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375" r:id="rId3"/>
    <p:sldId id="373" r:id="rId4"/>
    <p:sldId id="374" r:id="rId5"/>
    <p:sldId id="257" r:id="rId6"/>
    <p:sldId id="314" r:id="rId7"/>
    <p:sldId id="315" r:id="rId8"/>
    <p:sldId id="316" r:id="rId9"/>
    <p:sldId id="263" r:id="rId10"/>
    <p:sldId id="264" r:id="rId11"/>
    <p:sldId id="265" r:id="rId12"/>
    <p:sldId id="266" r:id="rId13"/>
    <p:sldId id="267" r:id="rId14"/>
    <p:sldId id="268" r:id="rId15"/>
    <p:sldId id="269" r:id="rId16"/>
    <p:sldId id="271" r:id="rId17"/>
    <p:sldId id="270" r:id="rId18"/>
    <p:sldId id="272" r:id="rId19"/>
    <p:sldId id="273" r:id="rId20"/>
    <p:sldId id="274" r:id="rId21"/>
    <p:sldId id="275" r:id="rId22"/>
    <p:sldId id="276" r:id="rId23"/>
    <p:sldId id="277" r:id="rId24"/>
    <p:sldId id="278" r:id="rId25"/>
    <p:sldId id="279" r:id="rId26"/>
    <p:sldId id="280" r:id="rId27"/>
    <p:sldId id="294" r:id="rId28"/>
    <p:sldId id="295" r:id="rId29"/>
    <p:sldId id="281" r:id="rId30"/>
    <p:sldId id="297" r:id="rId31"/>
    <p:sldId id="298" r:id="rId32"/>
    <p:sldId id="299" r:id="rId33"/>
    <p:sldId id="300" r:id="rId34"/>
    <p:sldId id="302" r:id="rId35"/>
    <p:sldId id="301" r:id="rId36"/>
    <p:sldId id="303" r:id="rId37"/>
    <p:sldId id="282" r:id="rId38"/>
    <p:sldId id="304" r:id="rId39"/>
    <p:sldId id="305" r:id="rId40"/>
    <p:sldId id="283" r:id="rId41"/>
    <p:sldId id="307" r:id="rId42"/>
    <p:sldId id="308" r:id="rId43"/>
    <p:sldId id="309" r:id="rId44"/>
    <p:sldId id="310" r:id="rId45"/>
    <p:sldId id="311" r:id="rId46"/>
    <p:sldId id="312" r:id="rId47"/>
    <p:sldId id="313" r:id="rId48"/>
    <p:sldId id="284" r:id="rId49"/>
    <p:sldId id="292" r:id="rId50"/>
    <p:sldId id="285" r:id="rId51"/>
    <p:sldId id="286" r:id="rId52"/>
    <p:sldId id="287" r:id="rId53"/>
    <p:sldId id="288" r:id="rId54"/>
    <p:sldId id="289" r:id="rId55"/>
    <p:sldId id="290" r:id="rId56"/>
    <p:sldId id="291" r:id="rId57"/>
    <p:sldId id="323" r:id="rId58"/>
    <p:sldId id="324" r:id="rId59"/>
    <p:sldId id="325" r:id="rId60"/>
    <p:sldId id="326" r:id="rId61"/>
    <p:sldId id="327" r:id="rId62"/>
    <p:sldId id="328" r:id="rId63"/>
    <p:sldId id="329" r:id="rId64"/>
    <p:sldId id="330" r:id="rId65"/>
    <p:sldId id="332" r:id="rId66"/>
    <p:sldId id="333" r:id="rId67"/>
    <p:sldId id="331"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293" r:id="rId108"/>
    <p:sldId id="321"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322" r:id="rId133"/>
    <p:sldId id="401" r:id="rId134"/>
    <p:sldId id="402" r:id="rId135"/>
    <p:sldId id="403" r:id="rId136"/>
    <p:sldId id="404" r:id="rId137"/>
    <p:sldId id="465" r:id="rId138"/>
    <p:sldId id="405" r:id="rId139"/>
    <p:sldId id="406" r:id="rId140"/>
    <p:sldId id="407" r:id="rId141"/>
    <p:sldId id="408" r:id="rId142"/>
    <p:sldId id="409" r:id="rId143"/>
    <p:sldId id="410" r:id="rId144"/>
    <p:sldId id="411" r:id="rId145"/>
    <p:sldId id="412" r:id="rId146"/>
    <p:sldId id="466"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67" r:id="rId160"/>
    <p:sldId id="376" r:id="rId161"/>
    <p:sldId id="469" r:id="rId162"/>
    <p:sldId id="470" r:id="rId163"/>
    <p:sldId id="471" r:id="rId164"/>
    <p:sldId id="472" r:id="rId165"/>
    <p:sldId id="473" r:id="rId166"/>
    <p:sldId id="474" r:id="rId167"/>
    <p:sldId id="475" r:id="rId168"/>
    <p:sldId id="476" r:id="rId169"/>
    <p:sldId id="477" r:id="rId170"/>
    <p:sldId id="482" r:id="rId171"/>
    <p:sldId id="483" r:id="rId172"/>
    <p:sldId id="478" r:id="rId173"/>
    <p:sldId id="479" r:id="rId174"/>
    <p:sldId id="480" r:id="rId175"/>
    <p:sldId id="481" r:id="rId176"/>
    <p:sldId id="484" r:id="rId177"/>
    <p:sldId id="485" r:id="rId178"/>
    <p:sldId id="486" r:id="rId179"/>
    <p:sldId id="487" r:id="rId180"/>
    <p:sldId id="488" r:id="rId181"/>
    <p:sldId id="489" r:id="rId182"/>
    <p:sldId id="490" r:id="rId183"/>
    <p:sldId id="491" r:id="rId184"/>
    <p:sldId id="492" r:id="rId185"/>
    <p:sldId id="493" r:id="rId186"/>
    <p:sldId id="494" r:id="rId187"/>
    <p:sldId id="495" r:id="rId188"/>
    <p:sldId id="496" r:id="rId189"/>
    <p:sldId id="497" r:id="rId190"/>
    <p:sldId id="498" r:id="rId191"/>
    <p:sldId id="499" r:id="rId192"/>
    <p:sldId id="500" r:id="rId193"/>
    <p:sldId id="501" r:id="rId194"/>
    <p:sldId id="502" r:id="rId195"/>
    <p:sldId id="503" r:id="rId196"/>
    <p:sldId id="504" r:id="rId197"/>
    <p:sldId id="505" r:id="rId198"/>
    <p:sldId id="506" r:id="rId199"/>
    <p:sldId id="507" r:id="rId200"/>
    <p:sldId id="511" r:id="rId201"/>
    <p:sldId id="508" r:id="rId202"/>
    <p:sldId id="512" r:id="rId203"/>
    <p:sldId id="509" r:id="rId204"/>
    <p:sldId id="513" r:id="rId205"/>
    <p:sldId id="510" r:id="rId206"/>
    <p:sldId id="514" r:id="rId207"/>
    <p:sldId id="468" r:id="rId208"/>
    <p:sldId id="516" r:id="rId209"/>
    <p:sldId id="517" r:id="rId210"/>
    <p:sldId id="518" r:id="rId211"/>
    <p:sldId id="519" r:id="rId212"/>
    <p:sldId id="520" r:id="rId213"/>
    <p:sldId id="521" r:id="rId214"/>
    <p:sldId id="522" r:id="rId215"/>
    <p:sldId id="523" r:id="rId216"/>
    <p:sldId id="524" r:id="rId217"/>
    <p:sldId id="525" r:id="rId218"/>
    <p:sldId id="526" r:id="rId219"/>
    <p:sldId id="527" r:id="rId220"/>
    <p:sldId id="528" r:id="rId221"/>
    <p:sldId id="529" r:id="rId222"/>
    <p:sldId id="530" r:id="rId223"/>
    <p:sldId id="531" r:id="rId224"/>
    <p:sldId id="532" r:id="rId225"/>
    <p:sldId id="533" r:id="rId226"/>
    <p:sldId id="534" r:id="rId227"/>
    <p:sldId id="535" r:id="rId228"/>
    <p:sldId id="536" r:id="rId229"/>
    <p:sldId id="537" r:id="rId230"/>
    <p:sldId id="538" r:id="rId231"/>
    <p:sldId id="539" r:id="rId232"/>
    <p:sldId id="541" r:id="rId233"/>
    <p:sldId id="542" r:id="rId234"/>
    <p:sldId id="543" r:id="rId235"/>
    <p:sldId id="544" r:id="rId236"/>
    <p:sldId id="545" r:id="rId237"/>
    <p:sldId id="546" r:id="rId238"/>
    <p:sldId id="547" r:id="rId239"/>
    <p:sldId id="548" r:id="rId240"/>
    <p:sldId id="549" r:id="rId241"/>
    <p:sldId id="550" r:id="rId242"/>
    <p:sldId id="551" r:id="rId243"/>
    <p:sldId id="552" r:id="rId244"/>
    <p:sldId id="553" r:id="rId245"/>
    <p:sldId id="554" r:id="rId246"/>
    <p:sldId id="555" r:id="rId247"/>
    <p:sldId id="556" r:id="rId248"/>
    <p:sldId id="557" r:id="rId249"/>
    <p:sldId id="558" r:id="rId250"/>
    <p:sldId id="559" r:id="rId251"/>
    <p:sldId id="560" r:id="rId252"/>
    <p:sldId id="561" r:id="rId253"/>
    <p:sldId id="562" r:id="rId254"/>
    <p:sldId id="563" r:id="rId255"/>
    <p:sldId id="564" r:id="rId256"/>
    <p:sldId id="565" r:id="rId257"/>
    <p:sldId id="566" r:id="rId258"/>
    <p:sldId id="515" r:id="rId259"/>
    <p:sldId id="425" r:id="rId260"/>
    <p:sldId id="427" r:id="rId261"/>
    <p:sldId id="428" r:id="rId262"/>
    <p:sldId id="429" r:id="rId263"/>
    <p:sldId id="430" r:id="rId264"/>
    <p:sldId id="431" r:id="rId265"/>
    <p:sldId id="432" r:id="rId266"/>
    <p:sldId id="433" r:id="rId267"/>
    <p:sldId id="434" r:id="rId268"/>
    <p:sldId id="435" r:id="rId269"/>
    <p:sldId id="436" r:id="rId270"/>
    <p:sldId id="437" r:id="rId271"/>
    <p:sldId id="438" r:id="rId272"/>
    <p:sldId id="439" r:id="rId273"/>
    <p:sldId id="440" r:id="rId274"/>
    <p:sldId id="441" r:id="rId275"/>
    <p:sldId id="442" r:id="rId276"/>
    <p:sldId id="426" r:id="rId277"/>
    <p:sldId id="444" r:id="rId278"/>
    <p:sldId id="445" r:id="rId279"/>
    <p:sldId id="446" r:id="rId280"/>
    <p:sldId id="447" r:id="rId281"/>
    <p:sldId id="448" r:id="rId282"/>
    <p:sldId id="449" r:id="rId283"/>
    <p:sldId id="450" r:id="rId284"/>
    <p:sldId id="451" r:id="rId285"/>
    <p:sldId id="452" r:id="rId286"/>
    <p:sldId id="453" r:id="rId287"/>
    <p:sldId id="454" r:id="rId288"/>
    <p:sldId id="455" r:id="rId289"/>
    <p:sldId id="456" r:id="rId290"/>
    <p:sldId id="457" r:id="rId291"/>
    <p:sldId id="458" r:id="rId292"/>
    <p:sldId id="459" r:id="rId293"/>
    <p:sldId id="460" r:id="rId294"/>
    <p:sldId id="461" r:id="rId295"/>
    <p:sldId id="462" r:id="rId296"/>
    <p:sldId id="463" r:id="rId297"/>
    <p:sldId id="464" r:id="rId298"/>
    <p:sldId id="443" r:id="rId2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g. Portillo" initials="IP" lastIdx="1" clrIdx="0">
    <p:extLst>
      <p:ext uri="{19B8F6BF-5375-455C-9EA6-DF929625EA0E}">
        <p15:presenceInfo xmlns:p15="http://schemas.microsoft.com/office/powerpoint/2012/main" userId="Ing. Portillo" providerId="None"/>
      </p:ext>
    </p:extLst>
  </p:cmAuthor>
  <p:cmAuthor id="2" name="Rangel Isaías Alvarado Walles" initials="RIAW" lastIdx="1" clrIdx="1">
    <p:extLst>
      <p:ext uri="{19B8F6BF-5375-455C-9EA6-DF929625EA0E}">
        <p15:presenceInfo xmlns:p15="http://schemas.microsoft.com/office/powerpoint/2012/main" userId="286691614383f5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20" autoAdjust="0"/>
    <p:restoredTop sz="94660"/>
  </p:normalViewPr>
  <p:slideViewPr>
    <p:cSldViewPr snapToGrid="0">
      <p:cViewPr varScale="1">
        <p:scale>
          <a:sx n="62" d="100"/>
          <a:sy n="62" d="100"/>
        </p:scale>
        <p:origin x="66" y="1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commentAuthors" Target="commentAuthor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462EF3-3C4F-43EE-ACEE-D4B806740EA3}" type="datetimeFigureOut">
              <a:rPr lang="en-US" smtClean="0"/>
              <a:pPr/>
              <a:t>7/24/2019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121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7/24/2019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432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7/24/2019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99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7/24/2019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049113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7/24/2019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086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DA17D-0BEA-4E76-A7FC-F7C188BC48D1}" type="datetimeFigureOut">
              <a:rPr lang="en-US" smtClean="0"/>
              <a:t>7/24/2019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9614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09AC7D-18CA-4236-82B9-D75EB1D66EAE}" type="datetimeFigureOut">
              <a:rPr lang="en-US" smtClean="0"/>
              <a:t>7/24/2019</a:t>
            </a:fld>
            <a:endParaRPr lang="en-US" dirty="0"/>
          </a:p>
        </p:txBody>
      </p:sp>
      <p:sp>
        <p:nvSpPr>
          <p:cNvPr id="4"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353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7/24/2019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291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7/24/2019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313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7/24/2019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688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7/24/2019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70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7/24/2019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254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7/24/2019</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733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8BE790C-34EB-4565-8437-CACF4CDB7822}" type="datetimeFigureOut">
              <a:rPr lang="en-US" smtClean="0"/>
              <a:t>7/24/2019</a:t>
            </a:fld>
            <a:endParaRPr lang="en-US" dirty="0"/>
          </a:p>
        </p:txBody>
      </p:sp>
      <p:sp>
        <p:nvSpPr>
          <p:cNvPr id="5" name="Footer Placeholder 3"/>
          <p:cNvSpPr>
            <a:spLocks noGrp="1"/>
          </p:cNvSpPr>
          <p:nvPr>
            <p:ph type="ftr" sz="quarter" idx="11"/>
          </p:nvPr>
        </p:nvSpPr>
        <p:spPr/>
        <p:txBody>
          <a:bodyPr/>
          <a:lstStyle/>
          <a:p>
            <a:r>
              <a:rPr lang="en-US" smtClean="0"/>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874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4A4C11-22B8-4A4E-8126-B3AF6B948A8E}" type="datetimeFigureOut">
              <a:rPr lang="en-US" smtClean="0"/>
              <a:t>7/24/2019</a:t>
            </a:fld>
            <a:endParaRPr lang="en-US" dirty="0"/>
          </a:p>
        </p:txBody>
      </p:sp>
      <p:sp>
        <p:nvSpPr>
          <p:cNvPr id="5" name="Footer Placeholder 2"/>
          <p:cNvSpPr>
            <a:spLocks noGrp="1"/>
          </p:cNvSpPr>
          <p:nvPr>
            <p:ph type="ftr" sz="quarter" idx="11"/>
          </p:nvPr>
        </p:nvSpPr>
        <p:spPr/>
        <p:txBody>
          <a:bodyPr/>
          <a:lstStyle/>
          <a:p>
            <a:r>
              <a:rPr lang="en-US" smtClean="0"/>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733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16ED06B6-C816-4861-964D-15A98395707D}" type="datetimeFigureOut">
              <a:rPr lang="en-US" smtClean="0"/>
              <a:t>7/24/2019</a:t>
            </a:fld>
            <a:endParaRPr lang="en-US" dirty="0"/>
          </a:p>
        </p:txBody>
      </p:sp>
      <p:sp>
        <p:nvSpPr>
          <p:cNvPr id="5" name="Footer Placeholder 5"/>
          <p:cNvSpPr>
            <a:spLocks noGrp="1"/>
          </p:cNvSpPr>
          <p:nvPr>
            <p:ph type="ftr" sz="quarter" idx="11"/>
          </p:nvPr>
        </p:nvSpPr>
        <p:spPr/>
        <p:txBody>
          <a:bodyPr/>
          <a:lstStyle/>
          <a:p>
            <a:r>
              <a:rPr lang="en-US" smtClean="0"/>
              <a:t>
              </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882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7/24/2019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522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786BE5-D2A3-4BF0-8B30-D7403E61B3DC}" type="datetimeFigureOut">
              <a:rPr lang="en-US" smtClean="0"/>
              <a:t>7/24/2019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
              </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192027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21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21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2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22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23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60.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8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088301" cy="3329581"/>
          </a:xfrm>
        </p:spPr>
        <p:txBody>
          <a:bodyPr/>
          <a:lstStyle/>
          <a:p>
            <a:r>
              <a:rPr lang="en-US" sz="6600" dirty="0" smtClean="0"/>
              <a:t>SISTEMAS OPERATIVOS</a:t>
            </a:r>
            <a:endParaRPr lang="en-US" sz="6600" dirty="0"/>
          </a:p>
        </p:txBody>
      </p:sp>
      <p:sp>
        <p:nvSpPr>
          <p:cNvPr id="3" name="Subtitle 2"/>
          <p:cNvSpPr>
            <a:spLocks noGrp="1"/>
          </p:cNvSpPr>
          <p:nvPr>
            <p:ph type="subTitle" idx="1"/>
          </p:nvPr>
        </p:nvSpPr>
        <p:spPr/>
        <p:txBody>
          <a:bodyPr/>
          <a:lstStyle/>
          <a:p>
            <a:r>
              <a:rPr lang="en-US" dirty="0" smtClean="0"/>
              <a:t>RANGEL ALVARADO</a:t>
            </a:r>
            <a:endParaRPr lang="en-US" dirty="0"/>
          </a:p>
        </p:txBody>
      </p:sp>
    </p:spTree>
    <p:extLst>
      <p:ext uri="{BB962C8B-B14F-4D97-AF65-F5344CB8AC3E}">
        <p14:creationId xmlns:p14="http://schemas.microsoft.com/office/powerpoint/2010/main" val="1653120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Historia</a:t>
            </a:r>
          </a:p>
        </p:txBody>
      </p:sp>
      <p:sp>
        <p:nvSpPr>
          <p:cNvPr id="3" name="Marcador de contenido 2"/>
          <p:cNvSpPr>
            <a:spLocks noGrp="1"/>
          </p:cNvSpPr>
          <p:nvPr>
            <p:ph idx="1"/>
          </p:nvPr>
        </p:nvSpPr>
        <p:spPr/>
        <p:txBody>
          <a:bodyPr/>
          <a:lstStyle/>
          <a:p>
            <a:r>
              <a:rPr lang="es-PA" dirty="0" smtClean="0"/>
              <a:t>Maquinas Diferenciales y Analíticas</a:t>
            </a:r>
          </a:p>
          <a:p>
            <a:pPr lvl="1"/>
            <a:r>
              <a:rPr lang="es-PA" dirty="0" smtClean="0"/>
              <a:t>Charles Babbage </a:t>
            </a:r>
          </a:p>
          <a:p>
            <a:pPr lvl="2"/>
            <a:r>
              <a:rPr lang="es-PA" dirty="0" smtClean="0"/>
              <a:t>Concepto de primera computadora (1791-1871)</a:t>
            </a:r>
          </a:p>
          <a:p>
            <a:pPr lvl="2"/>
            <a:r>
              <a:rPr lang="es-PA" dirty="0" smtClean="0"/>
              <a:t>Diseño de la maquina diferencial y la máquina analítica</a:t>
            </a:r>
          </a:p>
          <a:p>
            <a:pPr lvl="1"/>
            <a:r>
              <a:rPr lang="es-PA" dirty="0" smtClean="0"/>
              <a:t>Ada </a:t>
            </a:r>
            <a:r>
              <a:rPr lang="es-PA" dirty="0" err="1" smtClean="0"/>
              <a:t>Lovelace</a:t>
            </a:r>
            <a:r>
              <a:rPr lang="es-PA" dirty="0" smtClean="0"/>
              <a:t> </a:t>
            </a:r>
          </a:p>
          <a:p>
            <a:pPr lvl="2"/>
            <a:r>
              <a:rPr lang="es-PA" dirty="0" err="1" smtClean="0"/>
              <a:t>conceptuo</a:t>
            </a:r>
            <a:r>
              <a:rPr lang="es-PA" dirty="0" smtClean="0"/>
              <a:t> algoritmo en máquina de Charles Babbage</a:t>
            </a:r>
          </a:p>
          <a:p>
            <a:pPr lvl="2"/>
            <a:r>
              <a:rPr lang="es-PA" dirty="0" smtClean="0"/>
              <a:t>Primera programadora</a:t>
            </a:r>
          </a:p>
          <a:p>
            <a:pPr lvl="1"/>
            <a:r>
              <a:rPr lang="es-PA" dirty="0" smtClean="0"/>
              <a:t>Alan Turing (Serie en </a:t>
            </a:r>
            <a:r>
              <a:rPr lang="es-PA" dirty="0" err="1" smtClean="0"/>
              <a:t>Netflix</a:t>
            </a:r>
            <a:r>
              <a:rPr lang="es-PA" dirty="0" smtClean="0"/>
              <a:t> – </a:t>
            </a:r>
            <a:r>
              <a:rPr lang="es-PA" dirty="0" err="1" smtClean="0"/>
              <a:t>The</a:t>
            </a:r>
            <a:r>
              <a:rPr lang="es-PA" dirty="0" smtClean="0"/>
              <a:t> </a:t>
            </a:r>
            <a:r>
              <a:rPr lang="es-PA" dirty="0" err="1" smtClean="0"/>
              <a:t>Imitation</a:t>
            </a:r>
            <a:r>
              <a:rPr lang="es-PA" dirty="0" smtClean="0"/>
              <a:t> </a:t>
            </a:r>
            <a:r>
              <a:rPr lang="es-PA" dirty="0" err="1" smtClean="0"/>
              <a:t>Game</a:t>
            </a:r>
            <a:r>
              <a:rPr lang="es-PA" dirty="0" smtClean="0"/>
              <a:t>)</a:t>
            </a:r>
          </a:p>
          <a:p>
            <a:pPr lvl="2"/>
            <a:r>
              <a:rPr lang="es-PA" dirty="0" smtClean="0"/>
              <a:t>Turing Machine – 1936 – Computación con cualquier Algoritmo</a:t>
            </a:r>
          </a:p>
          <a:p>
            <a:pPr lvl="2"/>
            <a:r>
              <a:rPr lang="es-PA" dirty="0" smtClean="0"/>
              <a:t>Padre de la Inteligencia Artificial</a:t>
            </a:r>
            <a:endParaRPr lang="es-PA" dirty="0"/>
          </a:p>
        </p:txBody>
      </p:sp>
      <p:pic>
        <p:nvPicPr>
          <p:cNvPr id="2050" name="Picture 2" descr="Image may contain: 1 person"/>
          <p:cNvPicPr>
            <a:picLocks noChangeAspect="1" noChangeArrowheads="1"/>
          </p:cNvPicPr>
          <p:nvPr/>
        </p:nvPicPr>
        <p:blipFill rotWithShape="1">
          <a:blip r:embed="rId2">
            <a:extLst>
              <a:ext uri="{28A0092B-C50C-407E-A947-70E740481C1C}">
                <a14:useLocalDpi xmlns:a14="http://schemas.microsoft.com/office/drawing/2010/main" val="0"/>
              </a:ext>
            </a:extLst>
          </a:blip>
          <a:srcRect l="8440" r="15363" b="4502"/>
          <a:stretch/>
        </p:blipFill>
        <p:spPr bwMode="auto">
          <a:xfrm>
            <a:off x="10049853" y="1555613"/>
            <a:ext cx="1807854" cy="1699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harles babb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66" y="1357673"/>
            <a:ext cx="1355197" cy="1897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lan Turing Aged 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866" y="3376416"/>
            <a:ext cx="1152959" cy="156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793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RM vs DM – Mismo ejemplo</a:t>
            </a:r>
            <a:endParaRPr lang="es-PA" dirty="0"/>
          </a:p>
        </p:txBody>
      </p:sp>
      <p:sp>
        <p:nvSpPr>
          <p:cNvPr id="3" name="Marcador de contenido 2"/>
          <p:cNvSpPr>
            <a:spLocks noGrp="1"/>
          </p:cNvSpPr>
          <p:nvPr>
            <p:ph idx="1"/>
          </p:nvPr>
        </p:nvSpPr>
        <p:spPr>
          <a:xfrm>
            <a:off x="1103312" y="1698077"/>
            <a:ext cx="9473703" cy="4195481"/>
          </a:xfrm>
        </p:spPr>
        <p:txBody>
          <a:bodyPr/>
          <a:lstStyle/>
          <a:p>
            <a:r>
              <a:rPr lang="es-PA" dirty="0" smtClean="0"/>
              <a:t>Buscar la tarea de mayor prioridad</a:t>
            </a:r>
          </a:p>
          <a:p>
            <a:pPr lvl="1"/>
            <a:r>
              <a:rPr lang="es-PA" dirty="0" smtClean="0"/>
              <a:t>T1, debido a que su periodo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6" name="Imagen 5"/>
          <p:cNvPicPr>
            <a:picLocks noChangeAspect="1"/>
          </p:cNvPicPr>
          <p:nvPr/>
        </p:nvPicPr>
        <p:blipFill>
          <a:blip r:embed="rId3"/>
          <a:stretch>
            <a:fillRect/>
          </a:stretch>
        </p:blipFill>
        <p:spPr>
          <a:xfrm>
            <a:off x="6072969" y="5584881"/>
            <a:ext cx="5924550" cy="1123950"/>
          </a:xfrm>
          <a:prstGeom prst="rect">
            <a:avLst/>
          </a:prstGeom>
        </p:spPr>
      </p:pic>
      <p:sp>
        <p:nvSpPr>
          <p:cNvPr id="9" name="Marcador de contenido 2"/>
          <p:cNvSpPr txBox="1">
            <a:spLocks/>
          </p:cNvSpPr>
          <p:nvPr/>
        </p:nvSpPr>
        <p:spPr>
          <a:xfrm>
            <a:off x="8014766" y="5145483"/>
            <a:ext cx="2371180" cy="4393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DM</a:t>
            </a:r>
            <a:endParaRPr lang="es-PA" dirty="0"/>
          </a:p>
        </p:txBody>
      </p:sp>
      <p:pic>
        <p:nvPicPr>
          <p:cNvPr id="7" name="Imagen 6"/>
          <p:cNvPicPr>
            <a:picLocks noChangeAspect="1"/>
          </p:cNvPicPr>
          <p:nvPr/>
        </p:nvPicPr>
        <p:blipFill>
          <a:blip r:embed="rId4"/>
          <a:stretch>
            <a:fillRect/>
          </a:stretch>
        </p:blipFill>
        <p:spPr>
          <a:xfrm>
            <a:off x="1103312" y="2929218"/>
            <a:ext cx="4993730" cy="1227466"/>
          </a:xfrm>
          <a:prstGeom prst="rect">
            <a:avLst/>
          </a:prstGeom>
        </p:spPr>
      </p:pic>
      <p:pic>
        <p:nvPicPr>
          <p:cNvPr id="10" name="Imagen 9"/>
          <p:cNvPicPr>
            <a:picLocks noChangeAspect="1"/>
          </p:cNvPicPr>
          <p:nvPr/>
        </p:nvPicPr>
        <p:blipFill>
          <a:blip r:embed="rId5"/>
          <a:stretch>
            <a:fillRect/>
          </a:stretch>
        </p:blipFill>
        <p:spPr>
          <a:xfrm>
            <a:off x="1079239" y="4253491"/>
            <a:ext cx="4993730" cy="1234583"/>
          </a:xfrm>
          <a:prstGeom prst="rect">
            <a:avLst/>
          </a:prstGeom>
        </p:spPr>
      </p:pic>
      <p:sp>
        <p:nvSpPr>
          <p:cNvPr id="11" name="Marcador de contenido 2"/>
          <p:cNvSpPr txBox="1">
            <a:spLocks/>
          </p:cNvSpPr>
          <p:nvPr/>
        </p:nvSpPr>
        <p:spPr>
          <a:xfrm>
            <a:off x="1474846" y="5550528"/>
            <a:ext cx="4226589" cy="686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PA" dirty="0" smtClean="0"/>
              <a:t>Resultado de RM no es factible</a:t>
            </a:r>
            <a:endParaRPr lang="es-PA" dirty="0"/>
          </a:p>
        </p:txBody>
      </p:sp>
    </p:spTree>
    <p:extLst>
      <p:ext uri="{BB962C8B-B14F-4D97-AF65-F5344CB8AC3E}">
        <p14:creationId xmlns:p14="http://schemas.microsoft.com/office/powerpoint/2010/main" val="29703547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0723257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Verificación de </a:t>
            </a:r>
            <a:r>
              <a:rPr lang="es-PA" dirty="0" err="1" smtClean="0"/>
              <a:t>Schedulers</a:t>
            </a:r>
            <a:r>
              <a:rPr lang="es-PA" dirty="0" smtClean="0"/>
              <a:t> </a:t>
            </a:r>
            <a:r>
              <a:rPr lang="es-PA" dirty="0" err="1" smtClean="0"/>
              <a:t>Monotonicos</a:t>
            </a:r>
            <a:r>
              <a:rPr lang="es-PA" dirty="0" smtClean="0"/>
              <a:t> </a:t>
            </a:r>
            <a:r>
              <a:rPr lang="es-PA" dirty="0" err="1" smtClean="0"/>
              <a:t>Matematicamente</a:t>
            </a:r>
            <a:endParaRPr lang="es-PA" dirty="0"/>
          </a:p>
        </p:txBody>
      </p:sp>
      <p:sp>
        <p:nvSpPr>
          <p:cNvPr id="3" name="Marcador de contenido 2"/>
          <p:cNvSpPr>
            <a:spLocks noGrp="1"/>
          </p:cNvSpPr>
          <p:nvPr>
            <p:ph idx="1"/>
          </p:nvPr>
        </p:nvSpPr>
        <p:spPr>
          <a:xfrm>
            <a:off x="1103312" y="1998330"/>
            <a:ext cx="10319864" cy="4195481"/>
          </a:xfrm>
        </p:spPr>
        <p:txBody>
          <a:bodyPr/>
          <a:lstStyle/>
          <a:p>
            <a:r>
              <a:rPr lang="es-PA" dirty="0" smtClean="0"/>
              <a:t>Numero de tareas son constantes</a:t>
            </a:r>
          </a:p>
          <a:p>
            <a:r>
              <a:rPr lang="es-PA" dirty="0" smtClean="0"/>
              <a:t>Tareas son independientes, periódicas y “</a:t>
            </a:r>
            <a:r>
              <a:rPr lang="es-PA" dirty="0" err="1" smtClean="0"/>
              <a:t>schedulable</a:t>
            </a:r>
            <a:r>
              <a:rPr lang="es-PA" dirty="0" smtClean="0"/>
              <a:t>” al tiempo de arranque</a:t>
            </a:r>
          </a:p>
          <a:p>
            <a:r>
              <a:rPr lang="es-PA" dirty="0" smtClean="0"/>
              <a:t>La utilización total &lt; 1 para un sistema monoprocesador</a:t>
            </a:r>
          </a:p>
          <a:p>
            <a:pPr lvl="1"/>
            <a:r>
              <a:rPr lang="es-PA" dirty="0" smtClean="0"/>
              <a:t>No significa que es “</a:t>
            </a:r>
            <a:r>
              <a:rPr lang="es-PA" dirty="0" err="1" smtClean="0"/>
              <a:t>schedulable</a:t>
            </a:r>
            <a:r>
              <a:rPr lang="es-PA" dirty="0" smtClean="0"/>
              <a:t>”</a:t>
            </a:r>
          </a:p>
          <a:p>
            <a:r>
              <a:rPr lang="es-PA" dirty="0" smtClean="0"/>
              <a:t>Si utilización total &gt; 1 no es factible</a:t>
            </a:r>
            <a:endParaRPr lang="es-PA" dirty="0"/>
          </a:p>
        </p:txBody>
      </p:sp>
    </p:spTree>
    <p:extLst>
      <p:ext uri="{BB962C8B-B14F-4D97-AF65-F5344CB8AC3E}">
        <p14:creationId xmlns:p14="http://schemas.microsoft.com/office/powerpoint/2010/main" val="16552301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Pi, </a:t>
                </a:r>
                <a:r>
                  <a:rPr lang="es-PA" dirty="0" err="1" smtClean="0"/>
                  <a:t>ei</a:t>
                </a:r>
                <a:r>
                  <a:rPr lang="es-PA" dirty="0" smtClean="0"/>
                  <a:t>, Di como variables relativas</a:t>
                </a:r>
              </a:p>
              <a:p>
                <a:r>
                  <a:rPr lang="es-PA" dirty="0" smtClean="0"/>
                  <a:t>Algoritmo </a:t>
                </a:r>
                <a:r>
                  <a:rPr lang="es-PA" dirty="0" err="1" smtClean="0"/>
                  <a:t>preemptive</a:t>
                </a:r>
                <a:endParaRPr lang="es-PA" dirty="0" smtClean="0"/>
              </a:p>
              <a:p>
                <a:r>
                  <a:rPr lang="es-PA" dirty="0" err="1" smtClean="0"/>
                  <a:t>Exaustivamente</a:t>
                </a:r>
                <a:r>
                  <a:rPr lang="es-PA" dirty="0" smtClean="0"/>
                  <a:t> probar factibilidad si:</a:t>
                </a:r>
              </a:p>
              <a:p>
                <a:pPr lvl="1"/>
                <a:r>
                  <a:rPr lang="es-PA" dirty="0" smtClean="0"/>
                  <a:t>2H + </a:t>
                </a:r>
                <a:r>
                  <a:rPr lang="es-PA" dirty="0" err="1" smtClean="0"/>
                  <a:t>max</a:t>
                </a:r>
                <a:r>
                  <a:rPr lang="es-PA" dirty="0" smtClean="0"/>
                  <a:t>(Pi) + </a:t>
                </a:r>
                <a:r>
                  <a:rPr lang="es-PA" dirty="0" err="1" smtClean="0"/>
                  <a:t>max</a:t>
                </a:r>
                <a:r>
                  <a:rPr lang="es-PA" dirty="0" smtClean="0"/>
                  <a:t>(Di) &lt;- mayor línea de tiempo</a:t>
                </a:r>
              </a:p>
              <a:p>
                <a:pPr lvl="2"/>
                <a:r>
                  <a:rPr lang="es-PA" dirty="0" smtClean="0"/>
                  <a:t>Puede que sea factible en el H = 1</a:t>
                </a:r>
              </a:p>
              <a:p>
                <a:pPr lvl="2"/>
                <a:r>
                  <a:rPr lang="es-PA" dirty="0" smtClean="0"/>
                  <a:t>Puede que no sea factible en el H = 2</a:t>
                </a:r>
              </a:p>
              <a:p>
                <a:r>
                  <a:rPr lang="es-PA" dirty="0" smtClean="0"/>
                  <a:t>Prueba a RM</a:t>
                </a:r>
              </a:p>
              <a:p>
                <a:pPr lvl="1"/>
                <a:r>
                  <a:rPr lang="es-PA" dirty="0" smtClean="0"/>
                  <a:t>Es factible si:</a:t>
                </a:r>
              </a:p>
              <a:p>
                <a:pPr lvl="2"/>
                <a14:m>
                  <m:oMath xmlns:m="http://schemas.openxmlformats.org/officeDocument/2006/math">
                    <m:r>
                      <a:rPr lang="es-PA" sz="2000" b="0" i="1" smtClean="0">
                        <a:latin typeface="Cambria Math" panose="02040503050406030204" pitchFamily="18" charset="0"/>
                      </a:rPr>
                      <m:t>𝑈</m:t>
                    </m:r>
                    <m:r>
                      <a:rPr lang="es-PA" sz="2000" i="1">
                        <a:latin typeface="Cambria Math" panose="02040503050406030204" pitchFamily="18" charset="0"/>
                      </a:rPr>
                      <m:t>≤</m:t>
                    </m:r>
                    <m:sSub>
                      <m:sSubPr>
                        <m:ctrlPr>
                          <a:rPr lang="es-PA" sz="2000" i="1" smtClean="0">
                            <a:latin typeface="Cambria Math" panose="02040503050406030204" pitchFamily="18" charset="0"/>
                          </a:rPr>
                        </m:ctrlPr>
                      </m:sSubPr>
                      <m:e>
                        <m:r>
                          <a:rPr lang="es-PA" sz="2000" b="0" i="1" smtClean="0">
                            <a:latin typeface="Cambria Math" panose="02040503050406030204" pitchFamily="18" charset="0"/>
                          </a:rPr>
                          <m:t>𝑈</m:t>
                        </m:r>
                      </m:e>
                      <m:sub>
                        <m:r>
                          <a:rPr lang="es-PA" sz="2000" b="0" i="1" smtClean="0">
                            <a:latin typeface="Cambria Math" panose="02040503050406030204" pitchFamily="18" charset="0"/>
                          </a:rPr>
                          <m:t>𝑅𝑀</m:t>
                        </m:r>
                      </m:sub>
                    </m:sSub>
                    <m:d>
                      <m:dPr>
                        <m:ctrlPr>
                          <a:rPr lang="es-PA" sz="2000" b="0" i="1" smtClean="0">
                            <a:latin typeface="Cambria Math" panose="02040503050406030204" pitchFamily="18" charset="0"/>
                          </a:rPr>
                        </m:ctrlPr>
                      </m:dPr>
                      <m:e>
                        <m:r>
                          <a:rPr lang="es-PA" sz="2000" b="0" i="1" smtClean="0">
                            <a:latin typeface="Cambria Math" panose="02040503050406030204" pitchFamily="18" charset="0"/>
                          </a:rPr>
                          <m:t>𝑛</m:t>
                        </m:r>
                      </m:e>
                    </m:d>
                    <m:r>
                      <a:rPr lang="es-PA" sz="2000" b="0" i="1" smtClean="0">
                        <a:latin typeface="Cambria Math" panose="02040503050406030204" pitchFamily="18" charset="0"/>
                      </a:rPr>
                      <m:t>=</m:t>
                    </m:r>
                    <m:r>
                      <a:rPr lang="es-PA" sz="2000" b="0" i="1" smtClean="0">
                        <a:latin typeface="Cambria Math" panose="02040503050406030204" pitchFamily="18" charset="0"/>
                      </a:rPr>
                      <m:t>𝑛</m:t>
                    </m:r>
                    <m:r>
                      <a:rPr lang="es-PA" sz="2000" b="0" i="1" smtClean="0">
                        <a:latin typeface="Cambria Math" panose="02040503050406030204" pitchFamily="18" charset="0"/>
                      </a:rPr>
                      <m:t>(</m:t>
                    </m:r>
                    <m:sSup>
                      <m:sSupPr>
                        <m:ctrlPr>
                          <a:rPr lang="es-PA" sz="2000" b="0" i="1" smtClean="0">
                            <a:latin typeface="Cambria Math" panose="02040503050406030204" pitchFamily="18" charset="0"/>
                          </a:rPr>
                        </m:ctrlPr>
                      </m:sSupPr>
                      <m:e>
                        <m:r>
                          <a:rPr lang="es-PA" sz="2000" b="0" i="1" smtClean="0">
                            <a:latin typeface="Cambria Math" panose="02040503050406030204" pitchFamily="18" charset="0"/>
                          </a:rPr>
                          <m:t>2</m:t>
                        </m:r>
                      </m:e>
                      <m:sup>
                        <m:f>
                          <m:fPr>
                            <m:ctrlPr>
                              <a:rPr lang="es-PA" sz="2000" b="0" i="1" smtClean="0">
                                <a:latin typeface="Cambria Math" panose="02040503050406030204" pitchFamily="18" charset="0"/>
                              </a:rPr>
                            </m:ctrlPr>
                          </m:fPr>
                          <m:num>
                            <m:r>
                              <a:rPr lang="es-PA" sz="2000" b="0" i="1" smtClean="0">
                                <a:latin typeface="Cambria Math" panose="02040503050406030204" pitchFamily="18" charset="0"/>
                              </a:rPr>
                              <m:t>1</m:t>
                            </m:r>
                          </m:num>
                          <m:den>
                            <m:r>
                              <a:rPr lang="es-PA" sz="2000" b="0" i="1" smtClean="0">
                                <a:latin typeface="Cambria Math" panose="02040503050406030204" pitchFamily="18" charset="0"/>
                              </a:rPr>
                              <m:t>𝑛</m:t>
                            </m:r>
                          </m:den>
                        </m:f>
                      </m:sup>
                    </m:sSup>
                    <m:r>
                      <a:rPr lang="es-PA" sz="2000" b="0" i="1" smtClean="0">
                        <a:latin typeface="Cambria Math" panose="02040503050406030204" pitchFamily="18" charset="0"/>
                      </a:rPr>
                      <m:t>−1)</m:t>
                    </m:r>
                  </m:oMath>
                </a14:m>
                <a:endParaRPr lang="es-PA" sz="2000" dirty="0" smtClean="0"/>
              </a:p>
              <a:p>
                <a:pPr lvl="2"/>
                <a:r>
                  <a:rPr lang="es-PA" dirty="0" smtClean="0"/>
                  <a:t>n = total de tareas</a:t>
                </a:r>
              </a:p>
              <a:p>
                <a:pPr lvl="1"/>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872"/>
                </a:stretch>
              </a:blipFill>
            </p:spPr>
            <p:txBody>
              <a:bodyPr/>
              <a:lstStyle/>
              <a:p>
                <a:r>
                  <a:rPr lang="es-PA">
                    <a:noFill/>
                  </a:rPr>
                  <a:t> </a:t>
                </a:r>
              </a:p>
            </p:txBody>
          </p:sp>
        </mc:Fallback>
      </mc:AlternateContent>
    </p:spTree>
    <p:extLst>
      <p:ext uri="{BB962C8B-B14F-4D97-AF65-F5344CB8AC3E}">
        <p14:creationId xmlns:p14="http://schemas.microsoft.com/office/powerpoint/2010/main" val="2601136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1</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 5 + 0.5/4 + 1.2/6 = 0.525</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sí, podría ser factible</a:t>
                </a:r>
              </a:p>
              <a:p>
                <a:pPr lvl="1"/>
                <a:r>
                  <a:rPr lang="es-PA" dirty="0" smtClean="0"/>
                  <a:t>0.525 &lt; 0.779, sí, es factible</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810145" y="2333945"/>
            <a:ext cx="2276475" cy="1762125"/>
          </a:xfrm>
          <a:prstGeom prst="rect">
            <a:avLst/>
          </a:prstGeom>
        </p:spPr>
      </p:pic>
    </p:spTree>
    <p:extLst>
      <p:ext uri="{BB962C8B-B14F-4D97-AF65-F5344CB8AC3E}">
        <p14:creationId xmlns:p14="http://schemas.microsoft.com/office/powerpoint/2010/main" val="1032147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Prueba de “</a:t>
            </a:r>
            <a:r>
              <a:rPr lang="es-PA" dirty="0" err="1" smtClean="0"/>
              <a:t>Schedulability</a:t>
            </a:r>
            <a:r>
              <a:rPr lang="es-PA" dirty="0" smtClean="0"/>
              <a:t>” – </a:t>
            </a:r>
            <a:r>
              <a:rPr lang="es-PA" dirty="0" err="1" smtClean="0"/>
              <a:t>Ejm</a:t>
            </a:r>
            <a:r>
              <a:rPr lang="es-PA" dirty="0" smtClean="0"/>
              <a:t> 2</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1.9/5 + 1.5/4 + 2.2/6 = 1.12</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&gt; 1, no es factible</a:t>
                </a:r>
              </a:p>
              <a:p>
                <a:pPr lvl="1"/>
                <a:r>
                  <a:rPr lang="es-PA" dirty="0" smtClean="0"/>
                  <a:t>1.12 &lt; 0.779</a:t>
                </a:r>
              </a:p>
              <a:p>
                <a:pPr lvl="2"/>
                <a:r>
                  <a:rPr lang="es-PA" dirty="0" smtClean="0"/>
                  <a:t>No</a:t>
                </a:r>
              </a:p>
              <a:p>
                <a:pPr lvl="2"/>
                <a:r>
                  <a:rPr lang="es-PA" dirty="0" smtClean="0"/>
                  <a:t>Entonces el sistema no es factible</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pic>
        <p:nvPicPr>
          <p:cNvPr id="5" name="Imagen 4"/>
          <p:cNvPicPr>
            <a:picLocks noChangeAspect="1"/>
          </p:cNvPicPr>
          <p:nvPr/>
        </p:nvPicPr>
        <p:blipFill>
          <a:blip r:embed="rId3"/>
          <a:stretch>
            <a:fillRect/>
          </a:stretch>
        </p:blipFill>
        <p:spPr>
          <a:xfrm>
            <a:off x="9242946" y="1600839"/>
            <a:ext cx="2286000" cy="1800225"/>
          </a:xfrm>
          <a:prstGeom prst="rect">
            <a:avLst/>
          </a:prstGeom>
        </p:spPr>
      </p:pic>
    </p:spTree>
    <p:extLst>
      <p:ext uri="{BB962C8B-B14F-4D97-AF65-F5344CB8AC3E}">
        <p14:creationId xmlns:p14="http://schemas.microsoft.com/office/powerpoint/2010/main" val="37052128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03312" y="1998330"/>
                <a:ext cx="10319864" cy="4195481"/>
              </a:xfrm>
            </p:spPr>
            <p:txBody>
              <a:bodyPr>
                <a:normAutofit/>
              </a:bodyPr>
              <a:lstStyle/>
              <a:p>
                <a:r>
                  <a:rPr lang="es-PA" dirty="0" smtClean="0"/>
                  <a:t>Utilice las siguientes tareas</a:t>
                </a:r>
              </a:p>
              <a:p>
                <a:r>
                  <a:rPr lang="es-PA" dirty="0" smtClean="0"/>
                  <a:t>Calcule la utilización total</a:t>
                </a:r>
              </a:p>
              <a:p>
                <a:pPr lvl="1"/>
                <a:r>
                  <a:rPr lang="es-PA" dirty="0" smtClean="0"/>
                  <a:t>U = </a:t>
                </a:r>
                <a:r>
                  <a:rPr lang="es-PA" dirty="0" err="1" smtClean="0"/>
                  <a:t>ei</a:t>
                </a:r>
                <a:r>
                  <a:rPr lang="es-PA" dirty="0" smtClean="0"/>
                  <a:t>/Pi = 1/4+ 1/6 + 1/2 = 0.917</a:t>
                </a:r>
              </a:p>
              <a:p>
                <a:r>
                  <a:rPr lang="es-PA" dirty="0" smtClean="0"/>
                  <a:t>Calcule la utilización del RM</a:t>
                </a:r>
              </a:p>
              <a:p>
                <a:pPr lvl="1"/>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𝑈</m:t>
                        </m:r>
                      </m:e>
                      <m:sub>
                        <m:r>
                          <a:rPr lang="es-PA" b="0" i="1" smtClean="0">
                            <a:latin typeface="Cambria Math" panose="02040503050406030204" pitchFamily="18" charset="0"/>
                          </a:rPr>
                          <m:t>𝑅𝑀</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3</m:t>
                        </m:r>
                      </m:e>
                    </m:d>
                    <m:r>
                      <a:rPr lang="es-PA" b="0" i="1" smtClean="0">
                        <a:latin typeface="Cambria Math" panose="02040503050406030204" pitchFamily="18" charset="0"/>
                      </a:rPr>
                      <m:t>=3</m:t>
                    </m:r>
                    <m:r>
                      <a:rPr lang="es-PA" b="0" i="1" smtClean="0">
                        <a:latin typeface="Cambria Math" panose="02040503050406030204" pitchFamily="18" charset="0"/>
                        <a:ea typeface="Cambria Math" panose="02040503050406030204" pitchFamily="18" charset="0"/>
                      </a:rPr>
                      <m:t>×(</m:t>
                    </m:r>
                    <m:sSup>
                      <m:sSupPr>
                        <m:ctrlPr>
                          <a:rPr lang="es-PA" b="0" i="1" smtClean="0">
                            <a:latin typeface="Cambria Math" panose="02040503050406030204" pitchFamily="18" charset="0"/>
                            <a:ea typeface="Cambria Math" panose="02040503050406030204" pitchFamily="18" charset="0"/>
                          </a:rPr>
                        </m:ctrlPr>
                      </m:sSupPr>
                      <m:e>
                        <m:r>
                          <a:rPr lang="es-PA" b="0" i="1" smtClean="0">
                            <a:latin typeface="Cambria Math" panose="02040503050406030204" pitchFamily="18" charset="0"/>
                            <a:ea typeface="Cambria Math" panose="02040503050406030204" pitchFamily="18" charset="0"/>
                          </a:rPr>
                          <m:t>2</m:t>
                        </m:r>
                      </m:e>
                      <m:sup>
                        <m:f>
                          <m:fPr>
                            <m:ctrlPr>
                              <a:rPr lang="es-PA" b="0" i="1" smtClean="0">
                                <a:latin typeface="Cambria Math" panose="02040503050406030204" pitchFamily="18" charset="0"/>
                                <a:ea typeface="Cambria Math" panose="02040503050406030204" pitchFamily="18" charset="0"/>
                              </a:rPr>
                            </m:ctrlPr>
                          </m:fPr>
                          <m:num>
                            <m:r>
                              <a:rPr lang="es-PA" b="0" i="1" smtClean="0">
                                <a:latin typeface="Cambria Math" panose="02040503050406030204" pitchFamily="18" charset="0"/>
                                <a:ea typeface="Cambria Math" panose="02040503050406030204" pitchFamily="18" charset="0"/>
                              </a:rPr>
                              <m:t>1</m:t>
                            </m:r>
                          </m:num>
                          <m:den>
                            <m:r>
                              <a:rPr lang="es-PA" b="0" i="1" smtClean="0">
                                <a:latin typeface="Cambria Math" panose="02040503050406030204" pitchFamily="18" charset="0"/>
                                <a:ea typeface="Cambria Math" panose="02040503050406030204" pitchFamily="18" charset="0"/>
                              </a:rPr>
                              <m:t>3</m:t>
                            </m:r>
                          </m:den>
                        </m:f>
                      </m:sup>
                    </m:sSup>
                    <m:r>
                      <a:rPr lang="es-PA" b="0" i="1" smtClean="0">
                        <a:latin typeface="Cambria Math" panose="02040503050406030204" pitchFamily="18" charset="0"/>
                        <a:ea typeface="Cambria Math" panose="02040503050406030204" pitchFamily="18" charset="0"/>
                      </a:rPr>
                      <m:t>−1)</m:t>
                    </m:r>
                  </m:oMath>
                </a14:m>
                <a:r>
                  <a:rPr lang="es-PA" dirty="0" smtClean="0"/>
                  <a:t> = 0.779</a:t>
                </a:r>
              </a:p>
              <a:p>
                <a:r>
                  <a:rPr lang="es-PA" dirty="0" err="1" smtClean="0"/>
                  <a:t>Evalue</a:t>
                </a:r>
                <a:r>
                  <a:rPr lang="es-PA" dirty="0" smtClean="0"/>
                  <a:t> si U &lt; </a:t>
                </a:r>
                <a:r>
                  <a:rPr lang="es-PA" dirty="0" err="1" smtClean="0"/>
                  <a:t>Urm</a:t>
                </a:r>
                <a:endParaRPr lang="es-PA" dirty="0" smtClean="0"/>
              </a:p>
              <a:p>
                <a:pPr lvl="1"/>
                <a:r>
                  <a:rPr lang="es-PA" dirty="0" smtClean="0"/>
                  <a:t>U &lt; 1, puede ser factible</a:t>
                </a:r>
              </a:p>
              <a:p>
                <a:pPr lvl="1"/>
                <a:r>
                  <a:rPr lang="es-PA" dirty="0" smtClean="0"/>
                  <a:t>0.917 &lt; 0.779</a:t>
                </a:r>
              </a:p>
              <a:p>
                <a:pPr lvl="2"/>
                <a:r>
                  <a:rPr lang="es-PA" dirty="0"/>
                  <a:t>No</a:t>
                </a:r>
              </a:p>
              <a:p>
                <a:pPr lvl="2"/>
                <a:r>
                  <a:rPr lang="es-PA" dirty="0"/>
                  <a:t>Se necesitan mas pruebas para saber si es factible o no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03312" y="1998330"/>
                <a:ext cx="10319864" cy="4195481"/>
              </a:xfrm>
              <a:blipFill rotWithShape="0">
                <a:blip r:embed="rId2"/>
                <a:stretch>
                  <a:fillRect l="-295" t="-872" b="-581"/>
                </a:stretch>
              </a:blipFill>
            </p:spPr>
            <p:txBody>
              <a:bodyPr/>
              <a:lstStyle/>
              <a:p>
                <a:r>
                  <a:rPr lang="es-PA">
                    <a:noFill/>
                  </a:rPr>
                  <a:t> </a:t>
                </a:r>
              </a:p>
            </p:txBody>
          </p:sp>
        </mc:Fallback>
      </mc:AlternateContent>
      <p:sp>
        <p:nvSpPr>
          <p:cNvPr id="4" name="Título 3"/>
          <p:cNvSpPr>
            <a:spLocks noGrp="1"/>
          </p:cNvSpPr>
          <p:nvPr>
            <p:ph type="title"/>
          </p:nvPr>
        </p:nvSpPr>
        <p:spPr/>
        <p:txBody>
          <a:bodyPr/>
          <a:lstStyle/>
          <a:p>
            <a:r>
              <a:rPr lang="es-PA" dirty="0"/>
              <a:t>Prueba de “</a:t>
            </a:r>
            <a:r>
              <a:rPr lang="es-PA" dirty="0" err="1"/>
              <a:t>Schedulability</a:t>
            </a:r>
            <a:r>
              <a:rPr lang="es-PA" dirty="0"/>
              <a:t>” – </a:t>
            </a:r>
            <a:r>
              <a:rPr lang="es-PA" dirty="0" err="1"/>
              <a:t>Ejm</a:t>
            </a:r>
            <a:r>
              <a:rPr lang="es-PA" dirty="0"/>
              <a:t> </a:t>
            </a:r>
            <a:r>
              <a:rPr lang="es-PA" dirty="0" smtClean="0"/>
              <a:t>3</a:t>
            </a:r>
            <a:endParaRPr lang="es-PA" dirty="0"/>
          </a:p>
        </p:txBody>
      </p:sp>
      <p:pic>
        <p:nvPicPr>
          <p:cNvPr id="6" name="Imagen 5"/>
          <p:cNvPicPr>
            <a:picLocks noChangeAspect="1"/>
          </p:cNvPicPr>
          <p:nvPr/>
        </p:nvPicPr>
        <p:blipFill>
          <a:blip r:embed="rId3"/>
          <a:stretch>
            <a:fillRect/>
          </a:stretch>
        </p:blipFill>
        <p:spPr>
          <a:xfrm>
            <a:off x="8718503" y="1853248"/>
            <a:ext cx="2343150" cy="1819275"/>
          </a:xfrm>
          <a:prstGeom prst="rect">
            <a:avLst/>
          </a:prstGeom>
        </p:spPr>
      </p:pic>
    </p:spTree>
    <p:extLst>
      <p:ext uri="{BB962C8B-B14F-4D97-AF65-F5344CB8AC3E}">
        <p14:creationId xmlns:p14="http://schemas.microsoft.com/office/powerpoint/2010/main" val="27351733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2</a:t>
            </a:r>
            <a:endParaRPr lang="es-PA" sz="7000" dirty="0"/>
          </a:p>
        </p:txBody>
      </p:sp>
    </p:spTree>
    <p:extLst>
      <p:ext uri="{BB962C8B-B14F-4D97-AF65-F5344CB8AC3E}">
        <p14:creationId xmlns:p14="http://schemas.microsoft.com/office/powerpoint/2010/main" val="7468573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endParaRPr lang="es-PA" dirty="0"/>
          </a:p>
        </p:txBody>
      </p:sp>
      <p:sp>
        <p:nvSpPr>
          <p:cNvPr id="3" name="Marcador de contenido 2"/>
          <p:cNvSpPr>
            <a:spLocks noGrp="1"/>
          </p:cNvSpPr>
          <p:nvPr>
            <p:ph idx="1"/>
          </p:nvPr>
        </p:nvSpPr>
        <p:spPr/>
        <p:txBody>
          <a:bodyPr/>
          <a:lstStyle/>
          <a:p>
            <a:r>
              <a:rPr lang="es-PA" dirty="0" smtClean="0"/>
              <a:t>Existen varios niveles de </a:t>
            </a:r>
            <a:r>
              <a:rPr lang="es-PA" dirty="0" err="1" smtClean="0"/>
              <a:t>scheduling</a:t>
            </a:r>
            <a:r>
              <a:rPr lang="es-PA" dirty="0" smtClean="0"/>
              <a:t> de tareas</a:t>
            </a:r>
          </a:p>
          <a:p>
            <a:pPr lvl="1"/>
            <a:r>
              <a:rPr lang="es-PA" dirty="0" err="1" smtClean="0"/>
              <a:t>Preemptive</a:t>
            </a:r>
            <a:endParaRPr lang="es-PA" dirty="0" smtClean="0"/>
          </a:p>
          <a:p>
            <a:pPr lvl="1"/>
            <a:r>
              <a:rPr lang="es-PA" dirty="0" smtClean="0"/>
              <a:t>Non-</a:t>
            </a:r>
            <a:r>
              <a:rPr lang="es-PA" dirty="0" err="1" smtClean="0"/>
              <a:t>preemptive</a:t>
            </a:r>
            <a:endParaRPr lang="es-PA" dirty="0" smtClean="0"/>
          </a:p>
          <a:p>
            <a:pPr lvl="1"/>
            <a:endParaRPr lang="es-PA" dirty="0" smtClean="0"/>
          </a:p>
          <a:p>
            <a:pPr lvl="1"/>
            <a:r>
              <a:rPr lang="es-PA" dirty="0" smtClean="0"/>
              <a:t>Tamaño del quantum</a:t>
            </a:r>
          </a:p>
          <a:p>
            <a:pPr lvl="1"/>
            <a:r>
              <a:rPr lang="es-PA" dirty="0" smtClean="0"/>
              <a:t>Prioridad</a:t>
            </a:r>
          </a:p>
          <a:p>
            <a:pPr lvl="1"/>
            <a:endParaRPr lang="es-PA" dirty="0" smtClean="0"/>
          </a:p>
          <a:p>
            <a:pPr lvl="1"/>
            <a:r>
              <a:rPr lang="es-PA" dirty="0" smtClean="0"/>
              <a:t>Real-Time </a:t>
            </a:r>
            <a:r>
              <a:rPr lang="es-PA" dirty="0" err="1" smtClean="0"/>
              <a:t>Scheduling</a:t>
            </a:r>
            <a:endParaRPr lang="es-PA" dirty="0" smtClean="0"/>
          </a:p>
          <a:p>
            <a:pPr lvl="1"/>
            <a:r>
              <a:rPr lang="es-PA" dirty="0" err="1" smtClean="0"/>
              <a:t>Scheduling</a:t>
            </a:r>
            <a:r>
              <a:rPr lang="es-PA" dirty="0" smtClean="0"/>
              <a:t> aperiódico</a:t>
            </a:r>
            <a:endParaRPr lang="es-PA" dirty="0"/>
          </a:p>
        </p:txBody>
      </p:sp>
    </p:spTree>
    <p:extLst>
      <p:ext uri="{BB962C8B-B14F-4D97-AF65-F5344CB8AC3E}">
        <p14:creationId xmlns:p14="http://schemas.microsoft.com/office/powerpoint/2010/main" val="15290996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Modelo de Estado de Procesos</a:t>
            </a:r>
            <a:endParaRPr lang="es-PA" dirty="0"/>
          </a:p>
        </p:txBody>
      </p:sp>
      <p:sp>
        <p:nvSpPr>
          <p:cNvPr id="4" name="Marcador de contenido 3"/>
          <p:cNvSpPr>
            <a:spLocks noGrp="1"/>
          </p:cNvSpPr>
          <p:nvPr>
            <p:ph idx="1"/>
          </p:nvPr>
        </p:nvSpPr>
        <p:spPr/>
        <p:txBody>
          <a:bodyPr>
            <a:normAutofit fontScale="85000" lnSpcReduction="20000"/>
          </a:bodyPr>
          <a:lstStyle/>
          <a:p>
            <a:r>
              <a:rPr lang="es-PA" dirty="0" smtClean="0"/>
              <a:t>Podemos tener 5 estados</a:t>
            </a:r>
          </a:p>
          <a:p>
            <a:pPr lvl="1"/>
            <a:r>
              <a:rPr lang="es-PA" dirty="0" smtClean="0"/>
              <a:t>Nueva</a:t>
            </a:r>
          </a:p>
          <a:p>
            <a:pPr lvl="1"/>
            <a:r>
              <a:rPr lang="es-PA" dirty="0" smtClean="0"/>
              <a:t>Lista</a:t>
            </a:r>
          </a:p>
          <a:p>
            <a:pPr lvl="1"/>
            <a:r>
              <a:rPr lang="es-PA" dirty="0" smtClean="0"/>
              <a:t>Bloqueada</a:t>
            </a:r>
          </a:p>
          <a:p>
            <a:pPr lvl="1"/>
            <a:r>
              <a:rPr lang="es-PA" dirty="0" smtClean="0"/>
              <a:t>Corriendo</a:t>
            </a:r>
          </a:p>
          <a:p>
            <a:pPr lvl="1"/>
            <a:r>
              <a:rPr lang="es-PA" dirty="0" smtClean="0"/>
              <a:t>Salir o saliente</a:t>
            </a:r>
          </a:p>
          <a:p>
            <a:r>
              <a:rPr lang="es-PA" dirty="0" smtClean="0"/>
              <a:t>Sabemos que estos estados cambian debido a “</a:t>
            </a:r>
            <a:r>
              <a:rPr lang="es-PA" dirty="0" err="1" smtClean="0"/>
              <a:t>triggers</a:t>
            </a:r>
            <a:r>
              <a:rPr lang="es-PA" dirty="0" smtClean="0"/>
              <a:t>”:</a:t>
            </a:r>
          </a:p>
          <a:p>
            <a:pPr lvl="1"/>
            <a:r>
              <a:rPr lang="es-PA" dirty="0" smtClean="0"/>
              <a:t>Lista</a:t>
            </a:r>
          </a:p>
          <a:p>
            <a:pPr lvl="1"/>
            <a:r>
              <a:rPr lang="es-PA" dirty="0" smtClean="0"/>
              <a:t>Ocurrencia de evento</a:t>
            </a:r>
          </a:p>
          <a:p>
            <a:pPr lvl="1"/>
            <a:r>
              <a:rPr lang="es-PA" dirty="0" smtClean="0"/>
              <a:t>Espera de evento</a:t>
            </a:r>
          </a:p>
          <a:p>
            <a:pPr lvl="1"/>
            <a:r>
              <a:rPr lang="es-PA" dirty="0" err="1" smtClean="0"/>
              <a:t>Dispatch</a:t>
            </a:r>
            <a:endParaRPr lang="es-PA" dirty="0" smtClean="0"/>
          </a:p>
          <a:p>
            <a:pPr lvl="1"/>
            <a:r>
              <a:rPr lang="es-PA" dirty="0" smtClean="0"/>
              <a:t>Tiempo Fuera</a:t>
            </a:r>
          </a:p>
          <a:p>
            <a:pPr lvl="1"/>
            <a:r>
              <a:rPr lang="es-PA" dirty="0" smtClean="0"/>
              <a:t>Soltar (</a:t>
            </a:r>
            <a:r>
              <a:rPr lang="es-PA" dirty="0" err="1" smtClean="0"/>
              <a:t>Release</a:t>
            </a:r>
            <a:r>
              <a:rPr lang="es-PA" dirty="0" smtClean="0"/>
              <a:t>)</a:t>
            </a:r>
            <a:endParaRPr lang="es-PA" dirty="0"/>
          </a:p>
        </p:txBody>
      </p:sp>
      <p:pic>
        <p:nvPicPr>
          <p:cNvPr id="5" name="Imagen 4"/>
          <p:cNvPicPr>
            <a:picLocks noChangeAspect="1"/>
          </p:cNvPicPr>
          <p:nvPr/>
        </p:nvPicPr>
        <p:blipFill>
          <a:blip r:embed="rId2"/>
          <a:stretch>
            <a:fillRect/>
          </a:stretch>
        </p:blipFill>
        <p:spPr>
          <a:xfrm>
            <a:off x="4648534" y="1152983"/>
            <a:ext cx="5991084" cy="2756461"/>
          </a:xfrm>
          <a:prstGeom prst="rect">
            <a:avLst/>
          </a:prstGeom>
        </p:spPr>
      </p:pic>
    </p:spTree>
    <p:extLst>
      <p:ext uri="{BB962C8B-B14F-4D97-AF65-F5344CB8AC3E}">
        <p14:creationId xmlns:p14="http://schemas.microsoft.com/office/powerpoint/2010/main" val="8796475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lstStyle/>
          <a:p>
            <a:r>
              <a:rPr lang="es-PA" dirty="0" smtClean="0"/>
              <a:t>Maquina de Tarjetas Perforadas (1890)</a:t>
            </a:r>
          </a:p>
          <a:p>
            <a:r>
              <a:rPr lang="es-PA" dirty="0" smtClean="0"/>
              <a:t>Tubos al Vacío (1905)</a:t>
            </a:r>
          </a:p>
          <a:p>
            <a:r>
              <a:rPr lang="es-PA" dirty="0" smtClean="0"/>
              <a:t>Calculadoras a base de </a:t>
            </a:r>
            <a:r>
              <a:rPr lang="es-PA" dirty="0" err="1" smtClean="0"/>
              <a:t>Relays</a:t>
            </a:r>
            <a:r>
              <a:rPr lang="es-PA" dirty="0" smtClean="0"/>
              <a:t> (1935)</a:t>
            </a:r>
          </a:p>
          <a:p>
            <a:r>
              <a:rPr lang="es-PA" dirty="0" smtClean="0"/>
              <a:t>Z3 (1941)</a:t>
            </a:r>
          </a:p>
          <a:p>
            <a:pPr lvl="1"/>
            <a:r>
              <a:rPr lang="es-PA" dirty="0" smtClean="0"/>
              <a:t>Computadora electromecánica</a:t>
            </a:r>
          </a:p>
          <a:p>
            <a:r>
              <a:rPr lang="es-PA" dirty="0" err="1" smtClean="0"/>
              <a:t>Colossus</a:t>
            </a:r>
            <a:r>
              <a:rPr lang="es-PA" dirty="0" smtClean="0"/>
              <a:t> (1943)</a:t>
            </a:r>
          </a:p>
          <a:p>
            <a:pPr lvl="1"/>
            <a:r>
              <a:rPr lang="es-PA" dirty="0" smtClean="0"/>
              <a:t>Computadora </a:t>
            </a:r>
            <a:r>
              <a:rPr lang="es-PA" dirty="0" err="1" smtClean="0"/>
              <a:t>Electronica</a:t>
            </a:r>
            <a:r>
              <a:rPr lang="es-PA" dirty="0" smtClean="0"/>
              <a:t> Programable</a:t>
            </a:r>
          </a:p>
          <a:p>
            <a:pPr lvl="1"/>
            <a:r>
              <a:rPr lang="es-PA" dirty="0" smtClean="0"/>
              <a:t>Basada en componentes </a:t>
            </a:r>
            <a:r>
              <a:rPr lang="es-PA" dirty="0" err="1" smtClean="0"/>
              <a:t>electromec</a:t>
            </a:r>
            <a:r>
              <a:rPr lang="es-PA" dirty="0" smtClean="0"/>
              <a:t>.</a:t>
            </a:r>
          </a:p>
        </p:txBody>
      </p:sp>
      <p:pic>
        <p:nvPicPr>
          <p:cNvPr id="3074" name="Picture 2" descr="Image result for punch card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540" y="1204047"/>
            <a:ext cx="1984374" cy="1697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quina de tubos al vac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71" y="1204047"/>
            <a:ext cx="2041652" cy="15162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elay calcul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540" y="3101459"/>
            <a:ext cx="2142780" cy="18657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Z3 comp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073" y="3036455"/>
            <a:ext cx="2661024" cy="19957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colossus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540" y="5032223"/>
            <a:ext cx="2402428" cy="160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897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smtClean="0"/>
              <a:t>Largo término – Por el operador</a:t>
            </a:r>
          </a:p>
          <a:p>
            <a:pPr lvl="1"/>
            <a:r>
              <a:rPr lang="es-PA" dirty="0" smtClean="0"/>
              <a:t>Cual proceso se añada al </a:t>
            </a:r>
            <a:r>
              <a:rPr lang="es-PA" dirty="0" err="1" smtClean="0"/>
              <a:t>queue</a:t>
            </a:r>
            <a:r>
              <a:rPr lang="es-PA" dirty="0" smtClean="0"/>
              <a:t> de tareas listas</a:t>
            </a:r>
          </a:p>
          <a:p>
            <a:pPr lvl="1"/>
            <a:r>
              <a:rPr lang="es-PA" dirty="0" err="1" smtClean="0"/>
              <a:t>Historicamente</a:t>
            </a:r>
            <a:r>
              <a:rPr lang="es-PA" dirty="0" smtClean="0"/>
              <a:t> es el trabajo del operador</a:t>
            </a:r>
          </a:p>
          <a:p>
            <a:pPr lvl="1"/>
            <a:r>
              <a:rPr lang="es-PA" dirty="0" smtClean="0"/>
              <a:t>Este nivel de </a:t>
            </a:r>
            <a:r>
              <a:rPr lang="es-PA" dirty="0" err="1" smtClean="0"/>
              <a:t>scheduling</a:t>
            </a:r>
            <a:r>
              <a:rPr lang="es-PA" dirty="0" smtClean="0"/>
              <a:t> es infrecuentemente invocado comparado con otros</a:t>
            </a:r>
          </a:p>
          <a:p>
            <a:pPr lvl="1"/>
            <a:r>
              <a:rPr lang="es-PA" dirty="0" smtClean="0"/>
              <a:t>Establece el grado de concurrencia</a:t>
            </a:r>
          </a:p>
          <a:p>
            <a:pPr lvl="1"/>
            <a:r>
              <a:rPr lang="es-PA" dirty="0" smtClean="0"/>
              <a:t>Sistemas computacionales de larga escala</a:t>
            </a:r>
          </a:p>
          <a:p>
            <a:r>
              <a:rPr lang="es-PA" dirty="0" smtClean="0"/>
              <a:t>Medio Término – Por el sistema operativo</a:t>
            </a:r>
          </a:p>
          <a:p>
            <a:pPr lvl="1"/>
            <a:r>
              <a:rPr lang="es-PA" dirty="0" smtClean="0"/>
              <a:t>Disponible para sistemas operativos que soportan </a:t>
            </a:r>
            <a:r>
              <a:rPr lang="es-PA" dirty="0" err="1" smtClean="0"/>
              <a:t>swapping</a:t>
            </a:r>
            <a:endParaRPr lang="es-PA" dirty="0" smtClean="0"/>
          </a:p>
          <a:p>
            <a:pPr lvl="1"/>
            <a:r>
              <a:rPr lang="es-PA" dirty="0" smtClean="0"/>
              <a:t>Decide que proceso hacerle swap o suspender</a:t>
            </a:r>
          </a:p>
          <a:p>
            <a:pPr lvl="1"/>
            <a:r>
              <a:rPr lang="es-PA" dirty="0" smtClean="0"/>
              <a:t>Mueve tareas de la memoria principal a secundaria o viceversa</a:t>
            </a:r>
          </a:p>
          <a:p>
            <a:pPr lvl="1"/>
            <a:r>
              <a:rPr lang="es-PA" dirty="0" smtClean="0"/>
              <a:t>Usan un modelo de 7 estados</a:t>
            </a:r>
          </a:p>
        </p:txBody>
      </p:sp>
    </p:spTree>
    <p:extLst>
      <p:ext uri="{BB962C8B-B14F-4D97-AF65-F5344CB8AC3E}">
        <p14:creationId xmlns:p14="http://schemas.microsoft.com/office/powerpoint/2010/main" val="1791221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Niveles</a:t>
            </a:r>
            <a:endParaRPr lang="es-PA" dirty="0"/>
          </a:p>
        </p:txBody>
      </p:sp>
      <p:sp>
        <p:nvSpPr>
          <p:cNvPr id="4" name="Marcador de contenido 3"/>
          <p:cNvSpPr>
            <a:spLocks noGrp="1"/>
          </p:cNvSpPr>
          <p:nvPr>
            <p:ph idx="1"/>
          </p:nvPr>
        </p:nvSpPr>
        <p:spPr>
          <a:xfrm>
            <a:off x="464024" y="1705970"/>
            <a:ext cx="10986448" cy="4735773"/>
          </a:xfrm>
        </p:spPr>
        <p:txBody>
          <a:bodyPr>
            <a:normAutofit/>
          </a:bodyPr>
          <a:lstStyle/>
          <a:p>
            <a:r>
              <a:rPr lang="es-PA" dirty="0"/>
              <a:t>Término corto – RT </a:t>
            </a:r>
            <a:r>
              <a:rPr lang="es-PA" dirty="0" err="1"/>
              <a:t>Scheduler</a:t>
            </a:r>
            <a:endParaRPr lang="es-PA" dirty="0"/>
          </a:p>
          <a:p>
            <a:pPr lvl="1"/>
            <a:r>
              <a:rPr lang="es-PA" dirty="0"/>
              <a:t>Depende del algoritmo de </a:t>
            </a:r>
            <a:r>
              <a:rPr lang="es-PA" dirty="0" err="1" smtClean="0"/>
              <a:t>scheduling</a:t>
            </a:r>
            <a:endParaRPr lang="es-PA" dirty="0" smtClean="0"/>
          </a:p>
          <a:p>
            <a:pPr lvl="1"/>
            <a:r>
              <a:rPr lang="es-PA" dirty="0" smtClean="0"/>
              <a:t>hace </a:t>
            </a:r>
            <a:r>
              <a:rPr lang="es-PA" dirty="0"/>
              <a:t>swap después del </a:t>
            </a:r>
            <a:r>
              <a:rPr lang="es-PA" dirty="0" err="1"/>
              <a:t>context</a:t>
            </a:r>
            <a:r>
              <a:rPr lang="es-PA" dirty="0"/>
              <a:t> </a:t>
            </a:r>
            <a:r>
              <a:rPr lang="es-PA" dirty="0" err="1" smtClean="0"/>
              <a:t>switch</a:t>
            </a:r>
            <a:endParaRPr lang="es-PA" dirty="0" smtClean="0"/>
          </a:p>
          <a:p>
            <a:pPr lvl="1"/>
            <a:r>
              <a:rPr lang="es-PA" dirty="0" smtClean="0"/>
              <a:t>¿Qué tarea está lista para ser despachada?</a:t>
            </a:r>
            <a:endParaRPr lang="es-PA" dirty="0"/>
          </a:p>
        </p:txBody>
      </p:sp>
    </p:spTree>
    <p:extLst>
      <p:ext uri="{BB962C8B-B14F-4D97-AF65-F5344CB8AC3E}">
        <p14:creationId xmlns:p14="http://schemas.microsoft.com/office/powerpoint/2010/main" val="40701686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¿Qué hace a un algoritmo bueno?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Criterio del algoritmo</a:t>
            </a:r>
            <a:endParaRPr lang="es-PA" dirty="0"/>
          </a:p>
          <a:p>
            <a:pPr lvl="1"/>
            <a:r>
              <a:rPr lang="es-PA" dirty="0" smtClean="0"/>
              <a:t>Utilización:  Recursos computacionales, E/S, </a:t>
            </a:r>
            <a:r>
              <a:rPr lang="es-PA" dirty="0" err="1" smtClean="0"/>
              <a:t>networking</a:t>
            </a:r>
            <a:endParaRPr lang="es-PA" dirty="0" smtClean="0"/>
          </a:p>
          <a:p>
            <a:pPr lvl="1"/>
            <a:r>
              <a:rPr lang="es-PA" dirty="0" err="1" smtClean="0"/>
              <a:t>Throughoutput</a:t>
            </a:r>
            <a:r>
              <a:rPr lang="es-PA" dirty="0" smtClean="0"/>
              <a:t>:  el completar procesos por unidad de tiempo</a:t>
            </a:r>
          </a:p>
          <a:p>
            <a:pPr lvl="1"/>
            <a:r>
              <a:rPr lang="es-PA" dirty="0" err="1" smtClean="0"/>
              <a:t>Turnaround</a:t>
            </a:r>
            <a:r>
              <a:rPr lang="es-PA" dirty="0" smtClean="0"/>
              <a:t>:  El tiempo que tarde de Nueva a saliente</a:t>
            </a:r>
          </a:p>
          <a:p>
            <a:pPr lvl="1"/>
            <a:r>
              <a:rPr lang="es-PA" dirty="0" smtClean="0"/>
              <a:t>Respuesta: Menos tiempo de interacción de retardo para el usuario</a:t>
            </a:r>
          </a:p>
          <a:p>
            <a:pPr lvl="1"/>
            <a:r>
              <a:rPr lang="es-PA" dirty="0" err="1" smtClean="0"/>
              <a:t>Deadline</a:t>
            </a:r>
            <a:r>
              <a:rPr lang="es-PA" dirty="0" smtClean="0"/>
              <a:t>:  </a:t>
            </a:r>
            <a:r>
              <a:rPr lang="es-PA" dirty="0" err="1" smtClean="0"/>
              <a:t>Soft</a:t>
            </a:r>
            <a:r>
              <a:rPr lang="es-PA" dirty="0" smtClean="0"/>
              <a:t> o </a:t>
            </a:r>
            <a:r>
              <a:rPr lang="es-PA" dirty="0" err="1" smtClean="0"/>
              <a:t>hard</a:t>
            </a:r>
            <a:endParaRPr lang="es-PA" dirty="0" smtClean="0"/>
          </a:p>
          <a:p>
            <a:pPr lvl="1"/>
            <a:r>
              <a:rPr lang="es-PA" dirty="0" smtClean="0"/>
              <a:t>Prioridad:  Algunos procesos son más importantes que otros</a:t>
            </a:r>
          </a:p>
          <a:p>
            <a:pPr lvl="1"/>
            <a:r>
              <a:rPr lang="es-PA" dirty="0" smtClean="0"/>
              <a:t>Ser justo (</a:t>
            </a:r>
            <a:r>
              <a:rPr lang="es-PA" dirty="0" err="1" smtClean="0"/>
              <a:t>Fairness</a:t>
            </a:r>
            <a:r>
              <a:rPr lang="es-PA" dirty="0" smtClean="0"/>
              <a:t>):  a pesar de la existencia o privilegio</a:t>
            </a:r>
          </a:p>
          <a:p>
            <a:pPr lvl="1"/>
            <a:r>
              <a:rPr lang="es-PA" dirty="0" err="1" smtClean="0"/>
              <a:t>Predictabilidad</a:t>
            </a:r>
            <a:r>
              <a:rPr lang="es-PA" dirty="0" smtClean="0"/>
              <a:t>:  Menos variación en el desempeño</a:t>
            </a:r>
          </a:p>
          <a:p>
            <a:pPr lvl="1"/>
            <a:endParaRPr lang="es-PA" dirty="0"/>
          </a:p>
          <a:p>
            <a:r>
              <a:rPr lang="es-PA" dirty="0" smtClean="0"/>
              <a:t>Un algoritmo bueno es también de aplicación específica.</a:t>
            </a:r>
            <a:endParaRPr lang="es-PA" dirty="0"/>
          </a:p>
        </p:txBody>
      </p:sp>
    </p:spTree>
    <p:extLst>
      <p:ext uri="{BB962C8B-B14F-4D97-AF65-F5344CB8AC3E}">
        <p14:creationId xmlns:p14="http://schemas.microsoft.com/office/powerpoint/2010/main" val="148288158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Comportamiento de Patrones o Procesos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Los procesos pueden ser:</a:t>
            </a:r>
            <a:endParaRPr lang="es-PA" dirty="0"/>
          </a:p>
          <a:p>
            <a:pPr lvl="1"/>
            <a:r>
              <a:rPr lang="es-PA" dirty="0" smtClean="0"/>
              <a:t>Atados al CPU:  Más computación que interacción de E/S</a:t>
            </a:r>
          </a:p>
          <a:p>
            <a:pPr lvl="1"/>
            <a:r>
              <a:rPr lang="es-PA" dirty="0" smtClean="0"/>
              <a:t>Atados a E/S: más interacción</a:t>
            </a:r>
          </a:p>
          <a:p>
            <a:pPr lvl="1"/>
            <a:endParaRPr lang="es-PA" dirty="0"/>
          </a:p>
          <a:p>
            <a:r>
              <a:rPr lang="es-PA" dirty="0" smtClean="0"/>
              <a:t>Dependencia entre procesos</a:t>
            </a:r>
          </a:p>
          <a:p>
            <a:endParaRPr lang="es-PA" dirty="0"/>
          </a:p>
          <a:p>
            <a:r>
              <a:rPr lang="es-PA" dirty="0" smtClean="0"/>
              <a:t>Entendiendo la naturaleza del proceso ayuda a la realización y diseño de un algoritmo optimizado</a:t>
            </a:r>
            <a:endParaRPr lang="es-PA" dirty="0"/>
          </a:p>
        </p:txBody>
      </p:sp>
    </p:spTree>
    <p:extLst>
      <p:ext uri="{BB962C8B-B14F-4D97-AF65-F5344CB8AC3E}">
        <p14:creationId xmlns:p14="http://schemas.microsoft.com/office/powerpoint/2010/main" val="31133896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fontScale="92500" lnSpcReduction="10000"/>
          </a:bodyPr>
          <a:lstStyle/>
          <a:p>
            <a:r>
              <a:rPr lang="es-PA" dirty="0" smtClean="0"/>
              <a:t>Non-</a:t>
            </a:r>
            <a:r>
              <a:rPr lang="es-PA" dirty="0" err="1" smtClean="0"/>
              <a:t>Preemptive</a:t>
            </a:r>
            <a:r>
              <a:rPr lang="es-PA" dirty="0" smtClean="0"/>
              <a:t>:  El proceso permanece corriendo hasta que voluntariamente se da a ceder u ocurre algún bloqueo.</a:t>
            </a:r>
          </a:p>
          <a:p>
            <a:r>
              <a:rPr lang="es-PA" dirty="0" smtClean="0"/>
              <a:t>FIRST COME, FIRST SERVED (FCFS)</a:t>
            </a:r>
          </a:p>
          <a:p>
            <a:pPr lvl="1"/>
            <a:r>
              <a:rPr lang="es-PA" dirty="0" smtClean="0"/>
              <a:t>Conocida como FIFO</a:t>
            </a:r>
          </a:p>
          <a:p>
            <a:pPr lvl="1"/>
            <a:r>
              <a:rPr lang="es-PA" dirty="0" smtClean="0"/>
              <a:t>El </a:t>
            </a:r>
            <a:r>
              <a:rPr lang="es-PA" dirty="0" err="1" smtClean="0"/>
              <a:t>queue</a:t>
            </a:r>
            <a:r>
              <a:rPr lang="es-PA" dirty="0" smtClean="0"/>
              <a:t> de tareas listas debe mantener </a:t>
            </a:r>
            <a:r>
              <a:rPr lang="es-PA" dirty="0" err="1" smtClean="0"/>
              <a:t>track</a:t>
            </a:r>
            <a:r>
              <a:rPr lang="es-PA" dirty="0" smtClean="0"/>
              <a:t> de el orden de otras tareas</a:t>
            </a:r>
          </a:p>
          <a:p>
            <a:pPr lvl="1"/>
            <a:endParaRPr lang="es-PA" dirty="0"/>
          </a:p>
          <a:p>
            <a:pPr lvl="1"/>
            <a:endParaRPr lang="es-PA" dirty="0" smtClean="0"/>
          </a:p>
          <a:p>
            <a:r>
              <a:rPr lang="es-PA" dirty="0" smtClean="0"/>
              <a:t>No es necesariamente bueno para sistemas interactivos</a:t>
            </a:r>
          </a:p>
          <a:p>
            <a:pPr lvl="1"/>
            <a:r>
              <a:rPr lang="es-PA" dirty="0" smtClean="0"/>
              <a:t>Pobre respuesta y “</a:t>
            </a:r>
            <a:r>
              <a:rPr lang="es-PA" dirty="0" err="1" smtClean="0"/>
              <a:t>fairness</a:t>
            </a:r>
            <a:r>
              <a:rPr lang="es-PA" dirty="0" smtClean="0"/>
              <a:t>”</a:t>
            </a:r>
          </a:p>
          <a:p>
            <a:pPr lvl="1"/>
            <a:r>
              <a:rPr lang="es-PA" dirty="0" smtClean="0"/>
              <a:t>No predecible</a:t>
            </a:r>
          </a:p>
          <a:p>
            <a:pPr lvl="1"/>
            <a:r>
              <a:rPr lang="es-PA" dirty="0" smtClean="0"/>
              <a:t>Tiende a esperar (</a:t>
            </a:r>
            <a:r>
              <a:rPr lang="es-PA" dirty="0" err="1" smtClean="0"/>
              <a:t>starving</a:t>
            </a:r>
            <a:r>
              <a:rPr lang="es-PA" dirty="0" smtClean="0"/>
              <a:t>) periodos cortos entre procesos de E/S</a:t>
            </a:r>
          </a:p>
          <a:p>
            <a:pPr lvl="1"/>
            <a:r>
              <a:rPr lang="es-PA" dirty="0" smtClean="0"/>
              <a:t>Efecto de convoy</a:t>
            </a:r>
          </a:p>
          <a:p>
            <a:r>
              <a:rPr lang="es-PA" dirty="0" smtClean="0"/>
              <a:t>Puede ser utilizado como un subcomponente del </a:t>
            </a:r>
            <a:r>
              <a:rPr lang="es-PA" dirty="0" err="1" smtClean="0"/>
              <a:t>queue</a:t>
            </a:r>
            <a:endParaRPr lang="es-PA" dirty="0"/>
          </a:p>
        </p:txBody>
      </p:sp>
      <p:pic>
        <p:nvPicPr>
          <p:cNvPr id="3" name="Imagen 2"/>
          <p:cNvPicPr>
            <a:picLocks noChangeAspect="1"/>
          </p:cNvPicPr>
          <p:nvPr/>
        </p:nvPicPr>
        <p:blipFill>
          <a:blip r:embed="rId2"/>
          <a:stretch>
            <a:fillRect/>
          </a:stretch>
        </p:blipFill>
        <p:spPr>
          <a:xfrm>
            <a:off x="1317079" y="3562490"/>
            <a:ext cx="3552825" cy="619125"/>
          </a:xfrm>
          <a:prstGeom prst="rect">
            <a:avLst/>
          </a:prstGeom>
        </p:spPr>
      </p:pic>
    </p:spTree>
    <p:extLst>
      <p:ext uri="{BB962C8B-B14F-4D97-AF65-F5344CB8AC3E}">
        <p14:creationId xmlns:p14="http://schemas.microsoft.com/office/powerpoint/2010/main" val="2930575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Non-</a:t>
            </a:r>
            <a:r>
              <a:rPr lang="es-PA" dirty="0" err="1" smtClean="0"/>
              <a:t>Preemptive</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 JOB FIRST</a:t>
            </a:r>
          </a:p>
          <a:p>
            <a:pPr lvl="1"/>
            <a:r>
              <a:rPr lang="es-PA" dirty="0" smtClean="0"/>
              <a:t>También conocido como el proceso más corto siguiente </a:t>
            </a:r>
            <a:r>
              <a:rPr lang="es-PA" dirty="0" err="1" smtClean="0"/>
              <a:t>ó</a:t>
            </a:r>
            <a:r>
              <a:rPr lang="es-PA" dirty="0" smtClean="0"/>
              <a:t> el trabajo más corto siguiente (SPN o SJN)</a:t>
            </a:r>
          </a:p>
          <a:p>
            <a:pPr lvl="1"/>
            <a:r>
              <a:rPr lang="es-PA" dirty="0" smtClean="0"/>
              <a:t>Dispara los procesos que tienen corto período de ejecución</a:t>
            </a:r>
          </a:p>
          <a:p>
            <a:pPr lvl="1"/>
            <a:r>
              <a:rPr lang="es-PA" dirty="0" smtClean="0"/>
              <a:t>Para </a:t>
            </a:r>
            <a:r>
              <a:rPr lang="es-PA" dirty="0" err="1" smtClean="0"/>
              <a:t>contrarestar</a:t>
            </a:r>
            <a:r>
              <a:rPr lang="es-PA" dirty="0" smtClean="0"/>
              <a:t> el efecto convoy favorece los procesos cortos</a:t>
            </a:r>
          </a:p>
          <a:p>
            <a:pPr lvl="1"/>
            <a:r>
              <a:rPr lang="es-PA" dirty="0" smtClean="0"/>
              <a:t>Minimiza el tiempo de espera promedio</a:t>
            </a:r>
          </a:p>
          <a:p>
            <a:pPr lvl="1"/>
            <a:r>
              <a:rPr lang="es-PA" dirty="0" smtClean="0"/>
              <a:t>¿Cuál es el siguiente proceso más corto que se avecina?</a:t>
            </a:r>
          </a:p>
          <a:p>
            <a:pPr lvl="2"/>
            <a:r>
              <a:rPr lang="es-PA" dirty="0" smtClean="0"/>
              <a:t>Ralentiza los procesos largos</a:t>
            </a:r>
          </a:p>
          <a:p>
            <a:pPr lvl="1"/>
            <a:r>
              <a:rPr lang="es-PA" dirty="0" smtClean="0"/>
              <a:t>¿Cómo se predice la ejecución de estos procesos?</a:t>
            </a:r>
          </a:p>
          <a:p>
            <a:pPr lvl="2"/>
            <a:r>
              <a:rPr lang="es-PA" dirty="0" smtClean="0"/>
              <a:t>Usualmente no se puede, se estima.</a:t>
            </a:r>
          </a:p>
          <a:p>
            <a:pPr lvl="2"/>
            <a:r>
              <a:rPr lang="es-PA" dirty="0" smtClean="0"/>
              <a:t>Peso ponderado exponencial</a:t>
            </a:r>
            <a:endParaRPr lang="es-PA" dirty="0"/>
          </a:p>
        </p:txBody>
      </p:sp>
    </p:spTree>
    <p:extLst>
      <p:ext uri="{BB962C8B-B14F-4D97-AF65-F5344CB8AC3E}">
        <p14:creationId xmlns:p14="http://schemas.microsoft.com/office/powerpoint/2010/main" val="16008592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Peso Ponderado Exponencial</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A veces se necesita estimar el tiempo de ejecución de proceso de algunos algoritmos: (EMA y EMWA)</a:t>
            </a:r>
          </a:p>
          <a:p>
            <a:pPr lvl="1"/>
            <a:r>
              <a:rPr lang="es-PA" dirty="0" smtClean="0"/>
              <a:t>Es un proceso iterativo</a:t>
            </a:r>
          </a:p>
          <a:p>
            <a:pPr lvl="2"/>
            <a:r>
              <a:rPr lang="es-PA" dirty="0" smtClean="0"/>
              <a:t>t</a:t>
            </a:r>
            <a:r>
              <a:rPr lang="es-PA" baseline="-25000" dirty="0" smtClean="0"/>
              <a:t>n</a:t>
            </a:r>
            <a:r>
              <a:rPr lang="es-PA" dirty="0" smtClean="0"/>
              <a:t> = es el tiempo medido al enésimo tiempo de ejecución</a:t>
            </a:r>
          </a:p>
          <a:p>
            <a:pPr lvl="2"/>
            <a:r>
              <a:rPr lang="es-PA" dirty="0" smtClean="0"/>
              <a:t>e</a:t>
            </a:r>
            <a:r>
              <a:rPr lang="es-PA" baseline="-25000" dirty="0"/>
              <a:t>n</a:t>
            </a:r>
            <a:r>
              <a:rPr lang="es-PA" dirty="0" smtClean="0"/>
              <a:t> = el enésimo tiempo estimado de ejecución</a:t>
            </a:r>
          </a:p>
          <a:p>
            <a:pPr lvl="2"/>
            <a:r>
              <a:rPr lang="es-PA" dirty="0" smtClean="0"/>
              <a:t>w = peso exponencial (0 &lt; w &lt; 1)</a:t>
            </a:r>
          </a:p>
          <a:p>
            <a:pPr lvl="2"/>
            <a:endParaRPr lang="es-PA" dirty="0"/>
          </a:p>
          <a:p>
            <a:pPr lvl="2"/>
            <a:endParaRPr lang="es-PA" dirty="0" smtClean="0"/>
          </a:p>
          <a:p>
            <a:pPr lvl="2"/>
            <a:r>
              <a:rPr lang="es-PA" dirty="0" smtClean="0"/>
              <a:t>Para simplificar la implementación implementa el historial de la última ejecución en cuenta</a:t>
            </a:r>
          </a:p>
          <a:p>
            <a:pPr lvl="2"/>
            <a:r>
              <a:rPr lang="es-PA" dirty="0" smtClean="0"/>
              <a:t>Causa </a:t>
            </a:r>
            <a:r>
              <a:rPr lang="es-PA" dirty="0" err="1" smtClean="0"/>
              <a:t>impredictibilidad</a:t>
            </a:r>
            <a:endParaRPr lang="es-PA" dirty="0"/>
          </a:p>
        </p:txBody>
      </p:sp>
      <p:pic>
        <p:nvPicPr>
          <p:cNvPr id="3" name="Imagen 2"/>
          <p:cNvPicPr>
            <a:picLocks noChangeAspect="1"/>
          </p:cNvPicPr>
          <p:nvPr/>
        </p:nvPicPr>
        <p:blipFill>
          <a:blip r:embed="rId2"/>
          <a:stretch>
            <a:fillRect/>
          </a:stretch>
        </p:blipFill>
        <p:spPr>
          <a:xfrm>
            <a:off x="1724380" y="4012442"/>
            <a:ext cx="5990210" cy="691629"/>
          </a:xfrm>
          <a:prstGeom prst="rect">
            <a:avLst/>
          </a:prstGeom>
        </p:spPr>
      </p:pic>
    </p:spTree>
    <p:extLst>
      <p:ext uri="{BB962C8B-B14F-4D97-AF65-F5344CB8AC3E}">
        <p14:creationId xmlns:p14="http://schemas.microsoft.com/office/powerpoint/2010/main" val="146592122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err="1" smtClean="0"/>
              <a:t>Preemptive</a:t>
            </a:r>
            <a:r>
              <a:rPr lang="es-PA" dirty="0" smtClean="0"/>
              <a:t>:  proceso que puede ser interrumpido por otros procesos de alta prioridad en el ejecutor de tareas</a:t>
            </a:r>
          </a:p>
          <a:p>
            <a:pPr lvl="1"/>
            <a:r>
              <a:rPr lang="es-PA" dirty="0" smtClean="0"/>
              <a:t>Round </a:t>
            </a:r>
            <a:r>
              <a:rPr lang="es-PA" dirty="0" err="1" smtClean="0"/>
              <a:t>Robin</a:t>
            </a:r>
            <a:r>
              <a:rPr lang="es-PA" dirty="0" smtClean="0"/>
              <a:t> (RR)</a:t>
            </a:r>
          </a:p>
          <a:p>
            <a:pPr lvl="2"/>
            <a:r>
              <a:rPr lang="es-PA" dirty="0" smtClean="0"/>
              <a:t>Una variante del FCFS </a:t>
            </a:r>
            <a:r>
              <a:rPr lang="es-PA" dirty="0" err="1" smtClean="0"/>
              <a:t>preemptivo</a:t>
            </a:r>
            <a:endParaRPr lang="es-PA" dirty="0" smtClean="0"/>
          </a:p>
          <a:p>
            <a:pPr lvl="2"/>
            <a:r>
              <a:rPr lang="es-PA" dirty="0" smtClean="0"/>
              <a:t>Necesita llevar seguimiento del tiempo</a:t>
            </a:r>
          </a:p>
          <a:p>
            <a:pPr lvl="2"/>
            <a:r>
              <a:rPr lang="es-PA" dirty="0" smtClean="0"/>
              <a:t>Una vez que el proceso queda fuera de su pedazo de tiempo (quantum) se posiciona al final del </a:t>
            </a:r>
            <a:r>
              <a:rPr lang="es-PA" dirty="0" err="1" smtClean="0"/>
              <a:t>queue</a:t>
            </a:r>
            <a:r>
              <a:rPr lang="es-PA" dirty="0" smtClean="0"/>
              <a:t> de tareas listas a ejecutar y despacha la que está próxima a ejecutar</a:t>
            </a:r>
          </a:p>
          <a:p>
            <a:pPr lvl="2"/>
            <a:r>
              <a:rPr lang="es-PA" dirty="0" err="1" smtClean="0"/>
              <a:t>Starvation</a:t>
            </a:r>
            <a:r>
              <a:rPr lang="es-PA" dirty="0" smtClean="0"/>
              <a:t>-free, comparte el tiempo</a:t>
            </a:r>
          </a:p>
          <a:p>
            <a:pPr lvl="2"/>
            <a:r>
              <a:rPr lang="es-PA" dirty="0" smtClean="0"/>
              <a:t>Sin embargo, el tiempo de espera es incrementado; así también, frecuentes resultados de conmutación de contexto que dan resultado a altos </a:t>
            </a:r>
            <a:r>
              <a:rPr lang="es-PA" dirty="0" err="1" smtClean="0"/>
              <a:t>overheads</a:t>
            </a:r>
            <a:endParaRPr lang="es-PA" dirty="0"/>
          </a:p>
        </p:txBody>
      </p:sp>
    </p:spTree>
    <p:extLst>
      <p:ext uri="{BB962C8B-B14F-4D97-AF65-F5344CB8AC3E}">
        <p14:creationId xmlns:p14="http://schemas.microsoft.com/office/powerpoint/2010/main" val="8402935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Tamaño del Quantum</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¿Cómo escoger el tamaño del quantum?</a:t>
            </a:r>
          </a:p>
          <a:p>
            <a:pPr lvl="1"/>
            <a:r>
              <a:rPr lang="es-PA" dirty="0" smtClean="0"/>
              <a:t>Un tamaño de quantum mayor hará que procesos pequeños sean hambrientos en tiempo (degenera el FCFS)</a:t>
            </a:r>
          </a:p>
          <a:p>
            <a:pPr lvl="1"/>
            <a:r>
              <a:rPr lang="es-PA" dirty="0" smtClean="0"/>
              <a:t>Un tamaño de quantum pequeño introduce un </a:t>
            </a:r>
            <a:r>
              <a:rPr lang="es-PA" dirty="0" err="1" smtClean="0"/>
              <a:t>overhead</a:t>
            </a:r>
            <a:r>
              <a:rPr lang="es-PA" dirty="0" smtClean="0"/>
              <a:t> de conmutación de contexto</a:t>
            </a:r>
          </a:p>
          <a:p>
            <a:r>
              <a:rPr lang="es-PA" dirty="0" smtClean="0"/>
              <a:t>Escoge el tamaño en base a la necesitad de interacción</a:t>
            </a:r>
          </a:p>
          <a:p>
            <a:pPr lvl="1"/>
            <a:r>
              <a:rPr lang="es-PA" dirty="0" smtClean="0"/>
              <a:t>¿Qué tan frecuente el usuario </a:t>
            </a:r>
            <a:r>
              <a:rPr lang="es-PA" dirty="0" err="1" smtClean="0"/>
              <a:t>interactua</a:t>
            </a:r>
            <a:r>
              <a:rPr lang="es-PA" dirty="0" smtClean="0"/>
              <a:t> con el SO?</a:t>
            </a:r>
          </a:p>
          <a:p>
            <a:pPr lvl="1"/>
            <a:r>
              <a:rPr lang="es-PA" dirty="0" smtClean="0"/>
              <a:t>El tamaño del quantum debe proveer al sistema operativo con buena respuesta a entrada del usuario</a:t>
            </a:r>
          </a:p>
          <a:p>
            <a:r>
              <a:rPr lang="es-PA" dirty="0" smtClean="0"/>
              <a:t>Escoger el </a:t>
            </a:r>
            <a:r>
              <a:rPr lang="es-PA" dirty="0" err="1" smtClean="0"/>
              <a:t>tambaño</a:t>
            </a:r>
            <a:r>
              <a:rPr lang="es-PA" dirty="0" smtClean="0"/>
              <a:t> en base a desempeño</a:t>
            </a:r>
          </a:p>
          <a:p>
            <a:pPr lvl="1"/>
            <a:r>
              <a:rPr lang="es-PA" dirty="0" smtClean="0"/>
              <a:t>Desempeño teórico en modelado y simulación</a:t>
            </a:r>
          </a:p>
          <a:p>
            <a:pPr lvl="1"/>
            <a:r>
              <a:rPr lang="es-PA" dirty="0" smtClean="0"/>
              <a:t>Experiencia práctica</a:t>
            </a:r>
          </a:p>
          <a:p>
            <a:pPr lvl="1"/>
            <a:r>
              <a:rPr lang="es-PA" dirty="0" smtClean="0"/>
              <a:t>Una </a:t>
            </a:r>
            <a:r>
              <a:rPr lang="es-PA" dirty="0" err="1" smtClean="0"/>
              <a:t>regal</a:t>
            </a:r>
            <a:r>
              <a:rPr lang="es-PA" dirty="0" smtClean="0"/>
              <a:t> de dedo!:  80% de las ráfagas del CPU deben ser más pequeñas que el quantum</a:t>
            </a:r>
            <a:endParaRPr lang="es-PA" dirty="0"/>
          </a:p>
        </p:txBody>
      </p:sp>
    </p:spTree>
    <p:extLst>
      <p:ext uri="{BB962C8B-B14F-4D97-AF65-F5344CB8AC3E}">
        <p14:creationId xmlns:p14="http://schemas.microsoft.com/office/powerpoint/2010/main" val="3017965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SHORTEST REMAINING TIME FIRS (SRTF)</a:t>
            </a:r>
          </a:p>
          <a:p>
            <a:pPr lvl="1"/>
            <a:r>
              <a:rPr lang="es-PA" dirty="0" smtClean="0"/>
              <a:t>Una variante del SJF</a:t>
            </a:r>
          </a:p>
          <a:p>
            <a:pPr lvl="1"/>
            <a:r>
              <a:rPr lang="es-PA" dirty="0" smtClean="0"/>
              <a:t>Dispara el proceso con la menor ejecución de tiempo una vez que el proceso que está corriendo finaliza o alguna tarea con menor tiempo de ejecución está lista.</a:t>
            </a:r>
          </a:p>
          <a:p>
            <a:pPr lvl="1"/>
            <a:r>
              <a:rPr lang="es-PA" dirty="0" smtClean="0"/>
              <a:t>Necesitan también estimar el tiempo de ejecución</a:t>
            </a:r>
          </a:p>
        </p:txBody>
      </p:sp>
    </p:spTree>
    <p:extLst>
      <p:ext uri="{BB962C8B-B14F-4D97-AF65-F5344CB8AC3E}">
        <p14:creationId xmlns:p14="http://schemas.microsoft.com/office/powerpoint/2010/main" val="1076938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lnSpcReduction="10000"/>
          </a:bodyPr>
          <a:lstStyle/>
          <a:p>
            <a:r>
              <a:rPr lang="es-PA" dirty="0" smtClean="0"/>
              <a:t>Maquina de Turing</a:t>
            </a:r>
          </a:p>
          <a:p>
            <a:pPr lvl="1"/>
            <a:r>
              <a:rPr lang="es-PA" dirty="0" smtClean="0"/>
              <a:t>Para números computacionales.  Usaba papel como entrada/salida.</a:t>
            </a:r>
          </a:p>
          <a:p>
            <a:pPr lvl="1"/>
            <a:r>
              <a:rPr lang="es-PA" dirty="0" smtClean="0"/>
              <a:t>Resuelve el “</a:t>
            </a:r>
            <a:r>
              <a:rPr lang="es-PA" dirty="0" err="1" smtClean="0"/>
              <a:t>Entscheindungsproblem</a:t>
            </a:r>
            <a:r>
              <a:rPr lang="es-PA" dirty="0" smtClean="0"/>
              <a:t>”</a:t>
            </a:r>
          </a:p>
          <a:p>
            <a:pPr lvl="2"/>
            <a:r>
              <a:rPr lang="es-PA" dirty="0" smtClean="0"/>
              <a:t>Resuelto por lógicas booleanas</a:t>
            </a:r>
          </a:p>
          <a:p>
            <a:pPr lvl="1"/>
            <a:r>
              <a:rPr lang="es-PA" dirty="0" smtClean="0"/>
              <a:t>Maquina Inteligente</a:t>
            </a:r>
          </a:p>
          <a:p>
            <a:pPr lvl="1"/>
            <a:r>
              <a:rPr lang="es-PA" dirty="0" smtClean="0"/>
              <a:t>Modelo de diseño de lo que era el CPU</a:t>
            </a:r>
          </a:p>
          <a:p>
            <a:endParaRPr lang="es-PA" dirty="0" smtClean="0"/>
          </a:p>
          <a:p>
            <a:r>
              <a:rPr lang="es-PA" dirty="0" smtClean="0"/>
              <a:t>Discusión preliminar del diseño lógico de un instrumento computacional electrónico. (1947)</a:t>
            </a:r>
          </a:p>
          <a:p>
            <a:pPr lvl="1"/>
            <a:r>
              <a:rPr lang="es-PA" dirty="0" smtClean="0"/>
              <a:t>Arthur Burks, Herman </a:t>
            </a:r>
            <a:r>
              <a:rPr lang="es-PA" dirty="0" err="1" smtClean="0"/>
              <a:t>Goldstine</a:t>
            </a:r>
            <a:r>
              <a:rPr lang="es-PA" dirty="0" smtClean="0"/>
              <a:t>, John von </a:t>
            </a:r>
            <a:r>
              <a:rPr lang="es-PA" dirty="0" err="1" smtClean="0"/>
              <a:t>Newmann</a:t>
            </a:r>
            <a:endParaRPr lang="es-PA" dirty="0" smtClean="0"/>
          </a:p>
          <a:p>
            <a:pPr lvl="1"/>
            <a:r>
              <a:rPr lang="es-PA" dirty="0" smtClean="0"/>
              <a:t>Computador que guarde un programa</a:t>
            </a:r>
          </a:p>
        </p:txBody>
      </p:sp>
      <p:pic>
        <p:nvPicPr>
          <p:cNvPr id="4" name="Imagen 3"/>
          <p:cNvPicPr>
            <a:picLocks noChangeAspect="1"/>
          </p:cNvPicPr>
          <p:nvPr/>
        </p:nvPicPr>
        <p:blipFill>
          <a:blip r:embed="rId2"/>
          <a:stretch>
            <a:fillRect/>
          </a:stretch>
        </p:blipFill>
        <p:spPr>
          <a:xfrm>
            <a:off x="7736978" y="5293217"/>
            <a:ext cx="4335886" cy="1405943"/>
          </a:xfrm>
          <a:prstGeom prst="rect">
            <a:avLst/>
          </a:prstGeom>
        </p:spPr>
      </p:pic>
    </p:spTree>
    <p:extLst>
      <p:ext uri="{BB962C8B-B14F-4D97-AF65-F5344CB8AC3E}">
        <p14:creationId xmlns:p14="http://schemas.microsoft.com/office/powerpoint/2010/main" val="39656066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¿Cómo ayuda la prioridad?</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¿Es el proceso más corto siempre el más importante?</a:t>
            </a:r>
          </a:p>
          <a:p>
            <a:pPr lvl="1"/>
            <a:r>
              <a:rPr lang="es-PA" dirty="0" smtClean="0"/>
              <a:t>Por el contrario, a veces, es el más trivial</a:t>
            </a:r>
          </a:p>
          <a:p>
            <a:pPr lvl="1"/>
            <a:r>
              <a:rPr lang="es-PA" dirty="0" smtClean="0"/>
              <a:t>El usuario impone la importancia de un proceso asignando una prioridad a él</a:t>
            </a:r>
          </a:p>
          <a:p>
            <a:pPr lvl="1"/>
            <a:r>
              <a:rPr lang="es-PA" dirty="0" smtClean="0"/>
              <a:t>Se pueden utilizar varios tipos de algoritmos de </a:t>
            </a:r>
            <a:r>
              <a:rPr lang="es-PA" dirty="0" err="1" smtClean="0"/>
              <a:t>schedulng</a:t>
            </a:r>
            <a:endParaRPr lang="es-PA" dirty="0" smtClean="0"/>
          </a:p>
          <a:p>
            <a:pPr lvl="1"/>
            <a:r>
              <a:rPr lang="es-PA" dirty="0" smtClean="0"/>
              <a:t>Prioridades estáticas (se mantienen sin cambios durante su ciclo de vida), prioridad dinámica (pueden ser ajustadas en tiempo de ejecución)</a:t>
            </a:r>
          </a:p>
          <a:p>
            <a:pPr lvl="1"/>
            <a:endParaRPr lang="es-PA" dirty="0"/>
          </a:p>
          <a:p>
            <a:pPr lvl="1"/>
            <a:r>
              <a:rPr lang="es-PA" dirty="0" smtClean="0"/>
              <a:t>Ejemplos:</a:t>
            </a:r>
          </a:p>
          <a:p>
            <a:pPr lvl="2"/>
            <a:r>
              <a:rPr lang="es-PA" dirty="0" err="1" smtClean="0"/>
              <a:t>Multiples</a:t>
            </a:r>
            <a:r>
              <a:rPr lang="es-PA" dirty="0" smtClean="0"/>
              <a:t> </a:t>
            </a:r>
            <a:r>
              <a:rPr lang="es-PA" dirty="0" err="1" smtClean="0"/>
              <a:t>queues</a:t>
            </a:r>
            <a:r>
              <a:rPr lang="es-PA" dirty="0" smtClean="0"/>
              <a:t> con diferentes prioridades; entre los </a:t>
            </a:r>
            <a:r>
              <a:rPr lang="es-PA" dirty="0" err="1" smtClean="0"/>
              <a:t>queues</a:t>
            </a:r>
            <a:r>
              <a:rPr lang="es-PA" dirty="0" smtClean="0"/>
              <a:t> </a:t>
            </a:r>
            <a:r>
              <a:rPr lang="es-PA" dirty="0" err="1" smtClean="0"/>
              <a:t>ud</a:t>
            </a:r>
            <a:r>
              <a:rPr lang="es-PA" dirty="0" smtClean="0"/>
              <a:t> puede utilizar FCFS o RR</a:t>
            </a:r>
          </a:p>
          <a:p>
            <a:pPr lvl="2"/>
            <a:r>
              <a:rPr lang="es-PA" dirty="0" smtClean="0"/>
              <a:t>En RR, los procesos con prioridad más alta tienen un mayor quantum</a:t>
            </a:r>
          </a:p>
        </p:txBody>
      </p:sp>
    </p:spTree>
    <p:extLst>
      <p:ext uri="{BB962C8B-B14F-4D97-AF65-F5344CB8AC3E}">
        <p14:creationId xmlns:p14="http://schemas.microsoft.com/office/powerpoint/2010/main" val="372880784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Algoritmos </a:t>
            </a:r>
            <a:r>
              <a:rPr lang="es-PA" dirty="0" err="1" smtClean="0"/>
              <a:t>Preemptivos</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Retroalimentados:  Prioridades Dinámicas</a:t>
            </a:r>
          </a:p>
          <a:p>
            <a:pPr lvl="1"/>
            <a:r>
              <a:rPr lang="es-PA" dirty="0" smtClean="0"/>
              <a:t>La mayoría de los sistemas operativos usan una variante de estos algoritmos</a:t>
            </a:r>
          </a:p>
          <a:p>
            <a:pPr lvl="1"/>
            <a:r>
              <a:rPr lang="es-PA" dirty="0" smtClean="0"/>
              <a:t>Para múltiples </a:t>
            </a:r>
            <a:r>
              <a:rPr lang="es-PA" dirty="0" err="1" smtClean="0"/>
              <a:t>queues</a:t>
            </a:r>
            <a:r>
              <a:rPr lang="es-PA" dirty="0" smtClean="0"/>
              <a:t> (presumiblemente con diferentes prioridades), los usuarios pueden configurar lo siguiente:</a:t>
            </a:r>
          </a:p>
          <a:p>
            <a:pPr lvl="2"/>
            <a:r>
              <a:rPr lang="es-PA" dirty="0" smtClean="0"/>
              <a:t>Numero de </a:t>
            </a:r>
            <a:r>
              <a:rPr lang="es-PA" dirty="0" err="1" smtClean="0"/>
              <a:t>queues</a:t>
            </a:r>
            <a:endParaRPr lang="es-PA" dirty="0" smtClean="0"/>
          </a:p>
          <a:p>
            <a:pPr lvl="2"/>
            <a:r>
              <a:rPr lang="es-PA" dirty="0" smtClean="0"/>
              <a:t>A que </a:t>
            </a:r>
            <a:r>
              <a:rPr lang="es-PA" dirty="0" err="1" smtClean="0"/>
              <a:t>queue</a:t>
            </a:r>
            <a:r>
              <a:rPr lang="es-PA" dirty="0" smtClean="0"/>
              <a:t> pertenece</a:t>
            </a:r>
          </a:p>
          <a:p>
            <a:pPr lvl="2"/>
            <a:r>
              <a:rPr lang="es-PA" dirty="0" smtClean="0"/>
              <a:t>Cuando un proceso puede ser actualizado con una prioridad alta o degradado a un </a:t>
            </a:r>
            <a:r>
              <a:rPr lang="es-PA" dirty="0" err="1" smtClean="0"/>
              <a:t>queue</a:t>
            </a:r>
            <a:r>
              <a:rPr lang="es-PA" dirty="0" smtClean="0"/>
              <a:t> de menor prioridad</a:t>
            </a:r>
          </a:p>
          <a:p>
            <a:pPr lvl="2"/>
            <a:r>
              <a:rPr lang="es-PA" dirty="0" smtClean="0"/>
              <a:t>Algoritmos de </a:t>
            </a:r>
            <a:r>
              <a:rPr lang="es-PA" dirty="0" err="1" smtClean="0"/>
              <a:t>scheduling</a:t>
            </a:r>
            <a:r>
              <a:rPr lang="es-PA" dirty="0" smtClean="0"/>
              <a:t> para cada </a:t>
            </a:r>
            <a:r>
              <a:rPr lang="es-PA" dirty="0" err="1" smtClean="0"/>
              <a:t>queue</a:t>
            </a:r>
            <a:endParaRPr lang="es-PA" dirty="0" smtClean="0"/>
          </a:p>
          <a:p>
            <a:pPr lvl="2"/>
            <a:r>
              <a:rPr lang="es-PA" dirty="0" smtClean="0"/>
              <a:t>Algoritmos de </a:t>
            </a:r>
            <a:r>
              <a:rPr lang="es-PA" dirty="0" err="1" smtClean="0"/>
              <a:t>scheduling</a:t>
            </a:r>
            <a:r>
              <a:rPr lang="es-PA" dirty="0" smtClean="0"/>
              <a:t> para </a:t>
            </a:r>
            <a:r>
              <a:rPr lang="es-PA" dirty="0" err="1" smtClean="0"/>
              <a:t>eleigr</a:t>
            </a:r>
            <a:r>
              <a:rPr lang="es-PA" dirty="0" smtClean="0"/>
              <a:t> un </a:t>
            </a:r>
            <a:r>
              <a:rPr lang="es-PA" dirty="0" err="1" smtClean="0"/>
              <a:t>queue</a:t>
            </a:r>
            <a:r>
              <a:rPr lang="es-PA" dirty="0" smtClean="0"/>
              <a:t>, con prioridad en el RR:  3 pedazos de tiempo para el mayor, 2 para el normal y 1 para el menor en dicha ronda</a:t>
            </a:r>
          </a:p>
          <a:p>
            <a:pPr lvl="1"/>
            <a:r>
              <a:rPr lang="es-PA" dirty="0" smtClean="0"/>
              <a:t>Flexibles y dinámicos</a:t>
            </a:r>
          </a:p>
        </p:txBody>
      </p:sp>
    </p:spTree>
    <p:extLst>
      <p:ext uri="{BB962C8B-B14F-4D97-AF65-F5344CB8AC3E}">
        <p14:creationId xmlns:p14="http://schemas.microsoft.com/office/powerpoint/2010/main" val="186657241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Ejemplo de Retroalimentado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Múltiples RR </a:t>
            </a:r>
            <a:r>
              <a:rPr lang="es-PA" dirty="0" err="1" smtClean="0"/>
              <a:t>queues</a:t>
            </a:r>
            <a:endParaRPr lang="es-PA" dirty="0" smtClean="0"/>
          </a:p>
          <a:p>
            <a:r>
              <a:rPr lang="es-PA" dirty="0" smtClean="0"/>
              <a:t>Nuevos procesos se unen al </a:t>
            </a:r>
            <a:r>
              <a:rPr lang="es-PA" dirty="0" err="1" smtClean="0"/>
              <a:t>queue</a:t>
            </a:r>
            <a:r>
              <a:rPr lang="es-PA" dirty="0" smtClean="0"/>
              <a:t> con la prioridad más alta</a:t>
            </a:r>
          </a:p>
          <a:p>
            <a:r>
              <a:rPr lang="es-PA" dirty="0" smtClean="0"/>
              <a:t>Cada vez que un proceso es resumido (</a:t>
            </a:r>
            <a:r>
              <a:rPr lang="es-PA" dirty="0" err="1" smtClean="0"/>
              <a:t>preempted</a:t>
            </a:r>
            <a:r>
              <a:rPr lang="es-PA" dirty="0" smtClean="0"/>
              <a:t>), será degradado y se unirá al </a:t>
            </a:r>
            <a:r>
              <a:rPr lang="es-PA" dirty="0" err="1" smtClean="0"/>
              <a:t>queue</a:t>
            </a:r>
            <a:r>
              <a:rPr lang="es-PA" dirty="0" smtClean="0"/>
              <a:t> con la prioridad más baja (excepto para los </a:t>
            </a:r>
            <a:r>
              <a:rPr lang="es-PA" dirty="0" err="1" smtClean="0"/>
              <a:t>queues</a:t>
            </a:r>
            <a:r>
              <a:rPr lang="es-PA" dirty="0" smtClean="0"/>
              <a:t> de prioridad baja)</a:t>
            </a:r>
          </a:p>
          <a:p>
            <a:r>
              <a:rPr lang="es-PA" dirty="0" smtClean="0"/>
              <a:t>El </a:t>
            </a:r>
            <a:r>
              <a:rPr lang="es-PA" dirty="0" err="1" smtClean="0"/>
              <a:t>scheduler</a:t>
            </a:r>
            <a:r>
              <a:rPr lang="es-PA" dirty="0" smtClean="0"/>
              <a:t> siempre dispara los primeros procesos en el </a:t>
            </a:r>
            <a:r>
              <a:rPr lang="es-PA" dirty="0" err="1" smtClean="0"/>
              <a:t>queue</a:t>
            </a:r>
            <a:r>
              <a:rPr lang="es-PA" dirty="0" smtClean="0"/>
              <a:t> más alto que no esté vacío.</a:t>
            </a:r>
          </a:p>
          <a:p>
            <a:endParaRPr lang="es-PA" dirty="0"/>
          </a:p>
          <a:p>
            <a:r>
              <a:rPr lang="es-PA" dirty="0" smtClean="0"/>
              <a:t>¿Problemas?</a:t>
            </a:r>
          </a:p>
          <a:p>
            <a:pPr lvl="1"/>
            <a:r>
              <a:rPr lang="es-PA" dirty="0" smtClean="0"/>
              <a:t>Consume tiempo (</a:t>
            </a:r>
            <a:r>
              <a:rPr lang="es-PA" dirty="0" err="1" smtClean="0"/>
              <a:t>starvation</a:t>
            </a:r>
            <a:r>
              <a:rPr lang="es-PA" dirty="0" smtClean="0"/>
              <a:t>) en </a:t>
            </a:r>
            <a:r>
              <a:rPr lang="es-PA" dirty="0" err="1" smtClean="0"/>
              <a:t>queues</a:t>
            </a:r>
            <a:r>
              <a:rPr lang="es-PA" dirty="0" smtClean="0"/>
              <a:t> de baja prioridad</a:t>
            </a:r>
          </a:p>
          <a:p>
            <a:pPr lvl="2"/>
            <a:r>
              <a:rPr lang="es-PA" dirty="0" smtClean="0"/>
              <a:t>Prioridad más baja tiene mayor quantum</a:t>
            </a:r>
          </a:p>
        </p:txBody>
      </p:sp>
    </p:spTree>
    <p:extLst>
      <p:ext uri="{BB962C8B-B14F-4D97-AF65-F5344CB8AC3E}">
        <p14:creationId xmlns:p14="http://schemas.microsoft.com/office/powerpoint/2010/main" val="396742766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Problema práctico.  Evaluación de desempeño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En la realidad es imposible realizar comparaciones definidas</a:t>
            </a:r>
          </a:p>
          <a:p>
            <a:endParaRPr lang="es-PA" dirty="0"/>
          </a:p>
          <a:p>
            <a:r>
              <a:rPr lang="es-PA" dirty="0" smtClean="0"/>
              <a:t>O es de análisis teórico o de algunas mediciones empíricas</a:t>
            </a:r>
          </a:p>
          <a:p>
            <a:pPr lvl="1"/>
            <a:r>
              <a:rPr lang="es-PA" dirty="0" smtClean="0"/>
              <a:t>Análisis teórico: red de </a:t>
            </a:r>
            <a:r>
              <a:rPr lang="es-PA" dirty="0" err="1" smtClean="0"/>
              <a:t>queue</a:t>
            </a:r>
            <a:r>
              <a:rPr lang="es-PA" dirty="0" smtClean="0"/>
              <a:t>, red de </a:t>
            </a:r>
            <a:r>
              <a:rPr lang="es-PA" dirty="0" err="1" smtClean="0"/>
              <a:t>preti</a:t>
            </a:r>
            <a:r>
              <a:rPr lang="es-PA" dirty="0" smtClean="0"/>
              <a:t>, algebra del proceso, o otra herramienta de diseño</a:t>
            </a:r>
          </a:p>
          <a:p>
            <a:pPr lvl="1"/>
            <a:r>
              <a:rPr lang="es-PA" dirty="0" smtClean="0"/>
              <a:t>Mediciones empíricas y simulación</a:t>
            </a:r>
          </a:p>
        </p:txBody>
      </p:sp>
    </p:spTree>
    <p:extLst>
      <p:ext uri="{BB962C8B-B14F-4D97-AF65-F5344CB8AC3E}">
        <p14:creationId xmlns:p14="http://schemas.microsoft.com/office/powerpoint/2010/main" val="12547428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endParaRPr lang="es-PA" dirty="0"/>
          </a:p>
        </p:txBody>
      </p:sp>
      <p:sp>
        <p:nvSpPr>
          <p:cNvPr id="4" name="Marcador de contenido 3"/>
          <p:cNvSpPr>
            <a:spLocks noGrp="1"/>
          </p:cNvSpPr>
          <p:nvPr>
            <p:ph idx="1"/>
          </p:nvPr>
        </p:nvSpPr>
        <p:spPr>
          <a:xfrm>
            <a:off x="464024" y="1774210"/>
            <a:ext cx="10986448" cy="4735773"/>
          </a:xfrm>
        </p:spPr>
        <p:txBody>
          <a:bodyPr>
            <a:normAutofit lnSpcReduction="10000"/>
          </a:bodyPr>
          <a:lstStyle/>
          <a:p>
            <a:r>
              <a:rPr lang="es-PA" dirty="0" smtClean="0"/>
              <a:t>En un RTOS, cumplir los </a:t>
            </a:r>
            <a:r>
              <a:rPr lang="es-PA" dirty="0" err="1" smtClean="0"/>
              <a:t>deadlines</a:t>
            </a:r>
            <a:r>
              <a:rPr lang="es-PA" dirty="0" smtClean="0"/>
              <a:t> es más importante que el rendimiento y el tiempo de respuesta</a:t>
            </a:r>
          </a:p>
          <a:p>
            <a:r>
              <a:rPr lang="es-PA" dirty="0" err="1" smtClean="0"/>
              <a:t>Deadline</a:t>
            </a:r>
            <a:r>
              <a:rPr lang="es-PA" dirty="0" smtClean="0"/>
              <a:t>:  Máximo tiempo de computación de la tarea</a:t>
            </a:r>
          </a:p>
          <a:p>
            <a:r>
              <a:rPr lang="es-PA" dirty="0" smtClean="0"/>
              <a:t>Necesita algoritmos especiales de </a:t>
            </a:r>
            <a:r>
              <a:rPr lang="es-PA" dirty="0" err="1" smtClean="0"/>
              <a:t>scheduling</a:t>
            </a:r>
            <a:endParaRPr lang="es-PA" dirty="0" smtClean="0"/>
          </a:p>
          <a:p>
            <a:endParaRPr lang="es-PA" dirty="0"/>
          </a:p>
          <a:p>
            <a:r>
              <a:rPr lang="es-PA" dirty="0" err="1" smtClean="0"/>
              <a:t>Preempción</a:t>
            </a:r>
            <a:r>
              <a:rPr lang="es-PA" dirty="0" smtClean="0"/>
              <a:t> es usualmente estándar en un RTOS:  de otra manera, el </a:t>
            </a:r>
            <a:r>
              <a:rPr lang="es-PA" dirty="0" err="1" smtClean="0"/>
              <a:t>scheduler</a:t>
            </a:r>
            <a:r>
              <a:rPr lang="es-PA" dirty="0" smtClean="0"/>
              <a:t> estaría ocioso de tiempo a tiempo en caso de perder tareas con </a:t>
            </a:r>
            <a:r>
              <a:rPr lang="es-PA" dirty="0" err="1" smtClean="0"/>
              <a:t>deadlines</a:t>
            </a:r>
            <a:r>
              <a:rPr lang="es-PA" dirty="0" smtClean="0"/>
              <a:t> tempraneros que arriban tarde.</a:t>
            </a:r>
          </a:p>
          <a:p>
            <a:r>
              <a:rPr lang="es-PA" dirty="0" smtClean="0"/>
              <a:t>Dos categorías básicas:  aperiódicas y periódicas</a:t>
            </a:r>
          </a:p>
          <a:p>
            <a:r>
              <a:rPr lang="es-PA" dirty="0" smtClean="0"/>
              <a:t>Además envuelve la prioridad y concurrencia de problemas</a:t>
            </a:r>
          </a:p>
          <a:p>
            <a:r>
              <a:rPr lang="es-PA" dirty="0" smtClean="0"/>
              <a:t>Aquí buscamos un caso simple aperiódico primero</a:t>
            </a:r>
          </a:p>
          <a:p>
            <a:r>
              <a:rPr lang="es-PA" dirty="0" smtClean="0"/>
              <a:t>Todas las gráficas en la siguiente sección ignoran el tiempo de conmutación de contexto.</a:t>
            </a:r>
          </a:p>
        </p:txBody>
      </p:sp>
    </p:spTree>
    <p:extLst>
      <p:ext uri="{BB962C8B-B14F-4D97-AF65-F5344CB8AC3E}">
        <p14:creationId xmlns:p14="http://schemas.microsoft.com/office/powerpoint/2010/main" val="201638530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DUE DATE (EDD)</a:t>
            </a:r>
          </a:p>
          <a:p>
            <a:pPr lvl="1"/>
            <a:r>
              <a:rPr lang="es-PA" dirty="0" smtClean="0"/>
              <a:t>Todas las tareas arriban al mismo tiempo</a:t>
            </a:r>
          </a:p>
          <a:p>
            <a:pPr lvl="1"/>
            <a:r>
              <a:rPr lang="es-PA" dirty="0" smtClean="0"/>
              <a:t>Se conocen los </a:t>
            </a:r>
            <a:r>
              <a:rPr lang="es-PA" dirty="0" err="1" smtClean="0"/>
              <a:t>deadlines</a:t>
            </a:r>
            <a:r>
              <a:rPr lang="es-PA" dirty="0" smtClean="0"/>
              <a:t> y la ejecución para todas las tareas</a:t>
            </a:r>
          </a:p>
          <a:p>
            <a:pPr lvl="1"/>
            <a:r>
              <a:rPr lang="es-PA" dirty="0" smtClean="0"/>
              <a:t>Empieza la tarea con la fecha límite más temprana</a:t>
            </a:r>
          </a:p>
          <a:p>
            <a:pPr lvl="1"/>
            <a:r>
              <a:rPr lang="es-PA" dirty="0" smtClean="0"/>
              <a:t>Non-</a:t>
            </a:r>
            <a:r>
              <a:rPr lang="es-PA" dirty="0" err="1" smtClean="0"/>
              <a:t>preemptive</a:t>
            </a:r>
            <a:endParaRPr lang="es-PA" dirty="0" smtClean="0"/>
          </a:p>
          <a:p>
            <a:pPr lvl="1"/>
            <a:r>
              <a:rPr lang="es-PA" dirty="0" smtClean="0"/>
              <a:t>Algoritmo de clasificación (ordenamiento)</a:t>
            </a:r>
          </a:p>
          <a:p>
            <a:pPr lvl="1"/>
            <a:r>
              <a:rPr lang="es-PA" dirty="0" smtClean="0"/>
              <a:t>Óptimo</a:t>
            </a:r>
          </a:p>
        </p:txBody>
      </p:sp>
      <p:pic>
        <p:nvPicPr>
          <p:cNvPr id="3" name="Imagen 2"/>
          <p:cNvPicPr>
            <a:picLocks noChangeAspect="1"/>
          </p:cNvPicPr>
          <p:nvPr/>
        </p:nvPicPr>
        <p:blipFill>
          <a:blip r:embed="rId2"/>
          <a:stretch>
            <a:fillRect/>
          </a:stretch>
        </p:blipFill>
        <p:spPr>
          <a:xfrm>
            <a:off x="8604146" y="1774210"/>
            <a:ext cx="3257550" cy="4171950"/>
          </a:xfrm>
          <a:prstGeom prst="rect">
            <a:avLst/>
          </a:prstGeom>
        </p:spPr>
      </p:pic>
    </p:spTree>
    <p:extLst>
      <p:ext uri="{BB962C8B-B14F-4D97-AF65-F5344CB8AC3E}">
        <p14:creationId xmlns:p14="http://schemas.microsoft.com/office/powerpoint/2010/main" val="14482990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EARLY DEADLINE FIRST (EDF)</a:t>
            </a:r>
          </a:p>
          <a:p>
            <a:pPr lvl="1"/>
            <a:r>
              <a:rPr lang="es-PA" dirty="0" smtClean="0"/>
              <a:t>Las tareas llegan en tiempos diferentes</a:t>
            </a:r>
          </a:p>
          <a:p>
            <a:pPr lvl="1"/>
            <a:r>
              <a:rPr lang="es-PA" dirty="0" smtClean="0"/>
              <a:t>El </a:t>
            </a:r>
            <a:r>
              <a:rPr lang="es-PA" dirty="0" err="1" smtClean="0"/>
              <a:t>deadline</a:t>
            </a:r>
            <a:r>
              <a:rPr lang="es-PA" dirty="0" smtClean="0"/>
              <a:t> es conocido y así el tiempo de la ejecución de tareas</a:t>
            </a:r>
          </a:p>
          <a:p>
            <a:pPr lvl="1"/>
            <a:r>
              <a:rPr lang="es-PA" dirty="0" smtClean="0"/>
              <a:t>Empieza la tarea con la fecha límite más temprana</a:t>
            </a:r>
          </a:p>
          <a:p>
            <a:pPr lvl="1"/>
            <a:r>
              <a:rPr lang="es-PA" dirty="0" err="1" smtClean="0"/>
              <a:t>Preemptive</a:t>
            </a:r>
            <a:r>
              <a:rPr lang="es-PA" dirty="0" smtClean="0"/>
              <a:t> (hay </a:t>
            </a:r>
            <a:r>
              <a:rPr lang="es-PA" dirty="0" err="1" smtClean="0"/>
              <a:t>overhead</a:t>
            </a:r>
            <a:r>
              <a:rPr lang="es-PA" dirty="0" smtClean="0"/>
              <a:t>)</a:t>
            </a:r>
          </a:p>
          <a:p>
            <a:pPr lvl="1"/>
            <a:r>
              <a:rPr lang="es-PA" dirty="0" smtClean="0"/>
              <a:t>Algoritmo de clasificación (ordenamiento)</a:t>
            </a:r>
          </a:p>
          <a:p>
            <a:pPr lvl="1"/>
            <a:r>
              <a:rPr lang="es-PA" dirty="0" smtClean="0"/>
              <a:t>Óptimo con respecto a minimizar la máxima latencia</a:t>
            </a:r>
          </a:p>
        </p:txBody>
      </p:sp>
      <p:pic>
        <p:nvPicPr>
          <p:cNvPr id="5" name="Imagen 4"/>
          <p:cNvPicPr>
            <a:picLocks noChangeAspect="1"/>
          </p:cNvPicPr>
          <p:nvPr/>
        </p:nvPicPr>
        <p:blipFill>
          <a:blip r:embed="rId2"/>
          <a:stretch>
            <a:fillRect/>
          </a:stretch>
        </p:blipFill>
        <p:spPr>
          <a:xfrm>
            <a:off x="8782050" y="1678675"/>
            <a:ext cx="3409950" cy="4352925"/>
          </a:xfrm>
          <a:prstGeom prst="rect">
            <a:avLst/>
          </a:prstGeom>
        </p:spPr>
      </p:pic>
    </p:spTree>
    <p:extLst>
      <p:ext uri="{BB962C8B-B14F-4D97-AF65-F5344CB8AC3E}">
        <p14:creationId xmlns:p14="http://schemas.microsoft.com/office/powerpoint/2010/main" val="404054606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LEAST LAXITY (LL)</a:t>
            </a:r>
          </a:p>
          <a:p>
            <a:pPr lvl="1"/>
            <a:r>
              <a:rPr lang="es-PA" dirty="0" smtClean="0"/>
              <a:t>Diferente llegadas de tareas en el tiempo</a:t>
            </a:r>
          </a:p>
          <a:p>
            <a:pPr lvl="1"/>
            <a:r>
              <a:rPr lang="es-PA" dirty="0" err="1" smtClean="0"/>
              <a:t>Laxiti</a:t>
            </a:r>
            <a:r>
              <a:rPr lang="es-PA" dirty="0" smtClean="0"/>
              <a:t>/</a:t>
            </a:r>
            <a:r>
              <a:rPr lang="es-PA" dirty="0" err="1" smtClean="0"/>
              <a:t>Slack</a:t>
            </a:r>
            <a:r>
              <a:rPr lang="es-PA" dirty="0" smtClean="0"/>
              <a:t>:  tiempo de </a:t>
            </a:r>
            <a:r>
              <a:rPr lang="es-PA" dirty="0" err="1" smtClean="0"/>
              <a:t>dealine</a:t>
            </a:r>
            <a:r>
              <a:rPr lang="es-PA" dirty="0" smtClean="0"/>
              <a:t> – tiempo de ejecución (sobrante)</a:t>
            </a:r>
          </a:p>
          <a:p>
            <a:pPr lvl="1"/>
            <a:r>
              <a:rPr lang="es-PA" dirty="0" smtClean="0"/>
              <a:t>Se conoce el </a:t>
            </a:r>
            <a:r>
              <a:rPr lang="es-PA" dirty="0" err="1" smtClean="0"/>
              <a:t>deadline</a:t>
            </a:r>
            <a:r>
              <a:rPr lang="es-PA" dirty="0" smtClean="0"/>
              <a:t> y el tiempo de ejecución de las tareas</a:t>
            </a:r>
          </a:p>
          <a:p>
            <a:pPr lvl="1"/>
            <a:r>
              <a:rPr lang="es-PA" dirty="0" smtClean="0"/>
              <a:t>Empieza la tarea con menor </a:t>
            </a:r>
            <a:r>
              <a:rPr lang="es-PA" dirty="0" err="1" smtClean="0"/>
              <a:t>slack</a:t>
            </a:r>
            <a:endParaRPr lang="es-PA" dirty="0" smtClean="0"/>
          </a:p>
          <a:p>
            <a:pPr lvl="1"/>
            <a:r>
              <a:rPr lang="es-PA" dirty="0" err="1" smtClean="0"/>
              <a:t>Preemptive</a:t>
            </a:r>
            <a:r>
              <a:rPr lang="es-PA" dirty="0" smtClean="0"/>
              <a:t> (más frecuentemente)</a:t>
            </a:r>
          </a:p>
          <a:p>
            <a:pPr lvl="1"/>
            <a:r>
              <a:rPr lang="es-PA" dirty="0" smtClean="0"/>
              <a:t>Prioridad dinámica:  Si no es despachado, entonces la prioridad</a:t>
            </a:r>
          </a:p>
          <a:p>
            <a:pPr marL="457200" lvl="1" indent="0">
              <a:buNone/>
            </a:pPr>
            <a:r>
              <a:rPr lang="es-PA" dirty="0" smtClean="0"/>
              <a:t>será levantada; si se está ejecutando, la prioridad se mantiene.</a:t>
            </a:r>
          </a:p>
        </p:txBody>
      </p:sp>
    </p:spTree>
    <p:extLst>
      <p:ext uri="{BB962C8B-B14F-4D97-AF65-F5344CB8AC3E}">
        <p14:creationId xmlns:p14="http://schemas.microsoft.com/office/powerpoint/2010/main" val="210216730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Un ejemplo</a:t>
            </a:r>
          </a:p>
          <a:p>
            <a:pPr lvl="1"/>
            <a:r>
              <a:rPr lang="es-PA" dirty="0" smtClean="0"/>
              <a:t>Diferente llegadas de tareas en el tiempo</a:t>
            </a:r>
          </a:p>
        </p:txBody>
      </p:sp>
      <p:pic>
        <p:nvPicPr>
          <p:cNvPr id="3" name="Imagen 2"/>
          <p:cNvPicPr>
            <a:picLocks noChangeAspect="1"/>
          </p:cNvPicPr>
          <p:nvPr/>
        </p:nvPicPr>
        <p:blipFill>
          <a:blip r:embed="rId2"/>
          <a:stretch>
            <a:fillRect/>
          </a:stretch>
        </p:blipFill>
        <p:spPr>
          <a:xfrm>
            <a:off x="1073979" y="2597694"/>
            <a:ext cx="7096125" cy="4010025"/>
          </a:xfrm>
          <a:prstGeom prst="rect">
            <a:avLst/>
          </a:prstGeom>
        </p:spPr>
      </p:pic>
    </p:spTree>
    <p:extLst>
      <p:ext uri="{BB962C8B-B14F-4D97-AF65-F5344CB8AC3E}">
        <p14:creationId xmlns:p14="http://schemas.microsoft.com/office/powerpoint/2010/main" val="38425860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Disparar la de menor “</a:t>
            </a:r>
            <a:r>
              <a:rPr lang="es-PA" dirty="0" err="1" smtClean="0"/>
              <a:t>laxity</a:t>
            </a:r>
            <a:r>
              <a:rPr lang="es-PA" dirty="0" smtClean="0"/>
              <a:t>”</a:t>
            </a:r>
          </a:p>
          <a:p>
            <a:pPr lvl="1"/>
            <a:endParaRPr lang="es-PA" dirty="0" smtClean="0"/>
          </a:p>
        </p:txBody>
      </p:sp>
      <p:pic>
        <p:nvPicPr>
          <p:cNvPr id="5" name="Imagen 4"/>
          <p:cNvPicPr>
            <a:picLocks noChangeAspect="1"/>
          </p:cNvPicPr>
          <p:nvPr/>
        </p:nvPicPr>
        <p:blipFill>
          <a:blip r:embed="rId2"/>
          <a:stretch>
            <a:fillRect/>
          </a:stretch>
        </p:blipFill>
        <p:spPr>
          <a:xfrm>
            <a:off x="2449631" y="2518865"/>
            <a:ext cx="6610350" cy="2857500"/>
          </a:xfrm>
          <a:prstGeom prst="rect">
            <a:avLst/>
          </a:prstGeom>
        </p:spPr>
      </p:pic>
    </p:spTree>
    <p:extLst>
      <p:ext uri="{BB962C8B-B14F-4D97-AF65-F5344CB8AC3E}">
        <p14:creationId xmlns:p14="http://schemas.microsoft.com/office/powerpoint/2010/main" val="265915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15172653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Scheduling</a:t>
            </a:r>
            <a:r>
              <a:rPr lang="es-PA" dirty="0" smtClean="0"/>
              <a:t> – RT </a:t>
            </a:r>
            <a:r>
              <a:rPr lang="es-PA" dirty="0" err="1" smtClean="0"/>
              <a:t>Scheduling</a:t>
            </a:r>
            <a:r>
              <a:rPr lang="es-PA" dirty="0" smtClean="0"/>
              <a:t> Aperiódico</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El subrayado indica el proceso </a:t>
            </a:r>
            <a:r>
              <a:rPr lang="es-PA" dirty="0" err="1" smtClean="0"/>
              <a:t>com</a:t>
            </a:r>
            <a:r>
              <a:rPr lang="es-PA" dirty="0" smtClean="0"/>
              <a:t> menor </a:t>
            </a:r>
            <a:r>
              <a:rPr lang="es-PA" dirty="0" err="1" smtClean="0"/>
              <a:t>laxity</a:t>
            </a:r>
            <a:endParaRPr lang="es-PA" dirty="0" smtClean="0"/>
          </a:p>
          <a:p>
            <a:pPr lvl="1"/>
            <a:endParaRPr lang="es-PA" dirty="0" smtClean="0"/>
          </a:p>
        </p:txBody>
      </p:sp>
      <p:pic>
        <p:nvPicPr>
          <p:cNvPr id="6" name="Imagen 5"/>
          <p:cNvPicPr>
            <a:picLocks noChangeAspect="1"/>
          </p:cNvPicPr>
          <p:nvPr/>
        </p:nvPicPr>
        <p:blipFill>
          <a:blip r:embed="rId2"/>
          <a:stretch>
            <a:fillRect/>
          </a:stretch>
        </p:blipFill>
        <p:spPr>
          <a:xfrm>
            <a:off x="1249694" y="2404708"/>
            <a:ext cx="9610725" cy="4105275"/>
          </a:xfrm>
          <a:prstGeom prst="rect">
            <a:avLst/>
          </a:prstGeom>
        </p:spPr>
      </p:pic>
    </p:spTree>
    <p:extLst>
      <p:ext uri="{BB962C8B-B14F-4D97-AF65-F5344CB8AC3E}">
        <p14:creationId xmlns:p14="http://schemas.microsoft.com/office/powerpoint/2010/main" val="284088362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Resumen</a:t>
            </a:r>
            <a:endParaRPr lang="es-PA" dirty="0"/>
          </a:p>
        </p:txBody>
      </p:sp>
      <p:sp>
        <p:nvSpPr>
          <p:cNvPr id="4" name="Marcador de contenido 3"/>
          <p:cNvSpPr>
            <a:spLocks noGrp="1"/>
          </p:cNvSpPr>
          <p:nvPr>
            <p:ph idx="1"/>
          </p:nvPr>
        </p:nvSpPr>
        <p:spPr>
          <a:xfrm>
            <a:off x="464024" y="1774210"/>
            <a:ext cx="10986448" cy="4735773"/>
          </a:xfrm>
        </p:spPr>
        <p:txBody>
          <a:bodyPr>
            <a:normAutofit/>
          </a:bodyPr>
          <a:lstStyle/>
          <a:p>
            <a:r>
              <a:rPr lang="es-PA" dirty="0" smtClean="0"/>
              <a:t>Todo lo anterior de </a:t>
            </a:r>
            <a:r>
              <a:rPr lang="es-PA" dirty="0" err="1" smtClean="0"/>
              <a:t>scheduling</a:t>
            </a:r>
            <a:r>
              <a:rPr lang="es-PA" dirty="0" smtClean="0"/>
              <a:t> es basado en condiciones ideales donde:</a:t>
            </a:r>
          </a:p>
          <a:p>
            <a:pPr lvl="1"/>
            <a:r>
              <a:rPr lang="es-PA" dirty="0" smtClean="0"/>
              <a:t>El </a:t>
            </a:r>
            <a:r>
              <a:rPr lang="es-PA" dirty="0" err="1" smtClean="0"/>
              <a:t>context</a:t>
            </a:r>
            <a:r>
              <a:rPr lang="es-PA" dirty="0" smtClean="0"/>
              <a:t> </a:t>
            </a:r>
            <a:r>
              <a:rPr lang="es-PA" dirty="0" err="1" smtClean="0"/>
              <a:t>switching</a:t>
            </a:r>
            <a:r>
              <a:rPr lang="es-PA" dirty="0" smtClean="0"/>
              <a:t> es ignorado</a:t>
            </a:r>
          </a:p>
          <a:p>
            <a:pPr lvl="1"/>
            <a:r>
              <a:rPr lang="es-PA" dirty="0" smtClean="0"/>
              <a:t>Hay un solo CPU:  El </a:t>
            </a:r>
            <a:r>
              <a:rPr lang="es-PA" dirty="0" err="1" smtClean="0"/>
              <a:t>scheduling</a:t>
            </a:r>
            <a:r>
              <a:rPr lang="es-PA" dirty="0" smtClean="0"/>
              <a:t> en </a:t>
            </a:r>
            <a:r>
              <a:rPr lang="es-PA" dirty="0" err="1" smtClean="0"/>
              <a:t>multicore</a:t>
            </a:r>
            <a:r>
              <a:rPr lang="es-PA" dirty="0" smtClean="0"/>
              <a:t> </a:t>
            </a:r>
            <a:r>
              <a:rPr lang="es-PA" dirty="0" err="1" smtClean="0"/>
              <a:t>is</a:t>
            </a:r>
            <a:r>
              <a:rPr lang="es-PA" dirty="0" smtClean="0"/>
              <a:t> más demandante</a:t>
            </a:r>
          </a:p>
          <a:p>
            <a:pPr lvl="1"/>
            <a:r>
              <a:rPr lang="es-PA" dirty="0" smtClean="0"/>
              <a:t>Los procesos se comportan de manera correcta</a:t>
            </a:r>
          </a:p>
          <a:p>
            <a:pPr lvl="1"/>
            <a:r>
              <a:rPr lang="es-PA" dirty="0" smtClean="0"/>
              <a:t>No hay dependencia de los procesos</a:t>
            </a:r>
          </a:p>
          <a:p>
            <a:pPr lvl="1"/>
            <a:endParaRPr lang="es-PA" dirty="0"/>
          </a:p>
          <a:p>
            <a:pPr lvl="1"/>
            <a:endParaRPr lang="es-PA" dirty="0" smtClean="0"/>
          </a:p>
          <a:p>
            <a:r>
              <a:rPr lang="es-PA" dirty="0" smtClean="0"/>
              <a:t>El mundo real es muy extraño.</a:t>
            </a:r>
          </a:p>
        </p:txBody>
      </p:sp>
    </p:spTree>
    <p:extLst>
      <p:ext uri="{BB962C8B-B14F-4D97-AF65-F5344CB8AC3E}">
        <p14:creationId xmlns:p14="http://schemas.microsoft.com/office/powerpoint/2010/main" val="13603623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3</a:t>
            </a:r>
            <a:endParaRPr lang="es-PA" sz="7000" dirty="0"/>
          </a:p>
        </p:txBody>
      </p:sp>
    </p:spTree>
    <p:extLst>
      <p:ext uri="{BB962C8B-B14F-4D97-AF65-F5344CB8AC3E}">
        <p14:creationId xmlns:p14="http://schemas.microsoft.com/office/powerpoint/2010/main" val="16724387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4124909" cy="4735773"/>
          </a:xfrm>
        </p:spPr>
        <p:txBody>
          <a:bodyPr>
            <a:normAutofit/>
          </a:bodyPr>
          <a:lstStyle/>
          <a:p>
            <a:r>
              <a:rPr lang="es-PA" dirty="0" err="1" smtClean="0"/>
              <a:t>Flynn</a:t>
            </a:r>
            <a:r>
              <a:rPr lang="es-PA" dirty="0" smtClean="0"/>
              <a:t> </a:t>
            </a:r>
            <a:r>
              <a:rPr lang="es-PA" dirty="0"/>
              <a:t>clasifica las computadoras basadas en un </a:t>
            </a:r>
            <a:r>
              <a:rPr lang="es-PA" dirty="0" err="1"/>
              <a:t>stream</a:t>
            </a:r>
            <a:r>
              <a:rPr lang="es-PA" dirty="0"/>
              <a:t> de instrucciones y datos</a:t>
            </a:r>
          </a:p>
          <a:p>
            <a:pPr lvl="1"/>
            <a:r>
              <a:rPr lang="es-PA" dirty="0"/>
              <a:t>SISD y MISD</a:t>
            </a:r>
          </a:p>
          <a:p>
            <a:pPr lvl="1"/>
            <a:endParaRPr lang="es-PA" dirty="0"/>
          </a:p>
          <a:p>
            <a:r>
              <a:rPr lang="es-PA" dirty="0" err="1"/>
              <a:t>PCs</a:t>
            </a:r>
            <a:r>
              <a:rPr lang="es-PA" dirty="0"/>
              <a:t> = SISD</a:t>
            </a:r>
          </a:p>
          <a:p>
            <a:r>
              <a:rPr lang="es-PA" dirty="0"/>
              <a:t>MISD = Para aplicaciones de alto desempeño y cálculos</a:t>
            </a:r>
          </a:p>
          <a:p>
            <a:endParaRPr lang="es-PA" dirty="0" smtClean="0"/>
          </a:p>
        </p:txBody>
      </p:sp>
      <p:pic>
        <p:nvPicPr>
          <p:cNvPr id="3" name="Imagen 2"/>
          <p:cNvPicPr>
            <a:picLocks noChangeAspect="1"/>
          </p:cNvPicPr>
          <p:nvPr/>
        </p:nvPicPr>
        <p:blipFill>
          <a:blip r:embed="rId2"/>
          <a:stretch>
            <a:fillRect/>
          </a:stretch>
        </p:blipFill>
        <p:spPr>
          <a:xfrm>
            <a:off x="4588933" y="2191914"/>
            <a:ext cx="7488060" cy="3446885"/>
          </a:xfrm>
          <a:prstGeom prst="rect">
            <a:avLst/>
          </a:prstGeom>
        </p:spPr>
      </p:pic>
    </p:spTree>
    <p:extLst>
      <p:ext uri="{BB962C8B-B14F-4D97-AF65-F5344CB8AC3E}">
        <p14:creationId xmlns:p14="http://schemas.microsoft.com/office/powerpoint/2010/main" val="183702982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5259443" cy="4914457"/>
          </a:xfrm>
        </p:spPr>
        <p:txBody>
          <a:bodyPr>
            <a:normAutofit lnSpcReduction="10000"/>
          </a:bodyPr>
          <a:lstStyle/>
          <a:p>
            <a:r>
              <a:rPr lang="es-PA" dirty="0" smtClean="0"/>
              <a:t>Ahora la data es bidireccional</a:t>
            </a:r>
          </a:p>
          <a:p>
            <a:pPr lvl="1"/>
            <a:r>
              <a:rPr lang="es-PA" dirty="0" smtClean="0"/>
              <a:t>La unidad de proceso escribe el resultado</a:t>
            </a:r>
            <a:endParaRPr lang="es-PA" dirty="0"/>
          </a:p>
          <a:p>
            <a:pPr lvl="1"/>
            <a:endParaRPr lang="es-PA" dirty="0"/>
          </a:p>
          <a:p>
            <a:r>
              <a:rPr lang="es-PA" dirty="0" smtClean="0"/>
              <a:t>SIMD = optimizadas para </a:t>
            </a:r>
            <a:r>
              <a:rPr lang="es-PA" dirty="0" err="1" smtClean="0"/>
              <a:t>image</a:t>
            </a:r>
            <a:r>
              <a:rPr lang="es-PA" dirty="0" smtClean="0"/>
              <a:t> </a:t>
            </a:r>
            <a:r>
              <a:rPr lang="es-PA" dirty="0" err="1" smtClean="0"/>
              <a:t>processing</a:t>
            </a:r>
            <a:endParaRPr lang="es-PA" dirty="0" smtClean="0"/>
          </a:p>
          <a:p>
            <a:pPr lvl="1"/>
            <a:r>
              <a:rPr lang="es-PA" dirty="0" smtClean="0"/>
              <a:t>Cada pixel de imagen debe ser computado por el mismo set de instrucciones</a:t>
            </a:r>
          </a:p>
          <a:p>
            <a:r>
              <a:rPr lang="es-PA" dirty="0" smtClean="0"/>
              <a:t>MIMD = máquinas totalmente paralelas</a:t>
            </a:r>
          </a:p>
          <a:p>
            <a:pPr lvl="1"/>
            <a:r>
              <a:rPr lang="es-PA" dirty="0" smtClean="0"/>
              <a:t>Cada </a:t>
            </a:r>
            <a:r>
              <a:rPr lang="es-PA" dirty="0" err="1" smtClean="0"/>
              <a:t>cpu</a:t>
            </a:r>
            <a:r>
              <a:rPr lang="es-PA" dirty="0" smtClean="0"/>
              <a:t>/núcleo tiene su propio datos y computa diferentes cosas</a:t>
            </a:r>
          </a:p>
          <a:p>
            <a:pPr lvl="1"/>
            <a:r>
              <a:rPr lang="es-PA" dirty="0" smtClean="0"/>
              <a:t>No hay mucha comunicación entre procesos</a:t>
            </a:r>
            <a:endParaRPr lang="es-PA" dirty="0"/>
          </a:p>
          <a:p>
            <a:endParaRPr lang="es-PA" dirty="0" smtClean="0"/>
          </a:p>
        </p:txBody>
      </p:sp>
      <p:pic>
        <p:nvPicPr>
          <p:cNvPr id="5" name="Imagen 4"/>
          <p:cNvPicPr>
            <a:picLocks noChangeAspect="1"/>
          </p:cNvPicPr>
          <p:nvPr/>
        </p:nvPicPr>
        <p:blipFill>
          <a:blip r:embed="rId2"/>
          <a:stretch>
            <a:fillRect/>
          </a:stretch>
        </p:blipFill>
        <p:spPr>
          <a:xfrm>
            <a:off x="5023221" y="2286000"/>
            <a:ext cx="6998806" cy="3374559"/>
          </a:xfrm>
          <a:prstGeom prst="rect">
            <a:avLst/>
          </a:prstGeom>
        </p:spPr>
      </p:pic>
    </p:spTree>
    <p:extLst>
      <p:ext uri="{BB962C8B-B14F-4D97-AF65-F5344CB8AC3E}">
        <p14:creationId xmlns:p14="http://schemas.microsoft.com/office/powerpoint/2010/main" val="31329065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Multiproceso y Anatomía de </a:t>
            </a:r>
            <a:r>
              <a:rPr lang="es-PA" dirty="0" err="1" smtClean="0"/>
              <a:t>Flynn</a:t>
            </a:r>
            <a:endParaRPr lang="es-PA" dirty="0"/>
          </a:p>
        </p:txBody>
      </p:sp>
      <p:sp>
        <p:nvSpPr>
          <p:cNvPr id="4" name="Marcador de contenido 3"/>
          <p:cNvSpPr>
            <a:spLocks noGrp="1"/>
          </p:cNvSpPr>
          <p:nvPr>
            <p:ph idx="1"/>
          </p:nvPr>
        </p:nvSpPr>
        <p:spPr>
          <a:xfrm>
            <a:off x="464024" y="1774210"/>
            <a:ext cx="10986448" cy="4831306"/>
          </a:xfrm>
        </p:spPr>
        <p:txBody>
          <a:bodyPr>
            <a:normAutofit fontScale="77500" lnSpcReduction="20000"/>
          </a:bodyPr>
          <a:lstStyle/>
          <a:p>
            <a:r>
              <a:rPr lang="es-PA" dirty="0" smtClean="0"/>
              <a:t>SISD</a:t>
            </a:r>
          </a:p>
          <a:p>
            <a:pPr lvl="1"/>
            <a:r>
              <a:rPr lang="es-PA" dirty="0" smtClean="0"/>
              <a:t>Secuencial sin paralelismo</a:t>
            </a:r>
          </a:p>
          <a:p>
            <a:pPr lvl="1"/>
            <a:r>
              <a:rPr lang="es-PA" dirty="0" smtClean="0"/>
              <a:t>Concurrente a nivel de hardware</a:t>
            </a:r>
          </a:p>
          <a:p>
            <a:pPr lvl="2"/>
            <a:r>
              <a:rPr lang="es-PA" dirty="0"/>
              <a:t>Como dijimos esta se basa en el </a:t>
            </a:r>
            <a:r>
              <a:rPr lang="es-PA" dirty="0" err="1"/>
              <a:t>stream</a:t>
            </a:r>
            <a:r>
              <a:rPr lang="es-PA" dirty="0"/>
              <a:t> de datos e instrucciones</a:t>
            </a:r>
          </a:p>
          <a:p>
            <a:pPr lvl="2"/>
            <a:r>
              <a:rPr lang="es-PA" dirty="0"/>
              <a:t>SISD es una computadora sencilla sin paralelismo en instrucción y </a:t>
            </a:r>
            <a:r>
              <a:rPr lang="es-PA" dirty="0" smtClean="0"/>
              <a:t>datos</a:t>
            </a:r>
          </a:p>
          <a:p>
            <a:r>
              <a:rPr lang="es-PA" dirty="0" smtClean="0"/>
              <a:t>SIMD</a:t>
            </a:r>
          </a:p>
          <a:p>
            <a:pPr lvl="1"/>
            <a:r>
              <a:rPr lang="es-PA" dirty="0" smtClean="0"/>
              <a:t>Un solo programa en muchas unidades de procesamiento, por ejemplo procesadores gráficos (</a:t>
            </a:r>
            <a:r>
              <a:rPr lang="es-PA" dirty="0" err="1" smtClean="0"/>
              <a:t>GPUs</a:t>
            </a:r>
            <a:r>
              <a:rPr lang="es-PA" dirty="0" smtClean="0"/>
              <a:t>), procesadores de vectores</a:t>
            </a:r>
          </a:p>
          <a:p>
            <a:pPr lvl="1"/>
            <a:r>
              <a:rPr lang="es-PA" dirty="0" smtClean="0"/>
              <a:t>Múltiples procesadores, todos mismas instrucciones, cada procesador con diferente data, muy usado en procesamiento de imágenes.</a:t>
            </a:r>
          </a:p>
          <a:p>
            <a:r>
              <a:rPr lang="es-PA" dirty="0" smtClean="0"/>
              <a:t>MISD</a:t>
            </a:r>
          </a:p>
          <a:p>
            <a:pPr lvl="1"/>
            <a:r>
              <a:rPr lang="es-PA" dirty="0" smtClean="0"/>
              <a:t>Raramente utilizado</a:t>
            </a:r>
          </a:p>
          <a:p>
            <a:pPr lvl="1"/>
            <a:r>
              <a:rPr lang="es-PA" dirty="0" smtClean="0"/>
              <a:t>Múltiples instrucciones en diferente datos, es decir, múltiples </a:t>
            </a:r>
            <a:r>
              <a:rPr lang="es-PA" dirty="0" err="1" smtClean="0"/>
              <a:t>CPUs</a:t>
            </a:r>
            <a:r>
              <a:rPr lang="es-PA" dirty="0" smtClean="0"/>
              <a:t> con mismos datos</a:t>
            </a:r>
          </a:p>
          <a:p>
            <a:r>
              <a:rPr lang="es-PA" dirty="0" smtClean="0"/>
              <a:t>MIMD</a:t>
            </a:r>
          </a:p>
          <a:p>
            <a:pPr lvl="1"/>
            <a:r>
              <a:rPr lang="es-PA" dirty="0" smtClean="0"/>
              <a:t>Muchos procesadores ejecutando diferentes instrucciones con diferentes datos</a:t>
            </a:r>
          </a:p>
          <a:p>
            <a:pPr lvl="1"/>
            <a:r>
              <a:rPr lang="es-PA" dirty="0" smtClean="0"/>
              <a:t>Sistemas distribuidos</a:t>
            </a:r>
          </a:p>
          <a:p>
            <a:pPr lvl="1"/>
            <a:r>
              <a:rPr lang="es-PA" dirty="0" smtClean="0"/>
              <a:t>Memoria compartida</a:t>
            </a:r>
          </a:p>
        </p:txBody>
      </p:sp>
    </p:spTree>
    <p:extLst>
      <p:ext uri="{BB962C8B-B14F-4D97-AF65-F5344CB8AC3E}">
        <p14:creationId xmlns:p14="http://schemas.microsoft.com/office/powerpoint/2010/main" val="227685343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lnSpcReduction="10000"/>
          </a:bodyPr>
          <a:lstStyle/>
          <a:p>
            <a:r>
              <a:rPr lang="es-PA" dirty="0" err="1" smtClean="0"/>
              <a:t>SOs</a:t>
            </a:r>
            <a:r>
              <a:rPr lang="es-PA" dirty="0" smtClean="0"/>
              <a:t> en memoria compartida de multiprocesadores es diferente a monoprocesadores</a:t>
            </a:r>
          </a:p>
          <a:p>
            <a:r>
              <a:rPr lang="es-PA" dirty="0" smtClean="0"/>
              <a:t>Centralizados o simétricos: multiprocesamiento simétrico (SMP)</a:t>
            </a:r>
          </a:p>
          <a:p>
            <a:pPr lvl="1"/>
            <a:r>
              <a:rPr lang="es-PA" dirty="0" smtClean="0"/>
              <a:t>Diferente </a:t>
            </a:r>
            <a:r>
              <a:rPr lang="es-PA" dirty="0" err="1" smtClean="0"/>
              <a:t>scheduling</a:t>
            </a:r>
            <a:r>
              <a:rPr lang="es-PA" dirty="0" smtClean="0"/>
              <a:t> en sistemas </a:t>
            </a:r>
            <a:r>
              <a:rPr lang="es-PA" dirty="0" err="1" smtClean="0"/>
              <a:t>multi</a:t>
            </a:r>
            <a:r>
              <a:rPr lang="es-PA" dirty="0" smtClean="0"/>
              <a:t> o mono procesadores</a:t>
            </a:r>
          </a:p>
          <a:p>
            <a:r>
              <a:rPr lang="es-PA" dirty="0" smtClean="0"/>
              <a:t>Organización de cache: privado o compartido L1? L2?</a:t>
            </a:r>
          </a:p>
          <a:p>
            <a:r>
              <a:rPr lang="es-PA" dirty="0" err="1" smtClean="0"/>
              <a:t>Organizacióin</a:t>
            </a:r>
            <a:r>
              <a:rPr lang="es-PA" dirty="0" smtClean="0"/>
              <a:t> de memoria</a:t>
            </a:r>
          </a:p>
          <a:p>
            <a:pPr lvl="1"/>
            <a:r>
              <a:rPr lang="es-PA" dirty="0"/>
              <a:t>SMA = memoria de arquitectura compartida en donde todos los </a:t>
            </a:r>
            <a:r>
              <a:rPr lang="es-PA" dirty="0" err="1"/>
              <a:t>CPUs</a:t>
            </a:r>
            <a:r>
              <a:rPr lang="es-PA" dirty="0"/>
              <a:t> acceden la memoria de manera </a:t>
            </a:r>
            <a:r>
              <a:rPr lang="es-PA" dirty="0" smtClean="0"/>
              <a:t>uniforme</a:t>
            </a:r>
          </a:p>
          <a:p>
            <a:pPr lvl="2"/>
            <a:r>
              <a:rPr lang="es-PA" dirty="0" smtClean="0"/>
              <a:t>Problema de contención, donde los procesadores tratan de acceder a una memoria</a:t>
            </a:r>
          </a:p>
          <a:p>
            <a:pPr lvl="2"/>
            <a:r>
              <a:rPr lang="es-PA" dirty="0" smtClean="0"/>
              <a:t>Problema de sentido de coherencia en valores de cache privado y memoria compartida</a:t>
            </a:r>
          </a:p>
          <a:p>
            <a:pPr lvl="1"/>
            <a:r>
              <a:rPr lang="es-PA" dirty="0" smtClean="0"/>
              <a:t>NUMA = memoria de arquitectura no </a:t>
            </a:r>
            <a:r>
              <a:rPr lang="es-PA" dirty="0" err="1" smtClean="0"/>
              <a:t>iniforme</a:t>
            </a:r>
            <a:r>
              <a:rPr lang="es-PA" dirty="0" smtClean="0"/>
              <a:t> en donde la memoria es  distribuida</a:t>
            </a:r>
          </a:p>
          <a:p>
            <a:pPr lvl="1"/>
            <a:r>
              <a:rPr lang="es-PA" dirty="0" smtClean="0"/>
              <a:t>COMA = memoria de arquitectura cache solamente, la memoria esta cerca del cache y del </a:t>
            </a:r>
            <a:r>
              <a:rPr lang="es-PA" dirty="0" err="1" smtClean="0"/>
              <a:t>cpu</a:t>
            </a:r>
            <a:endParaRPr lang="es-PA" dirty="0" smtClean="0"/>
          </a:p>
        </p:txBody>
      </p:sp>
    </p:spTree>
    <p:extLst>
      <p:ext uri="{BB962C8B-B14F-4D97-AF65-F5344CB8AC3E}">
        <p14:creationId xmlns:p14="http://schemas.microsoft.com/office/powerpoint/2010/main" val="1045035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Sistemas Operativos en Multiprocesadores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err="1"/>
              <a:t>Scheduling</a:t>
            </a:r>
            <a:r>
              <a:rPr lang="es-PA" dirty="0"/>
              <a:t>: Concurrente entre procesos, ¿Qué procesador?, dinámico/estático</a:t>
            </a:r>
          </a:p>
          <a:p>
            <a:r>
              <a:rPr lang="es-PA" dirty="0" err="1"/>
              <a:t>Scheduling</a:t>
            </a:r>
            <a:r>
              <a:rPr lang="es-PA" dirty="0"/>
              <a:t>: Concurrencia entre tareas, mono o multiprocesador, comparte carga o </a:t>
            </a:r>
            <a:r>
              <a:rPr lang="es-PA" dirty="0" err="1"/>
              <a:t>scheduling</a:t>
            </a:r>
            <a:r>
              <a:rPr lang="es-PA" dirty="0"/>
              <a:t> grupal</a:t>
            </a:r>
          </a:p>
          <a:p>
            <a:r>
              <a:rPr lang="es-PA" dirty="0" err="1"/>
              <a:t>Kernel</a:t>
            </a:r>
            <a:r>
              <a:rPr lang="es-PA" dirty="0"/>
              <a:t> y programa:  reentrante?</a:t>
            </a:r>
          </a:p>
        </p:txBody>
      </p:sp>
    </p:spTree>
    <p:extLst>
      <p:ext uri="{BB962C8B-B14F-4D97-AF65-F5344CB8AC3E}">
        <p14:creationId xmlns:p14="http://schemas.microsoft.com/office/powerpoint/2010/main" val="23471020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Uniprocesador</a:t>
            </a:r>
            <a:r>
              <a:rPr lang="es-PA" dirty="0" smtClean="0"/>
              <a:t> (Procesos Intercalados)</a:t>
            </a:r>
            <a:endParaRPr lang="es-PA" dirty="0"/>
          </a:p>
        </p:txBody>
      </p:sp>
      <p:sp>
        <p:nvSpPr>
          <p:cNvPr id="4" name="Marcador de contenido 3"/>
          <p:cNvSpPr>
            <a:spLocks noGrp="1"/>
          </p:cNvSpPr>
          <p:nvPr>
            <p:ph idx="1"/>
          </p:nvPr>
        </p:nvSpPr>
        <p:spPr>
          <a:xfrm>
            <a:off x="464024" y="1774210"/>
            <a:ext cx="10986448" cy="4831306"/>
          </a:xfrm>
        </p:spPr>
        <p:txBody>
          <a:bodyPr>
            <a:normAutofit/>
          </a:bodyPr>
          <a:lstStyle/>
          <a:p>
            <a:r>
              <a:rPr lang="es-PA" dirty="0" smtClean="0"/>
              <a:t>Más problemas debido a que los procesos se solapan uno sobre otro</a:t>
            </a:r>
          </a:p>
          <a:p>
            <a:pPr lvl="1"/>
            <a:r>
              <a:rPr lang="es-PA" dirty="0" smtClean="0"/>
              <a:t>Más sofisticación:  misma abstracción que el </a:t>
            </a:r>
            <a:r>
              <a:rPr lang="es-PA" dirty="0" err="1" smtClean="0"/>
              <a:t>uniprocesador</a:t>
            </a:r>
            <a:endParaRPr lang="es-PA" dirty="0" smtClean="0"/>
          </a:p>
          <a:p>
            <a:pPr lvl="2"/>
            <a:r>
              <a:rPr lang="es-PA" dirty="0" smtClean="0"/>
              <a:t>¿Pueden las abstracciones sencillas encapsular a las características?</a:t>
            </a:r>
          </a:p>
          <a:p>
            <a:pPr lvl="2"/>
            <a:r>
              <a:rPr lang="es-PA" dirty="0" smtClean="0"/>
              <a:t>¿Cómo los programadores modifican sus programas para acomodar el proceso de abstracción?</a:t>
            </a:r>
          </a:p>
          <a:p>
            <a:pPr lvl="1"/>
            <a:r>
              <a:rPr lang="es-PA" dirty="0" smtClean="0"/>
              <a:t>Administración del Recurso:  Recursos compartidos en una manera optimizada</a:t>
            </a:r>
          </a:p>
          <a:p>
            <a:pPr lvl="2"/>
            <a:r>
              <a:rPr lang="es-PA" dirty="0" smtClean="0"/>
              <a:t>¿Puede siempre el recurso ser compartido? (</a:t>
            </a:r>
            <a:r>
              <a:rPr lang="es-PA" dirty="0" err="1" smtClean="0"/>
              <a:t>Mutex</a:t>
            </a:r>
            <a:r>
              <a:rPr lang="es-PA" dirty="0" smtClean="0"/>
              <a:t> y </a:t>
            </a:r>
            <a:r>
              <a:rPr lang="es-PA" dirty="0" err="1" smtClean="0"/>
              <a:t>Deadlock</a:t>
            </a:r>
            <a:r>
              <a:rPr lang="es-PA" dirty="0" smtClean="0"/>
              <a:t>)</a:t>
            </a:r>
          </a:p>
          <a:p>
            <a:pPr lvl="2"/>
            <a:r>
              <a:rPr lang="es-PA" dirty="0" smtClean="0"/>
              <a:t>Dependencia Potencial</a:t>
            </a:r>
          </a:p>
          <a:p>
            <a:pPr lvl="2"/>
            <a:r>
              <a:rPr lang="es-PA" dirty="0" smtClean="0"/>
              <a:t>Como se debe compartir</a:t>
            </a:r>
          </a:p>
          <a:p>
            <a:pPr lvl="2"/>
            <a:r>
              <a:rPr lang="es-PA" dirty="0" smtClean="0"/>
              <a:t>Cabida para mejoramiento y optimización</a:t>
            </a:r>
          </a:p>
          <a:p>
            <a:pPr lvl="2"/>
            <a:r>
              <a:rPr lang="es-PA" dirty="0" smtClean="0"/>
              <a:t>Evaluación y depuración:  Comportamiento impredecible</a:t>
            </a:r>
          </a:p>
          <a:p>
            <a:r>
              <a:rPr lang="es-PA" dirty="0" smtClean="0"/>
              <a:t>Son todas estas tareas para el SO? Puede ayudar el hardware y una capa de aplicación de software?</a:t>
            </a:r>
          </a:p>
        </p:txBody>
      </p:sp>
    </p:spTree>
    <p:extLst>
      <p:ext uri="{BB962C8B-B14F-4D97-AF65-F5344CB8AC3E}">
        <p14:creationId xmlns:p14="http://schemas.microsoft.com/office/powerpoint/2010/main" val="30929583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El problema de lectura-escritura por compartir</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Variable global “</a:t>
            </a:r>
            <a:r>
              <a:rPr lang="es-PA" dirty="0" err="1" smtClean="0"/>
              <a:t>shared</a:t>
            </a:r>
            <a:r>
              <a:rPr lang="es-PA" dirty="0" smtClean="0"/>
              <a:t>” = 0 al comienzo</a:t>
            </a:r>
          </a:p>
          <a:p>
            <a:r>
              <a:rPr lang="es-PA" dirty="0" smtClean="0"/>
              <a:t>Existen dos procesos en paralelo</a:t>
            </a:r>
          </a:p>
          <a:p>
            <a:pPr lvl="1"/>
            <a:r>
              <a:rPr lang="es-PA" dirty="0" smtClean="0"/>
              <a:t>Temp1 = </a:t>
            </a:r>
            <a:r>
              <a:rPr lang="es-PA" dirty="0" err="1" smtClean="0"/>
              <a:t>shared</a:t>
            </a:r>
            <a:r>
              <a:rPr lang="es-PA" dirty="0" smtClean="0"/>
              <a:t> + 1</a:t>
            </a:r>
          </a:p>
          <a:p>
            <a:pPr lvl="1"/>
            <a:r>
              <a:rPr lang="es-PA" dirty="0" err="1" smtClean="0"/>
              <a:t>Shared</a:t>
            </a:r>
            <a:r>
              <a:rPr lang="es-PA" dirty="0" smtClean="0"/>
              <a:t> = Temp1</a:t>
            </a:r>
          </a:p>
          <a:p>
            <a:pPr lvl="1"/>
            <a:r>
              <a:rPr lang="es-PA" dirty="0" smtClean="0"/>
              <a:t>Temp2 </a:t>
            </a:r>
            <a:r>
              <a:rPr lang="es-PA" dirty="0"/>
              <a:t>= </a:t>
            </a:r>
            <a:r>
              <a:rPr lang="es-PA" dirty="0" err="1"/>
              <a:t>shared</a:t>
            </a:r>
            <a:r>
              <a:rPr lang="es-PA" dirty="0"/>
              <a:t> + </a:t>
            </a:r>
            <a:r>
              <a:rPr lang="es-PA" dirty="0" smtClean="0"/>
              <a:t>2</a:t>
            </a:r>
            <a:endParaRPr lang="es-PA" dirty="0"/>
          </a:p>
          <a:p>
            <a:pPr lvl="1"/>
            <a:r>
              <a:rPr lang="es-PA" dirty="0" err="1"/>
              <a:t>Shared</a:t>
            </a:r>
            <a:r>
              <a:rPr lang="es-PA" dirty="0"/>
              <a:t> = </a:t>
            </a:r>
            <a:r>
              <a:rPr lang="es-PA" dirty="0" smtClean="0"/>
              <a:t>Temp2</a:t>
            </a:r>
            <a:endParaRPr lang="es-PA" dirty="0"/>
          </a:p>
          <a:p>
            <a:r>
              <a:rPr lang="es-PA" dirty="0" smtClean="0"/>
              <a:t>¿Cuál es el valore de “</a:t>
            </a:r>
            <a:r>
              <a:rPr lang="es-PA" dirty="0" err="1" smtClean="0"/>
              <a:t>shared</a:t>
            </a:r>
            <a:r>
              <a:rPr lang="es-PA" dirty="0" smtClean="0"/>
              <a:t>” al final?</a:t>
            </a:r>
          </a:p>
          <a:p>
            <a:pPr lvl="1"/>
            <a:r>
              <a:rPr lang="es-PA" dirty="0" smtClean="0"/>
              <a:t>1</a:t>
            </a:r>
          </a:p>
          <a:p>
            <a:pPr lvl="1"/>
            <a:r>
              <a:rPr lang="es-PA" dirty="0" smtClean="0"/>
              <a:t>2</a:t>
            </a:r>
          </a:p>
          <a:p>
            <a:pPr lvl="1"/>
            <a:r>
              <a:rPr lang="es-PA" dirty="0" smtClean="0"/>
              <a:t>3 (</a:t>
            </a:r>
            <a:r>
              <a:rPr lang="es-PA" dirty="0" err="1" smtClean="0"/>
              <a:t>Sequencial</a:t>
            </a:r>
            <a:r>
              <a:rPr lang="es-PA" dirty="0" smtClean="0"/>
              <a:t>)</a:t>
            </a:r>
          </a:p>
          <a:p>
            <a:pPr lvl="1"/>
            <a:r>
              <a:rPr lang="es-PA" dirty="0" smtClean="0"/>
              <a:t>Qué espera al correr este tipo de programa</a:t>
            </a:r>
          </a:p>
          <a:p>
            <a:pPr lvl="2"/>
            <a:r>
              <a:rPr lang="es-PA" dirty="0" smtClean="0"/>
              <a:t>Este problema de variable compartida se da en sistemas multitarea y el resultado puede ser 1, 2 o 3 dependiendo de la secuencia de ejecución</a:t>
            </a:r>
          </a:p>
        </p:txBody>
      </p:sp>
    </p:spTree>
    <p:extLst>
      <p:ext uri="{BB962C8B-B14F-4D97-AF65-F5344CB8AC3E}">
        <p14:creationId xmlns:p14="http://schemas.microsoft.com/office/powerpoint/2010/main" val="3496556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a:t>Introducción – Un poco de </a:t>
            </a:r>
            <a:r>
              <a:rPr lang="es-PA" dirty="0" smtClean="0"/>
              <a:t>Historia </a:t>
            </a:r>
            <a:endParaRPr lang="es-PA" dirty="0"/>
          </a:p>
        </p:txBody>
      </p:sp>
      <p:sp>
        <p:nvSpPr>
          <p:cNvPr id="3" name="Marcador de contenido 2"/>
          <p:cNvSpPr>
            <a:spLocks noGrp="1"/>
          </p:cNvSpPr>
          <p:nvPr>
            <p:ph idx="1"/>
          </p:nvPr>
        </p:nvSpPr>
        <p:spPr/>
        <p:txBody>
          <a:bodyPr>
            <a:normAutofit/>
          </a:bodyPr>
          <a:lstStyle/>
          <a:p>
            <a:r>
              <a:rPr lang="es-PA" dirty="0" smtClean="0"/>
              <a:t>Arquitectura von </a:t>
            </a:r>
            <a:r>
              <a:rPr lang="es-PA" dirty="0" err="1" smtClean="0"/>
              <a:t>Newmann</a:t>
            </a:r>
            <a:endParaRPr lang="es-PA" dirty="0"/>
          </a:p>
          <a:p>
            <a:pPr lvl="1"/>
            <a:r>
              <a:rPr lang="es-PA" dirty="0" smtClean="0"/>
              <a:t>Primer borrador de un reporte del EDVAC (1945)</a:t>
            </a:r>
          </a:p>
          <a:p>
            <a:pPr lvl="1"/>
            <a:r>
              <a:rPr lang="es-PA" dirty="0" smtClean="0"/>
              <a:t>El estándar de la computadora moderna</a:t>
            </a:r>
          </a:p>
          <a:p>
            <a:pPr lvl="1"/>
            <a:r>
              <a:rPr lang="es-PA" dirty="0" smtClean="0"/>
              <a:t>Programa y datos almacenados en la memoria</a:t>
            </a:r>
          </a:p>
          <a:p>
            <a:pPr lvl="1"/>
            <a:r>
              <a:rPr lang="es-PA" dirty="0" smtClean="0"/>
              <a:t>Binaria</a:t>
            </a:r>
          </a:p>
          <a:p>
            <a:r>
              <a:rPr lang="es-PA" dirty="0" smtClean="0"/>
              <a:t>ENIAC (1946)</a:t>
            </a:r>
          </a:p>
          <a:p>
            <a:pPr lvl="1"/>
            <a:r>
              <a:rPr lang="es-PA" dirty="0" err="1" smtClean="0"/>
              <a:t>Electronic</a:t>
            </a:r>
            <a:r>
              <a:rPr lang="es-PA" dirty="0" smtClean="0"/>
              <a:t> </a:t>
            </a:r>
            <a:r>
              <a:rPr lang="es-PA" dirty="0" err="1" smtClean="0"/>
              <a:t>Numerial</a:t>
            </a:r>
            <a:r>
              <a:rPr lang="es-PA" dirty="0" smtClean="0"/>
              <a:t> </a:t>
            </a:r>
            <a:r>
              <a:rPr lang="es-PA" dirty="0" err="1" smtClean="0"/>
              <a:t>Integrator</a:t>
            </a:r>
            <a:r>
              <a:rPr lang="es-PA" dirty="0" smtClean="0"/>
              <a:t> And </a:t>
            </a:r>
            <a:r>
              <a:rPr lang="es-PA" dirty="0" err="1" smtClean="0"/>
              <a:t>Computer</a:t>
            </a:r>
            <a:endParaRPr lang="es-PA" dirty="0" smtClean="0"/>
          </a:p>
          <a:p>
            <a:pPr lvl="1"/>
            <a:r>
              <a:rPr lang="es-PA" dirty="0" smtClean="0"/>
              <a:t>Dos semanas para programar el </a:t>
            </a:r>
            <a:r>
              <a:rPr lang="es-PA" dirty="0" err="1" smtClean="0"/>
              <a:t>board</a:t>
            </a:r>
            <a:endParaRPr lang="es-PA" dirty="0" smtClean="0"/>
          </a:p>
          <a:p>
            <a:pPr lvl="1"/>
            <a:r>
              <a:rPr lang="es-PA" dirty="0" smtClean="0"/>
              <a:t>Tubos al vacío de 150kW</a:t>
            </a:r>
          </a:p>
          <a:p>
            <a:pPr lvl="1"/>
            <a:r>
              <a:rPr lang="es-PA" dirty="0" smtClean="0"/>
              <a:t>Decimal</a:t>
            </a:r>
          </a:p>
          <a:p>
            <a:endParaRPr lang="es-PA" dirty="0" smtClean="0"/>
          </a:p>
        </p:txBody>
      </p:sp>
      <p:pic>
        <p:nvPicPr>
          <p:cNvPr id="4098" name="Picture 2" descr="https://upload.wikimedia.org/wikipedia/commons/thumb/1/17/Edvac.jpg/275px-Edv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220" y="1373141"/>
            <a:ext cx="1650609" cy="2142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IAC Pen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120" y="1373141"/>
            <a:ext cx="2600885" cy="1962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8408294" y="3754238"/>
            <a:ext cx="2819400" cy="2628900"/>
          </a:xfrm>
          <a:prstGeom prst="rect">
            <a:avLst/>
          </a:prstGeom>
        </p:spPr>
      </p:pic>
    </p:spTree>
    <p:extLst>
      <p:ext uri="{BB962C8B-B14F-4D97-AF65-F5344CB8AC3E}">
        <p14:creationId xmlns:p14="http://schemas.microsoft.com/office/powerpoint/2010/main" val="32315154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Recursos mutuamente excluyentes como variables compartidas, impresoras (hardware), necesitan procesarse individualmente</a:t>
            </a:r>
          </a:p>
          <a:p>
            <a:r>
              <a:rPr lang="es-PA" dirty="0" err="1" smtClean="0"/>
              <a:t>Race</a:t>
            </a:r>
            <a:r>
              <a:rPr lang="es-PA" dirty="0" smtClean="0"/>
              <a:t> </a:t>
            </a:r>
            <a:r>
              <a:rPr lang="es-PA" dirty="0" err="1" smtClean="0"/>
              <a:t>conditions</a:t>
            </a:r>
            <a:r>
              <a:rPr lang="es-PA" dirty="0" smtClean="0"/>
              <a:t>: no determinísticas, depende de la ejecución de secuencia de procesos</a:t>
            </a:r>
          </a:p>
          <a:p>
            <a:pPr lvl="1"/>
            <a:r>
              <a:rPr lang="es-PA" dirty="0" smtClean="0"/>
              <a:t>Múltiples procesos permiten acceso a un recurso, resultado impredecible</a:t>
            </a:r>
          </a:p>
          <a:p>
            <a:r>
              <a:rPr lang="es-PA" dirty="0" err="1" smtClean="0"/>
              <a:t>Mutex</a:t>
            </a:r>
            <a:r>
              <a:rPr lang="es-PA" dirty="0" smtClean="0"/>
              <a:t> controla el acceso a estos recursos compartidos.  Se tiene este valor si es procesado como un sistema </a:t>
            </a:r>
            <a:r>
              <a:rPr lang="es-PA" dirty="0" err="1" smtClean="0"/>
              <a:t>uniprocesador</a:t>
            </a:r>
            <a:endParaRPr lang="es-PA" dirty="0" smtClean="0"/>
          </a:p>
          <a:p>
            <a:pPr lvl="1"/>
            <a:r>
              <a:rPr lang="es-PA" dirty="0" smtClean="0"/>
              <a:t>Previene </a:t>
            </a:r>
            <a:r>
              <a:rPr lang="es-PA" dirty="0" err="1" smtClean="0"/>
              <a:t>race</a:t>
            </a:r>
            <a:r>
              <a:rPr lang="es-PA" dirty="0" smtClean="0"/>
              <a:t> </a:t>
            </a:r>
            <a:r>
              <a:rPr lang="es-PA" dirty="0" err="1" smtClean="0"/>
              <a:t>conditions</a:t>
            </a:r>
            <a:r>
              <a:rPr lang="es-PA" dirty="0" smtClean="0"/>
              <a:t> realizando acceso solo a ese recurso por ese proceso que tiene el privilegio de actuar</a:t>
            </a:r>
          </a:p>
          <a:p>
            <a:pPr lvl="1"/>
            <a:r>
              <a:rPr lang="es-PA" dirty="0" smtClean="0"/>
              <a:t>Secciones críticas</a:t>
            </a:r>
          </a:p>
          <a:p>
            <a:r>
              <a:rPr lang="es-PA" dirty="0"/>
              <a:t>Sección Crítica: Es el código que </a:t>
            </a:r>
            <a:r>
              <a:rPr lang="es-PA" dirty="0" err="1"/>
              <a:t>accesa</a:t>
            </a:r>
            <a:r>
              <a:rPr lang="es-PA" dirty="0"/>
              <a:t> este recurso mutuamente </a:t>
            </a:r>
            <a:r>
              <a:rPr lang="es-PA" dirty="0" smtClean="0"/>
              <a:t>excluyente</a:t>
            </a:r>
          </a:p>
          <a:p>
            <a:pPr lvl="1"/>
            <a:r>
              <a:rPr lang="es-PA" dirty="0" smtClean="0"/>
              <a:t>Asegura que solamente la tarea que esté ejecutando este proceso lo posea</a:t>
            </a:r>
          </a:p>
          <a:p>
            <a:r>
              <a:rPr lang="es-PA" dirty="0" err="1" smtClean="0"/>
              <a:t>Deadlock</a:t>
            </a:r>
            <a:r>
              <a:rPr lang="es-PA" dirty="0" smtClean="0"/>
              <a:t>: cuando una tarea tiene el recurso y quiere acceder a otra, pero la otra tarea tiene acceso a otro recurso y quiere acceder la de la tarea anterior.</a:t>
            </a:r>
          </a:p>
        </p:txBody>
      </p:sp>
    </p:spTree>
    <p:extLst>
      <p:ext uri="{BB962C8B-B14F-4D97-AF65-F5344CB8AC3E}">
        <p14:creationId xmlns:p14="http://schemas.microsoft.com/office/powerpoint/2010/main" val="189605988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Requisitos de Exclusiones Mutuas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Reforzado</a:t>
            </a:r>
          </a:p>
          <a:p>
            <a:r>
              <a:rPr lang="es-PA" dirty="0" smtClean="0"/>
              <a:t>Mutuo</a:t>
            </a:r>
          </a:p>
          <a:p>
            <a:r>
              <a:rPr lang="es-PA" dirty="0" smtClean="0"/>
              <a:t>La única razón que una petición de una sección crítica retarde en usarse es que otro proceso lo esté utilizando</a:t>
            </a:r>
          </a:p>
          <a:p>
            <a:r>
              <a:rPr lang="es-PA" dirty="0" smtClean="0"/>
              <a:t>Un proceso puede utilizar la sección crítica por un estado de tiempo finito.</a:t>
            </a:r>
          </a:p>
          <a:p>
            <a:r>
              <a:rPr lang="es-PA" dirty="0" smtClean="0"/>
              <a:t>No hay </a:t>
            </a:r>
            <a:r>
              <a:rPr lang="es-PA" dirty="0" err="1" smtClean="0"/>
              <a:t>deadlocks</a:t>
            </a:r>
            <a:r>
              <a:rPr lang="es-PA" dirty="0" smtClean="0"/>
              <a:t> o </a:t>
            </a:r>
            <a:r>
              <a:rPr lang="es-PA" dirty="0" err="1" smtClean="0"/>
              <a:t>starvation</a:t>
            </a:r>
            <a:r>
              <a:rPr lang="es-PA" dirty="0" smtClean="0"/>
              <a:t> (</a:t>
            </a:r>
            <a:r>
              <a:rPr lang="es-PA" dirty="0" err="1" smtClean="0"/>
              <a:t>delay</a:t>
            </a:r>
            <a:r>
              <a:rPr lang="es-PA" dirty="0" smtClean="0"/>
              <a:t>)</a:t>
            </a:r>
          </a:p>
        </p:txBody>
      </p:sp>
    </p:spTree>
    <p:extLst>
      <p:ext uri="{BB962C8B-B14F-4D97-AF65-F5344CB8AC3E}">
        <p14:creationId xmlns:p14="http://schemas.microsoft.com/office/powerpoint/2010/main" val="32361857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Soluciones</a:t>
            </a:r>
            <a:endParaRPr lang="es-PA" dirty="0"/>
          </a:p>
        </p:txBody>
      </p:sp>
      <p:sp>
        <p:nvSpPr>
          <p:cNvPr id="4" name="Marcador de contenido 3"/>
          <p:cNvSpPr>
            <a:spLocks noGrp="1"/>
          </p:cNvSpPr>
          <p:nvPr>
            <p:ph idx="1"/>
          </p:nvPr>
        </p:nvSpPr>
        <p:spPr>
          <a:xfrm>
            <a:off x="464024" y="1774210"/>
            <a:ext cx="10986448" cy="4967784"/>
          </a:xfrm>
        </p:spPr>
        <p:txBody>
          <a:bodyPr>
            <a:normAutofit/>
          </a:bodyPr>
          <a:lstStyle/>
          <a:p>
            <a:r>
              <a:rPr lang="es-PA" dirty="0" smtClean="0"/>
              <a:t>Competencia del recurso</a:t>
            </a:r>
          </a:p>
          <a:p>
            <a:r>
              <a:rPr lang="es-PA" dirty="0" smtClean="0"/>
              <a:t>El SO (u otra forma de intermediario) tiene que confrontar este problema</a:t>
            </a:r>
          </a:p>
          <a:p>
            <a:r>
              <a:rPr lang="es-PA" dirty="0" smtClean="0"/>
              <a:t>Un </a:t>
            </a:r>
            <a:r>
              <a:rPr lang="es-PA" dirty="0" err="1" smtClean="0"/>
              <a:t>mutex</a:t>
            </a:r>
            <a:r>
              <a:rPr lang="es-PA" dirty="0" smtClean="0"/>
              <a:t> debe ser implementado en ambos, el nivel de hardware y el nivel de software</a:t>
            </a:r>
          </a:p>
          <a:p>
            <a:pPr lvl="1"/>
            <a:r>
              <a:rPr lang="es-PA" dirty="0" smtClean="0"/>
              <a:t>Hardware:  en secciones críticas, deshabilitar interrupciones</a:t>
            </a:r>
          </a:p>
          <a:p>
            <a:pPr lvl="1"/>
            <a:r>
              <a:rPr lang="es-PA" dirty="0" smtClean="0"/>
              <a:t>Software: tienen problemas como </a:t>
            </a:r>
            <a:r>
              <a:rPr lang="es-PA" dirty="0" err="1" smtClean="0"/>
              <a:t>busy-wait</a:t>
            </a:r>
            <a:r>
              <a:rPr lang="es-PA" dirty="0" smtClean="0"/>
              <a:t>, </a:t>
            </a:r>
            <a:r>
              <a:rPr lang="es-PA" dirty="0" err="1" smtClean="0"/>
              <a:t>deadlocks</a:t>
            </a:r>
            <a:r>
              <a:rPr lang="es-PA" dirty="0" smtClean="0"/>
              <a:t> y </a:t>
            </a:r>
            <a:r>
              <a:rPr lang="es-PA" dirty="0" err="1" smtClean="0"/>
              <a:t>starvation</a:t>
            </a:r>
            <a:endParaRPr lang="es-PA" dirty="0"/>
          </a:p>
          <a:p>
            <a:r>
              <a:rPr lang="es-PA" dirty="0" smtClean="0"/>
              <a:t>Los SO también sirven</a:t>
            </a:r>
          </a:p>
          <a:p>
            <a:pPr lvl="1"/>
            <a:r>
              <a:rPr lang="es-PA" dirty="0" err="1" smtClean="0"/>
              <a:t>Semaforos</a:t>
            </a:r>
            <a:endParaRPr lang="es-PA" dirty="0" smtClean="0"/>
          </a:p>
          <a:p>
            <a:pPr lvl="1"/>
            <a:r>
              <a:rPr lang="es-PA" dirty="0" smtClean="0"/>
              <a:t>Pase de mensajes entre procesos (</a:t>
            </a:r>
            <a:r>
              <a:rPr lang="es-PA" dirty="0" err="1" smtClean="0"/>
              <a:t>message</a:t>
            </a:r>
            <a:r>
              <a:rPr lang="es-PA" dirty="0" smtClean="0"/>
              <a:t> </a:t>
            </a:r>
            <a:r>
              <a:rPr lang="es-PA" dirty="0" err="1" smtClean="0"/>
              <a:t>queues</a:t>
            </a:r>
            <a:r>
              <a:rPr lang="es-PA" dirty="0" smtClean="0"/>
              <a:t>)</a:t>
            </a:r>
          </a:p>
        </p:txBody>
      </p:sp>
    </p:spTree>
    <p:extLst>
      <p:ext uri="{BB962C8B-B14F-4D97-AF65-F5344CB8AC3E}">
        <p14:creationId xmlns:p14="http://schemas.microsoft.com/office/powerpoint/2010/main" val="15726963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988022" cy="1400530"/>
          </a:xfrm>
        </p:spPr>
        <p:txBody>
          <a:bodyPr/>
          <a:lstStyle/>
          <a:p>
            <a:r>
              <a:rPr lang="es-PA" dirty="0" smtClean="0"/>
              <a:t>Concurrencia – </a:t>
            </a:r>
            <a:r>
              <a:rPr lang="es-PA" dirty="0" err="1" smtClean="0"/>
              <a:t>Mutex</a:t>
            </a:r>
            <a:r>
              <a:rPr lang="es-PA" dirty="0" smtClean="0"/>
              <a:t> de Hardware</a:t>
            </a:r>
            <a:endParaRPr lang="es-PA" dirty="0"/>
          </a:p>
        </p:txBody>
      </p:sp>
      <p:sp>
        <p:nvSpPr>
          <p:cNvPr id="4" name="Marcador de contenido 3"/>
          <p:cNvSpPr>
            <a:spLocks noGrp="1"/>
          </p:cNvSpPr>
          <p:nvPr>
            <p:ph idx="1"/>
          </p:nvPr>
        </p:nvSpPr>
        <p:spPr>
          <a:xfrm>
            <a:off x="464024" y="1774210"/>
            <a:ext cx="10986448" cy="4967784"/>
          </a:xfrm>
        </p:spPr>
        <p:txBody>
          <a:bodyPr>
            <a:normAutofit lnSpcReduction="10000"/>
          </a:bodyPr>
          <a:lstStyle/>
          <a:p>
            <a:r>
              <a:rPr lang="es-PA" dirty="0" smtClean="0"/>
              <a:t>Para un sistema de un procesador es suficiente deshabilitar las interrupciones!  Es una técnica común usada en sistemas embebidos</a:t>
            </a:r>
          </a:p>
          <a:p>
            <a:r>
              <a:rPr lang="es-PA" dirty="0" smtClean="0"/>
              <a:t>¿Y en multiprocesadores?</a:t>
            </a:r>
          </a:p>
          <a:p>
            <a:pPr lvl="1"/>
            <a:r>
              <a:rPr lang="es-PA" dirty="0" smtClean="0"/>
              <a:t>Instrucciones atómicas:  Operaciones indivisibles</a:t>
            </a:r>
          </a:p>
          <a:p>
            <a:pPr lvl="1"/>
            <a:r>
              <a:rPr lang="es-PA" dirty="0" err="1" smtClean="0"/>
              <a:t>Read</a:t>
            </a:r>
            <a:r>
              <a:rPr lang="es-PA" dirty="0" smtClean="0"/>
              <a:t>/</a:t>
            </a:r>
            <a:r>
              <a:rPr lang="es-PA" dirty="0" err="1" smtClean="0"/>
              <a:t>Write</a:t>
            </a:r>
            <a:r>
              <a:rPr lang="es-PA" dirty="0" smtClean="0"/>
              <a:t> a memoria es siempre atómica (una sola memoria)</a:t>
            </a:r>
          </a:p>
          <a:p>
            <a:pPr lvl="1"/>
            <a:r>
              <a:rPr lang="es-PA" dirty="0" smtClean="0"/>
              <a:t>Basado en probar los estados de memoria:  test-and-set, compare-and-swap</a:t>
            </a:r>
          </a:p>
          <a:p>
            <a:pPr lvl="1"/>
            <a:endParaRPr lang="es-PA" dirty="0"/>
          </a:p>
          <a:p>
            <a:pPr lvl="1"/>
            <a:r>
              <a:rPr lang="es-PA" dirty="0" err="1" smtClean="0"/>
              <a:t>Busy-wait</a:t>
            </a:r>
            <a:endParaRPr lang="es-PA" dirty="0" smtClean="0"/>
          </a:p>
          <a:p>
            <a:pPr lvl="1"/>
            <a:r>
              <a:rPr lang="es-PA" dirty="0" smtClean="0"/>
              <a:t>No puede prevenir </a:t>
            </a:r>
            <a:r>
              <a:rPr lang="es-PA" dirty="0" err="1" smtClean="0"/>
              <a:t>deadlocks</a:t>
            </a:r>
            <a:r>
              <a:rPr lang="es-PA" dirty="0" smtClean="0"/>
              <a:t> y </a:t>
            </a:r>
            <a:r>
              <a:rPr lang="es-PA" dirty="0" err="1" smtClean="0"/>
              <a:t>starvation</a:t>
            </a:r>
            <a:endParaRPr lang="es-PA" dirty="0" smtClean="0"/>
          </a:p>
          <a:p>
            <a:pPr lvl="2"/>
            <a:r>
              <a:rPr lang="es-PA" dirty="0" smtClean="0"/>
              <a:t>2 </a:t>
            </a:r>
            <a:r>
              <a:rPr lang="es-PA" dirty="0" err="1" smtClean="0"/>
              <a:t>locks</a:t>
            </a:r>
            <a:r>
              <a:rPr lang="es-PA" dirty="0" smtClean="0"/>
              <a:t> y 2 procesos</a:t>
            </a:r>
          </a:p>
          <a:p>
            <a:pPr lvl="2"/>
            <a:r>
              <a:rPr lang="es-PA" dirty="0" smtClean="0"/>
              <a:t>Más de 3 procesos</a:t>
            </a:r>
          </a:p>
          <a:p>
            <a:pPr lvl="1"/>
            <a:r>
              <a:rPr lang="es-PA" dirty="0" smtClean="0"/>
              <a:t>Hardware solo no es suficiente</a:t>
            </a:r>
          </a:p>
          <a:p>
            <a:pPr lvl="1"/>
            <a:r>
              <a:rPr lang="es-PA" dirty="0" smtClean="0"/>
              <a:t>Ayuda mucho a la solución de software</a:t>
            </a:r>
          </a:p>
        </p:txBody>
      </p:sp>
      <p:pic>
        <p:nvPicPr>
          <p:cNvPr id="3" name="Imagen 2"/>
          <p:cNvPicPr>
            <a:picLocks noChangeAspect="1"/>
          </p:cNvPicPr>
          <p:nvPr/>
        </p:nvPicPr>
        <p:blipFill>
          <a:blip r:embed="rId2"/>
          <a:stretch>
            <a:fillRect/>
          </a:stretch>
        </p:blipFill>
        <p:spPr>
          <a:xfrm>
            <a:off x="6091527" y="4436533"/>
            <a:ext cx="5358945" cy="2102877"/>
          </a:xfrm>
          <a:prstGeom prst="rect">
            <a:avLst/>
          </a:prstGeom>
        </p:spPr>
      </p:pic>
    </p:spTree>
    <p:extLst>
      <p:ext uri="{BB962C8B-B14F-4D97-AF65-F5344CB8AC3E}">
        <p14:creationId xmlns:p14="http://schemas.microsoft.com/office/powerpoint/2010/main" val="210408772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Mutex</a:t>
            </a:r>
            <a:r>
              <a:rPr lang="es-PA" dirty="0" smtClean="0"/>
              <a:t> de Software</a:t>
            </a:r>
            <a:endParaRPr lang="es-PA" dirty="0"/>
          </a:p>
        </p:txBody>
      </p:sp>
      <p:sp>
        <p:nvSpPr>
          <p:cNvPr id="4" name="Marcador de contenido 3"/>
          <p:cNvSpPr>
            <a:spLocks noGrp="1"/>
          </p:cNvSpPr>
          <p:nvPr>
            <p:ph idx="1"/>
          </p:nvPr>
        </p:nvSpPr>
        <p:spPr>
          <a:xfrm>
            <a:off x="464024" y="1583140"/>
            <a:ext cx="10986448" cy="5158854"/>
          </a:xfrm>
        </p:spPr>
        <p:txBody>
          <a:bodyPr>
            <a:normAutofit/>
          </a:bodyPr>
          <a:lstStyle/>
          <a:p>
            <a:r>
              <a:rPr lang="es-PA" dirty="0" smtClean="0"/>
              <a:t>¿Cómo detectar el estado del recurso (banderas)?</a:t>
            </a:r>
          </a:p>
          <a:p>
            <a:r>
              <a:rPr lang="es-PA" dirty="0" smtClean="0"/>
              <a:t>Examina las banderas antes de entrar a la sección crítica.  Si no cumple espera.</a:t>
            </a:r>
          </a:p>
          <a:p>
            <a:r>
              <a:rPr lang="es-PA" dirty="0" smtClean="0"/>
              <a:t>Borra la bandera antes de irse</a:t>
            </a:r>
          </a:p>
          <a:p>
            <a:r>
              <a:rPr lang="es-PA" dirty="0" smtClean="0"/>
              <a:t>El problema se da con que tipo de banderas y como administrarlas</a:t>
            </a:r>
          </a:p>
          <a:p>
            <a:r>
              <a:rPr lang="es-PA" dirty="0" err="1" smtClean="0"/>
              <a:t>Intentelo</a:t>
            </a:r>
            <a:r>
              <a:rPr lang="es-PA" dirty="0" smtClean="0"/>
              <a:t>! (Siguiente laboratorio)</a:t>
            </a:r>
          </a:p>
          <a:p>
            <a:pPr lvl="1"/>
            <a:r>
              <a:rPr lang="es-PA" dirty="0" smtClean="0"/>
              <a:t>Sin causar </a:t>
            </a:r>
            <a:r>
              <a:rPr lang="es-PA" dirty="0" err="1" smtClean="0"/>
              <a:t>deadlocks</a:t>
            </a:r>
            <a:r>
              <a:rPr lang="es-PA" dirty="0" smtClean="0"/>
              <a:t> y </a:t>
            </a:r>
            <a:r>
              <a:rPr lang="es-PA" dirty="0" err="1" smtClean="0"/>
              <a:t>starvation</a:t>
            </a:r>
            <a:endParaRPr lang="es-PA" dirty="0" smtClean="0"/>
          </a:p>
          <a:p>
            <a:r>
              <a:rPr lang="es-PA" dirty="0" smtClean="0"/>
              <a:t>Necesita instrucciones atómicas de hardware</a:t>
            </a:r>
          </a:p>
          <a:p>
            <a:pPr lvl="1"/>
            <a:r>
              <a:rPr lang="es-PA" dirty="0" smtClean="0"/>
              <a:t>Fuera del orden de ejecución</a:t>
            </a:r>
          </a:p>
          <a:p>
            <a:pPr lvl="1"/>
            <a:r>
              <a:rPr lang="es-PA" dirty="0" smtClean="0"/>
              <a:t>Instrucciones de barrera de memoria</a:t>
            </a:r>
          </a:p>
          <a:p>
            <a:r>
              <a:rPr lang="es-PA" dirty="0" smtClean="0"/>
              <a:t>Algunos algoritmos conocidos</a:t>
            </a:r>
          </a:p>
          <a:p>
            <a:pPr lvl="1"/>
            <a:r>
              <a:rPr lang="es-PA" dirty="0" err="1" smtClean="0"/>
              <a:t>Dekker</a:t>
            </a:r>
            <a:r>
              <a:rPr lang="es-PA" dirty="0" smtClean="0"/>
              <a:t> (1965:  primera solución de </a:t>
            </a:r>
            <a:r>
              <a:rPr lang="es-PA" dirty="0" err="1" smtClean="0"/>
              <a:t>mutex</a:t>
            </a:r>
            <a:r>
              <a:rPr lang="es-PA" dirty="0" smtClean="0"/>
              <a:t>)</a:t>
            </a:r>
          </a:p>
          <a:p>
            <a:pPr lvl="1"/>
            <a:r>
              <a:rPr lang="es-PA" dirty="0" err="1" smtClean="0"/>
              <a:t>Lamport</a:t>
            </a:r>
            <a:r>
              <a:rPr lang="es-PA" dirty="0" smtClean="0"/>
              <a:t> </a:t>
            </a:r>
            <a:r>
              <a:rPr lang="es-PA" dirty="0" err="1" smtClean="0"/>
              <a:t>Bakery</a:t>
            </a:r>
            <a:r>
              <a:rPr lang="es-PA" dirty="0" smtClean="0"/>
              <a:t> (1974)</a:t>
            </a:r>
          </a:p>
        </p:txBody>
      </p:sp>
    </p:spTree>
    <p:extLst>
      <p:ext uri="{BB962C8B-B14F-4D97-AF65-F5344CB8AC3E}">
        <p14:creationId xmlns:p14="http://schemas.microsoft.com/office/powerpoint/2010/main" val="34788326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00156" cy="1400530"/>
          </a:xfrm>
        </p:spPr>
        <p:txBody>
          <a:bodyPr/>
          <a:lstStyle/>
          <a:p>
            <a:r>
              <a:rPr lang="es-PA" dirty="0" smtClean="0"/>
              <a:t>Concurrencia – Algoritmo de </a:t>
            </a:r>
            <a:r>
              <a:rPr lang="es-PA" dirty="0" err="1" smtClean="0"/>
              <a:t>Dekker</a:t>
            </a:r>
            <a:endParaRPr lang="es-PA" dirty="0"/>
          </a:p>
        </p:txBody>
      </p:sp>
      <p:sp>
        <p:nvSpPr>
          <p:cNvPr id="4" name="Marcador de contenido 3"/>
          <p:cNvSpPr txBox="1">
            <a:spLocks/>
          </p:cNvSpPr>
          <p:nvPr/>
        </p:nvSpPr>
        <p:spPr>
          <a:xfrm>
            <a:off x="169333" y="1583140"/>
            <a:ext cx="11281139" cy="51588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Los semáforos binarios pueden soltarse por cualquier tarea</a:t>
            </a:r>
          </a:p>
          <a:p>
            <a:r>
              <a:rPr lang="es-PA" dirty="0" smtClean="0"/>
              <a:t>Los </a:t>
            </a:r>
            <a:r>
              <a:rPr lang="es-PA" dirty="0" err="1" smtClean="0"/>
              <a:t>mutexes</a:t>
            </a:r>
            <a:r>
              <a:rPr lang="es-PA" dirty="0" smtClean="0"/>
              <a:t> tienen propiedad de que solo pueden ser soltados por el mismo</a:t>
            </a:r>
          </a:p>
          <a:p>
            <a:endParaRPr lang="es-PA" dirty="0"/>
          </a:p>
          <a:p>
            <a:r>
              <a:rPr lang="es-PA" dirty="0" smtClean="0"/>
              <a:t>Podemos usar registros de control y </a:t>
            </a:r>
            <a:r>
              <a:rPr lang="es-PA" dirty="0" err="1" smtClean="0"/>
              <a:t>mutexes</a:t>
            </a:r>
            <a:r>
              <a:rPr lang="es-PA" dirty="0" smtClean="0"/>
              <a:t> de software para detectar la liberación del recurso</a:t>
            </a:r>
          </a:p>
          <a:p>
            <a:pPr lvl="1"/>
            <a:r>
              <a:rPr lang="es-PA" dirty="0" err="1" smtClean="0"/>
              <a:t>Flag</a:t>
            </a:r>
            <a:r>
              <a:rPr lang="es-PA" dirty="0" smtClean="0"/>
              <a:t> = 1, la sección está en uso</a:t>
            </a:r>
          </a:p>
          <a:p>
            <a:pPr lvl="1"/>
            <a:r>
              <a:rPr lang="es-PA" dirty="0" smtClean="0"/>
              <a:t>Debemos esperar a soltar el recurso</a:t>
            </a:r>
          </a:p>
          <a:p>
            <a:pPr lvl="1"/>
            <a:r>
              <a:rPr lang="es-PA" dirty="0" smtClean="0"/>
              <a:t>El proceso usando el recurso borrará la bandera</a:t>
            </a:r>
          </a:p>
        </p:txBody>
      </p:sp>
    </p:spTree>
    <p:extLst>
      <p:ext uri="{BB962C8B-B14F-4D97-AF65-F5344CB8AC3E}">
        <p14:creationId xmlns:p14="http://schemas.microsoft.com/office/powerpoint/2010/main" val="41683912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00156" cy="1400530"/>
          </a:xfrm>
        </p:spPr>
        <p:txBody>
          <a:bodyPr/>
          <a:lstStyle/>
          <a:p>
            <a:r>
              <a:rPr lang="es-PA" dirty="0" smtClean="0"/>
              <a:t>Concurrencia – Algoritmo de </a:t>
            </a:r>
            <a:r>
              <a:rPr lang="es-PA" dirty="0" err="1" smtClean="0"/>
              <a:t>Dekker</a:t>
            </a:r>
            <a:endParaRPr lang="es-PA" dirty="0"/>
          </a:p>
        </p:txBody>
      </p:sp>
      <p:pic>
        <p:nvPicPr>
          <p:cNvPr id="5" name="Marcador de contenido 2"/>
          <p:cNvPicPr>
            <a:picLocks noGrp="1" noChangeAspect="1"/>
          </p:cNvPicPr>
          <p:nvPr>
            <p:ph idx="1"/>
          </p:nvPr>
        </p:nvPicPr>
        <p:blipFill>
          <a:blip r:embed="rId2"/>
          <a:stretch>
            <a:fillRect/>
          </a:stretch>
        </p:blipFill>
        <p:spPr>
          <a:xfrm>
            <a:off x="983073" y="2540000"/>
            <a:ext cx="10126285" cy="4201994"/>
          </a:xfrm>
          <a:prstGeom prst="rect">
            <a:avLst/>
          </a:prstGeom>
        </p:spPr>
      </p:pic>
      <p:sp>
        <p:nvSpPr>
          <p:cNvPr id="6" name="Marcador de contenido 3"/>
          <p:cNvSpPr txBox="1">
            <a:spLocks/>
          </p:cNvSpPr>
          <p:nvPr/>
        </p:nvSpPr>
        <p:spPr>
          <a:xfrm>
            <a:off x="169333" y="1583140"/>
            <a:ext cx="11281139" cy="51588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algoritmo de </a:t>
            </a:r>
            <a:r>
              <a:rPr lang="es-PA" dirty="0" err="1" smtClean="0"/>
              <a:t>Dekker</a:t>
            </a:r>
            <a:r>
              <a:rPr lang="es-PA" dirty="0" smtClean="0"/>
              <a:t> soluciona el problema de exclusión mutua</a:t>
            </a:r>
            <a:endParaRPr lang="es-PA" dirty="0"/>
          </a:p>
          <a:p>
            <a:r>
              <a:rPr lang="es-PA" dirty="0" smtClean="0"/>
              <a:t>Acceso por medio de banderas</a:t>
            </a:r>
          </a:p>
        </p:txBody>
      </p:sp>
    </p:spTree>
    <p:extLst>
      <p:ext uri="{BB962C8B-B14F-4D97-AF65-F5344CB8AC3E}">
        <p14:creationId xmlns:p14="http://schemas.microsoft.com/office/powerpoint/2010/main" val="295713159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Semaforos</a:t>
            </a:r>
            <a:endParaRPr lang="es-PA" dirty="0"/>
          </a:p>
        </p:txBody>
      </p:sp>
      <p:sp>
        <p:nvSpPr>
          <p:cNvPr id="4" name="Marcador de contenido 3"/>
          <p:cNvSpPr>
            <a:spLocks noGrp="1"/>
          </p:cNvSpPr>
          <p:nvPr>
            <p:ph idx="1"/>
          </p:nvPr>
        </p:nvSpPr>
        <p:spPr>
          <a:xfrm>
            <a:off x="300252" y="1446663"/>
            <a:ext cx="11682482" cy="5213443"/>
          </a:xfrm>
        </p:spPr>
        <p:txBody>
          <a:bodyPr/>
          <a:lstStyle/>
          <a:p>
            <a:r>
              <a:rPr lang="es-PA" dirty="0" smtClean="0"/>
              <a:t>En el mismo </a:t>
            </a:r>
            <a:r>
              <a:rPr lang="es-PA" dirty="0" err="1" smtClean="0"/>
              <a:t>paper</a:t>
            </a:r>
            <a:r>
              <a:rPr lang="es-PA" dirty="0" smtClean="0"/>
              <a:t>, </a:t>
            </a:r>
            <a:r>
              <a:rPr lang="es-PA" dirty="0" err="1" smtClean="0"/>
              <a:t>Dijkstra</a:t>
            </a:r>
            <a:r>
              <a:rPr lang="es-PA" dirty="0" smtClean="0"/>
              <a:t> </a:t>
            </a:r>
            <a:r>
              <a:rPr lang="es-PA" dirty="0" err="1" smtClean="0"/>
              <a:t>proveió</a:t>
            </a:r>
            <a:r>
              <a:rPr lang="es-PA" dirty="0" smtClean="0"/>
              <a:t> un aporte en el control de concurrencia sobre </a:t>
            </a:r>
            <a:r>
              <a:rPr lang="es-PA" dirty="0" err="1" smtClean="0"/>
              <a:t>multiples</a:t>
            </a:r>
            <a:r>
              <a:rPr lang="es-PA" dirty="0" smtClean="0"/>
              <a:t> recursos idénticamente </a:t>
            </a:r>
            <a:r>
              <a:rPr lang="es-PA" dirty="0" err="1" smtClean="0"/>
              <a:t>exlusivos</a:t>
            </a:r>
            <a:r>
              <a:rPr lang="es-PA" dirty="0" smtClean="0"/>
              <a:t>: semáforos</a:t>
            </a:r>
          </a:p>
          <a:p>
            <a:r>
              <a:rPr lang="es-PA" dirty="0" smtClean="0"/>
              <a:t>Existe un valor entero ‘s’ (o una estructura) que dictamina el número actual de recursos disponibles</a:t>
            </a:r>
          </a:p>
          <a:p>
            <a:r>
              <a:rPr lang="es-PA" dirty="0" smtClean="0"/>
              <a:t>El valor inicial de ‘s’: numero de tópicos de ese recurso</a:t>
            </a:r>
            <a:endParaRPr lang="es-PA" dirty="0"/>
          </a:p>
          <a:p>
            <a:r>
              <a:rPr lang="es-PA" dirty="0" smtClean="0"/>
              <a:t>Dos operaciones pueden modificar la variable:</a:t>
            </a:r>
          </a:p>
          <a:p>
            <a:endParaRPr lang="es-PA" dirty="0"/>
          </a:p>
          <a:p>
            <a:endParaRPr lang="es-PA" dirty="0" smtClean="0"/>
          </a:p>
          <a:p>
            <a:endParaRPr lang="es-PA" dirty="0"/>
          </a:p>
          <a:p>
            <a:r>
              <a:rPr lang="es-PA" dirty="0" smtClean="0"/>
              <a:t>A lo que quiero llegar…</a:t>
            </a:r>
          </a:p>
          <a:p>
            <a:r>
              <a:rPr lang="es-PA" dirty="0" err="1" smtClean="0"/>
              <a:t>Mutex</a:t>
            </a:r>
            <a:r>
              <a:rPr lang="es-PA" dirty="0" smtClean="0"/>
              <a:t>: es un objeto consumido por una tarea para acceder el recurso</a:t>
            </a:r>
          </a:p>
          <a:p>
            <a:r>
              <a:rPr lang="es-PA" dirty="0" err="1" smtClean="0"/>
              <a:t>Semaforos</a:t>
            </a:r>
            <a:r>
              <a:rPr lang="es-PA" dirty="0" smtClean="0"/>
              <a:t>: mecanismo de señalización para que las tareas consuman recursos compartidos</a:t>
            </a:r>
          </a:p>
          <a:p>
            <a:endParaRPr lang="es-PA" dirty="0" smtClean="0"/>
          </a:p>
        </p:txBody>
      </p:sp>
      <p:pic>
        <p:nvPicPr>
          <p:cNvPr id="5" name="Imagen 4"/>
          <p:cNvPicPr>
            <a:picLocks noChangeAspect="1"/>
          </p:cNvPicPr>
          <p:nvPr/>
        </p:nvPicPr>
        <p:blipFill>
          <a:blip r:embed="rId2"/>
          <a:stretch>
            <a:fillRect/>
          </a:stretch>
        </p:blipFill>
        <p:spPr>
          <a:xfrm>
            <a:off x="300252" y="3910241"/>
            <a:ext cx="11683547" cy="1000426"/>
          </a:xfrm>
          <a:prstGeom prst="rect">
            <a:avLst/>
          </a:prstGeom>
        </p:spPr>
      </p:pic>
    </p:spTree>
    <p:extLst>
      <p:ext uri="{BB962C8B-B14F-4D97-AF65-F5344CB8AC3E}">
        <p14:creationId xmlns:p14="http://schemas.microsoft.com/office/powerpoint/2010/main" val="189691216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Ejemplo</a:t>
            </a:r>
            <a:endParaRPr lang="es-PA" dirty="0"/>
          </a:p>
        </p:txBody>
      </p:sp>
      <p:sp>
        <p:nvSpPr>
          <p:cNvPr id="4" name="Marcador de contenido 3"/>
          <p:cNvSpPr>
            <a:spLocks noGrp="1"/>
          </p:cNvSpPr>
          <p:nvPr>
            <p:ph idx="1"/>
          </p:nvPr>
        </p:nvSpPr>
        <p:spPr>
          <a:xfrm>
            <a:off x="300252" y="1446663"/>
            <a:ext cx="11682482" cy="5213443"/>
          </a:xfrm>
        </p:spPr>
        <p:txBody>
          <a:bodyPr>
            <a:normAutofit lnSpcReduction="10000"/>
          </a:bodyPr>
          <a:lstStyle/>
          <a:p>
            <a:r>
              <a:rPr lang="es-PA" dirty="0" smtClean="0"/>
              <a:t>Tres variables públicas son provistas a estudiantes</a:t>
            </a:r>
          </a:p>
          <a:p>
            <a:pPr lvl="1"/>
            <a:r>
              <a:rPr lang="es-PA" dirty="0" smtClean="0"/>
              <a:t>Debes pedir la llave en el </a:t>
            </a:r>
            <a:r>
              <a:rPr lang="es-PA" dirty="0" err="1" smtClean="0"/>
              <a:t>loby</a:t>
            </a:r>
            <a:endParaRPr lang="es-PA" dirty="0" smtClean="0"/>
          </a:p>
          <a:p>
            <a:pPr lvl="1"/>
            <a:r>
              <a:rPr lang="es-PA" dirty="0" err="1" smtClean="0"/>
              <a:t>Despues</a:t>
            </a:r>
            <a:r>
              <a:rPr lang="es-PA" dirty="0" smtClean="0"/>
              <a:t> de su uso retornar</a:t>
            </a:r>
          </a:p>
          <a:p>
            <a:r>
              <a:rPr lang="es-PA" dirty="0" smtClean="0"/>
              <a:t>¿Se puede utilizar el semáforo para administrar las bicicletas?</a:t>
            </a:r>
          </a:p>
          <a:p>
            <a:endParaRPr lang="es-PA" dirty="0"/>
          </a:p>
          <a:p>
            <a:endParaRPr lang="es-PA" dirty="0" smtClean="0"/>
          </a:p>
          <a:p>
            <a:endParaRPr lang="es-PA" dirty="0"/>
          </a:p>
          <a:p>
            <a:endParaRPr lang="es-PA" dirty="0" smtClean="0"/>
          </a:p>
          <a:p>
            <a:endParaRPr lang="es-PA" dirty="0"/>
          </a:p>
          <a:p>
            <a:r>
              <a:rPr lang="es-PA" dirty="0" smtClean="0"/>
              <a:t>¿Correcto?</a:t>
            </a:r>
          </a:p>
          <a:p>
            <a:pPr lvl="1"/>
            <a:r>
              <a:rPr lang="es-PA" dirty="0" smtClean="0"/>
              <a:t>Son las llaves y las bicicletas idénticas </a:t>
            </a:r>
          </a:p>
          <a:p>
            <a:pPr lvl="1"/>
            <a:r>
              <a:rPr lang="es-PA" dirty="0" smtClean="0"/>
              <a:t>Sí, entonces correcto</a:t>
            </a:r>
          </a:p>
          <a:p>
            <a:pPr lvl="1"/>
            <a:r>
              <a:rPr lang="es-PA" dirty="0" smtClean="0"/>
              <a:t>¿Qué pasa si no lo son?  Usar </a:t>
            </a:r>
            <a:r>
              <a:rPr lang="es-PA" dirty="0" err="1" smtClean="0"/>
              <a:t>mutex</a:t>
            </a:r>
            <a:endParaRPr lang="es-PA" dirty="0" smtClean="0"/>
          </a:p>
        </p:txBody>
      </p:sp>
      <p:pic>
        <p:nvPicPr>
          <p:cNvPr id="3" name="Imagen 2"/>
          <p:cNvPicPr>
            <a:picLocks noChangeAspect="1"/>
          </p:cNvPicPr>
          <p:nvPr/>
        </p:nvPicPr>
        <p:blipFill>
          <a:blip r:embed="rId2"/>
          <a:stretch>
            <a:fillRect/>
          </a:stretch>
        </p:blipFill>
        <p:spPr>
          <a:xfrm>
            <a:off x="1155439" y="3062784"/>
            <a:ext cx="2238375" cy="1981200"/>
          </a:xfrm>
          <a:prstGeom prst="rect">
            <a:avLst/>
          </a:prstGeom>
        </p:spPr>
      </p:pic>
    </p:spTree>
    <p:extLst>
      <p:ext uri="{BB962C8B-B14F-4D97-AF65-F5344CB8AC3E}">
        <p14:creationId xmlns:p14="http://schemas.microsoft.com/office/powerpoint/2010/main" val="372733037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Semáforos</a:t>
            </a:r>
            <a:endParaRPr lang="es-PA" dirty="0"/>
          </a:p>
        </p:txBody>
      </p:sp>
      <p:sp>
        <p:nvSpPr>
          <p:cNvPr id="4" name="Marcador de contenido 3"/>
          <p:cNvSpPr>
            <a:spLocks noGrp="1"/>
          </p:cNvSpPr>
          <p:nvPr>
            <p:ph idx="1"/>
          </p:nvPr>
        </p:nvSpPr>
        <p:spPr>
          <a:xfrm>
            <a:off x="300252" y="1446663"/>
            <a:ext cx="11682482" cy="5213443"/>
          </a:xfrm>
        </p:spPr>
        <p:txBody>
          <a:bodyPr>
            <a:normAutofit/>
          </a:bodyPr>
          <a:lstStyle/>
          <a:p>
            <a:r>
              <a:rPr lang="es-PA" dirty="0" smtClean="0"/>
              <a:t>Los semáforos no llevan seguimiento del orden de acceso; este definitivamente trata los recursos idénticos</a:t>
            </a:r>
          </a:p>
          <a:p>
            <a:r>
              <a:rPr lang="es-PA" dirty="0" smtClean="0"/>
              <a:t>¿Cómo hacemos </a:t>
            </a:r>
            <a:r>
              <a:rPr lang="es-PA" dirty="0" err="1" smtClean="0"/>
              <a:t>schedule</a:t>
            </a:r>
            <a:r>
              <a:rPr lang="es-PA" dirty="0" smtClean="0"/>
              <a:t> los procesos bloqueados?</a:t>
            </a:r>
          </a:p>
          <a:p>
            <a:pPr lvl="1"/>
            <a:r>
              <a:rPr lang="es-PA" dirty="0" err="1" smtClean="0"/>
              <a:t>Semaforo</a:t>
            </a:r>
            <a:r>
              <a:rPr lang="es-PA" dirty="0" smtClean="0"/>
              <a:t> fuerte:  FCFS </a:t>
            </a:r>
            <a:r>
              <a:rPr lang="es-PA" dirty="0" err="1" smtClean="0"/>
              <a:t>queue</a:t>
            </a:r>
            <a:r>
              <a:rPr lang="es-PA" dirty="0" smtClean="0"/>
              <a:t> (</a:t>
            </a:r>
            <a:r>
              <a:rPr lang="es-PA" dirty="0" err="1" smtClean="0"/>
              <a:t>Dijkstra</a:t>
            </a:r>
            <a:r>
              <a:rPr lang="es-PA" dirty="0" smtClean="0"/>
              <a:t>)</a:t>
            </a:r>
          </a:p>
          <a:p>
            <a:pPr lvl="1"/>
            <a:r>
              <a:rPr lang="es-PA" dirty="0" err="1" smtClean="0"/>
              <a:t>Semaforo</a:t>
            </a:r>
            <a:r>
              <a:rPr lang="es-PA" dirty="0" smtClean="0"/>
              <a:t> débil: Aleatoriamente decide el siguiente proceso de espera (</a:t>
            </a:r>
            <a:r>
              <a:rPr lang="es-PA" dirty="0" err="1" smtClean="0"/>
              <a:t>starvation</a:t>
            </a:r>
            <a:r>
              <a:rPr lang="es-PA" dirty="0" smtClean="0"/>
              <a:t>!)</a:t>
            </a:r>
          </a:p>
          <a:p>
            <a:r>
              <a:rPr lang="es-PA" dirty="0" smtClean="0"/>
              <a:t>Semáforos Binarios:</a:t>
            </a:r>
          </a:p>
          <a:p>
            <a:pPr lvl="1"/>
            <a:r>
              <a:rPr lang="es-PA" dirty="0" smtClean="0"/>
              <a:t>Posible realizar un semáforo general utilizando un entero privado y dos semáforos binarios</a:t>
            </a:r>
          </a:p>
          <a:p>
            <a:pPr lvl="1"/>
            <a:r>
              <a:rPr lang="es-PA" dirty="0" smtClean="0"/>
              <a:t>La solución se da en el </a:t>
            </a:r>
            <a:r>
              <a:rPr lang="es-PA" dirty="0" err="1" smtClean="0"/>
              <a:t>paper</a:t>
            </a:r>
            <a:r>
              <a:rPr lang="es-PA" dirty="0" smtClean="0"/>
              <a:t> original </a:t>
            </a:r>
            <a:r>
              <a:rPr lang="es-PA" dirty="0" err="1" smtClean="0"/>
              <a:t>deDijkstra</a:t>
            </a:r>
            <a:endParaRPr lang="es-PA" dirty="0" smtClean="0"/>
          </a:p>
        </p:txBody>
      </p:sp>
    </p:spTree>
    <p:extLst>
      <p:ext uri="{BB962C8B-B14F-4D97-AF65-F5344CB8AC3E}">
        <p14:creationId xmlns:p14="http://schemas.microsoft.com/office/powerpoint/2010/main" val="547102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No Sistema Operativo</a:t>
            </a:r>
            <a:endParaRPr lang="es-PA" dirty="0"/>
          </a:p>
          <a:p>
            <a:pPr lvl="1"/>
            <a:r>
              <a:rPr lang="es-PA" dirty="0" smtClean="0"/>
              <a:t>Inicialmente no existían Sistemas Operativos sobre el hardware</a:t>
            </a:r>
          </a:p>
          <a:p>
            <a:pPr lvl="1"/>
            <a:r>
              <a:rPr lang="es-PA" dirty="0" smtClean="0"/>
              <a:t>Se usaban registros, datos y memoria a partir de operaciones de interruptores</a:t>
            </a:r>
          </a:p>
          <a:p>
            <a:pPr lvl="2"/>
            <a:r>
              <a:rPr lang="es-PA" dirty="0" smtClean="0"/>
              <a:t>Manualmente se transfería los programas por </a:t>
            </a:r>
            <a:r>
              <a:rPr lang="es-PA" dirty="0" err="1" smtClean="0"/>
              <a:t>switches</a:t>
            </a:r>
            <a:endParaRPr lang="es-PA" dirty="0" smtClean="0"/>
          </a:p>
          <a:p>
            <a:pPr lvl="1"/>
            <a:r>
              <a:rPr lang="es-PA" dirty="0" smtClean="0"/>
              <a:t>“Lista de Asistencia” para uso de la maquina</a:t>
            </a:r>
          </a:p>
          <a:p>
            <a:pPr lvl="1"/>
            <a:r>
              <a:rPr lang="es-PA" dirty="0" smtClean="0"/>
              <a:t>Un solo usuario debía de ajustar todo</a:t>
            </a:r>
          </a:p>
          <a:p>
            <a:pPr marL="0" indent="0">
              <a:buNone/>
            </a:pPr>
            <a:endParaRPr lang="es-PA" dirty="0" smtClean="0"/>
          </a:p>
        </p:txBody>
      </p:sp>
    </p:spTree>
    <p:extLst>
      <p:ext uri="{BB962C8B-B14F-4D97-AF65-F5344CB8AC3E}">
        <p14:creationId xmlns:p14="http://schemas.microsoft.com/office/powerpoint/2010/main" val="393355149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¿Cómo los semáforos previenen </a:t>
            </a:r>
            <a:r>
              <a:rPr lang="es-PA" dirty="0" err="1" smtClean="0"/>
              <a:t>busy-wait</a:t>
            </a:r>
            <a:r>
              <a:rPr lang="es-PA" dirty="0" smtClean="0"/>
              <a:t>?</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Usualmente esta situación se le conoce como </a:t>
            </a:r>
            <a:r>
              <a:rPr lang="es-PA" dirty="0" err="1" smtClean="0"/>
              <a:t>spinlock</a:t>
            </a:r>
            <a:endParaRPr lang="es-PA" dirty="0" smtClean="0"/>
          </a:p>
          <a:p>
            <a:pPr lvl="1"/>
            <a:r>
              <a:rPr lang="es-PA" dirty="0" smtClean="0"/>
              <a:t>Algunas veces es usado y necesario en SMP</a:t>
            </a:r>
          </a:p>
          <a:p>
            <a:pPr lvl="1"/>
            <a:r>
              <a:rPr lang="es-PA" dirty="0" smtClean="0"/>
              <a:t>Elimina el </a:t>
            </a:r>
            <a:r>
              <a:rPr lang="es-PA" dirty="0" err="1" smtClean="0"/>
              <a:t>context</a:t>
            </a:r>
            <a:r>
              <a:rPr lang="es-PA" dirty="0" smtClean="0"/>
              <a:t> </a:t>
            </a:r>
            <a:r>
              <a:rPr lang="es-PA" dirty="0" err="1" smtClean="0"/>
              <a:t>switch</a:t>
            </a:r>
            <a:r>
              <a:rPr lang="es-PA" dirty="0" smtClean="0"/>
              <a:t> si se espera un tiempo corto</a:t>
            </a:r>
          </a:p>
          <a:p>
            <a:r>
              <a:rPr lang="es-PA" dirty="0" smtClean="0"/>
              <a:t>Se bloquea si no hay recurso disponible</a:t>
            </a:r>
          </a:p>
          <a:p>
            <a:pPr lvl="1"/>
            <a:r>
              <a:rPr lang="es-PA" dirty="0" err="1" smtClean="0"/>
              <a:t>Wait</a:t>
            </a:r>
            <a:r>
              <a:rPr lang="es-PA" dirty="0" smtClean="0"/>
              <a:t>(): </a:t>
            </a:r>
            <a:r>
              <a:rPr lang="es-PA" dirty="0" err="1" smtClean="0"/>
              <a:t>if</a:t>
            </a:r>
            <a:r>
              <a:rPr lang="es-PA" dirty="0" smtClean="0"/>
              <a:t> s = 0 (</a:t>
            </a:r>
            <a:r>
              <a:rPr lang="es-PA" dirty="0" err="1" smtClean="0"/>
              <a:t>Event</a:t>
            </a:r>
            <a:r>
              <a:rPr lang="es-PA" dirty="0" smtClean="0"/>
              <a:t> </a:t>
            </a:r>
            <a:r>
              <a:rPr lang="es-PA" dirty="0" err="1" smtClean="0"/>
              <a:t>Wait</a:t>
            </a:r>
            <a:r>
              <a:rPr lang="es-PA" dirty="0" smtClean="0"/>
              <a:t>)</a:t>
            </a:r>
          </a:p>
          <a:p>
            <a:pPr lvl="1"/>
            <a:r>
              <a:rPr lang="es-PA" dirty="0" err="1" smtClean="0"/>
              <a:t>Signal</a:t>
            </a:r>
            <a:r>
              <a:rPr lang="es-PA" dirty="0" smtClean="0"/>
              <a:t>():  Evento-Ocurre</a:t>
            </a:r>
          </a:p>
          <a:p>
            <a:pPr lvl="1"/>
            <a:r>
              <a:rPr lang="es-PA" dirty="0" smtClean="0"/>
              <a:t>Necesita una </a:t>
            </a:r>
            <a:r>
              <a:rPr lang="es-PA" dirty="0" err="1" smtClean="0"/>
              <a:t>lsita</a:t>
            </a:r>
            <a:r>
              <a:rPr lang="es-PA" dirty="0" smtClean="0"/>
              <a:t> de </a:t>
            </a:r>
            <a:r>
              <a:rPr lang="es-PA" dirty="0" err="1" smtClean="0"/>
              <a:t>queue</a:t>
            </a:r>
            <a:r>
              <a:rPr lang="es-PA" dirty="0" smtClean="0"/>
              <a:t> </a:t>
            </a:r>
          </a:p>
        </p:txBody>
      </p:sp>
    </p:spTree>
    <p:extLst>
      <p:ext uri="{BB962C8B-B14F-4D97-AF65-F5344CB8AC3E}">
        <p14:creationId xmlns:p14="http://schemas.microsoft.com/office/powerpoint/2010/main" val="188809726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sp>
        <p:nvSpPr>
          <p:cNvPr id="4" name="Marcador de contenido 3"/>
          <p:cNvSpPr>
            <a:spLocks noGrp="1"/>
          </p:cNvSpPr>
          <p:nvPr>
            <p:ph idx="1"/>
          </p:nvPr>
        </p:nvSpPr>
        <p:spPr>
          <a:xfrm>
            <a:off x="300252" y="1853248"/>
            <a:ext cx="11682482" cy="4806858"/>
          </a:xfrm>
        </p:spPr>
        <p:txBody>
          <a:bodyPr>
            <a:normAutofit/>
          </a:bodyPr>
          <a:lstStyle/>
          <a:p>
            <a:r>
              <a:rPr lang="es-PA" dirty="0" smtClean="0"/>
              <a:t>Una aplicación de semáforos es discutida en el </a:t>
            </a:r>
            <a:r>
              <a:rPr lang="es-PA" dirty="0" err="1" smtClean="0"/>
              <a:t>paper</a:t>
            </a:r>
            <a:r>
              <a:rPr lang="es-PA" dirty="0" smtClean="0"/>
              <a:t> original de </a:t>
            </a:r>
            <a:r>
              <a:rPr lang="es-PA" dirty="0" err="1" smtClean="0"/>
              <a:t>Dijkstra</a:t>
            </a:r>
            <a:endParaRPr lang="es-PA" dirty="0" smtClean="0"/>
          </a:p>
          <a:p>
            <a:r>
              <a:rPr lang="es-PA" dirty="0" smtClean="0"/>
              <a:t>Buffer sencillo</a:t>
            </a:r>
          </a:p>
          <a:p>
            <a:r>
              <a:rPr lang="es-PA" dirty="0" smtClean="0"/>
              <a:t>Dos procesos cíclicos (pueden ser más de uno):</a:t>
            </a:r>
          </a:p>
          <a:p>
            <a:pPr lvl="1"/>
            <a:r>
              <a:rPr lang="es-PA" dirty="0" smtClean="0"/>
              <a:t>El productor produce una información y la añade o escribe al buffer</a:t>
            </a:r>
          </a:p>
          <a:p>
            <a:pPr lvl="1"/>
            <a:r>
              <a:rPr lang="es-PA" dirty="0" smtClean="0"/>
              <a:t>El consumidor toma la porción de información del buffer que el consume</a:t>
            </a:r>
          </a:p>
          <a:p>
            <a:r>
              <a:rPr lang="es-PA" dirty="0" smtClean="0"/>
              <a:t>Dos problemas</a:t>
            </a:r>
          </a:p>
          <a:p>
            <a:pPr lvl="1"/>
            <a:r>
              <a:rPr lang="es-PA" dirty="0" smtClean="0"/>
              <a:t>Acceso exclusivo al buffer</a:t>
            </a:r>
          </a:p>
          <a:p>
            <a:pPr lvl="1"/>
            <a:r>
              <a:rPr lang="es-PA" dirty="0" err="1" smtClean="0"/>
              <a:t>Underflow</a:t>
            </a:r>
            <a:r>
              <a:rPr lang="es-PA" dirty="0" smtClean="0"/>
              <a:t> y </a:t>
            </a:r>
            <a:r>
              <a:rPr lang="es-PA" dirty="0" err="1" smtClean="0"/>
              <a:t>overflow</a:t>
            </a:r>
            <a:r>
              <a:rPr lang="es-PA" dirty="0" smtClean="0"/>
              <a:t> del buffer (</a:t>
            </a:r>
            <a:r>
              <a:rPr lang="es-PA" dirty="0" err="1" smtClean="0"/>
              <a:t>bounded</a:t>
            </a:r>
            <a:r>
              <a:rPr lang="es-PA" dirty="0" smtClean="0"/>
              <a:t> buffer, discutido también en el </a:t>
            </a:r>
            <a:r>
              <a:rPr lang="es-PA" dirty="0" err="1" smtClean="0"/>
              <a:t>paper</a:t>
            </a:r>
            <a:r>
              <a:rPr lang="es-PA" dirty="0" smtClean="0"/>
              <a:t>)</a:t>
            </a:r>
          </a:p>
        </p:txBody>
      </p:sp>
    </p:spTree>
    <p:extLst>
      <p:ext uri="{BB962C8B-B14F-4D97-AF65-F5344CB8AC3E}">
        <p14:creationId xmlns:p14="http://schemas.microsoft.com/office/powerpoint/2010/main" val="12799934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Problema de productor y consumidor</a:t>
            </a:r>
            <a:endParaRPr lang="es-PA" dirty="0"/>
          </a:p>
        </p:txBody>
      </p:sp>
      <p:pic>
        <p:nvPicPr>
          <p:cNvPr id="3" name="Marcador de contenido 2"/>
          <p:cNvPicPr>
            <a:picLocks noGrp="1" noChangeAspect="1"/>
          </p:cNvPicPr>
          <p:nvPr>
            <p:ph idx="1"/>
          </p:nvPr>
        </p:nvPicPr>
        <p:blipFill>
          <a:blip r:embed="rId2"/>
          <a:stretch>
            <a:fillRect/>
          </a:stretch>
        </p:blipFill>
        <p:spPr>
          <a:xfrm>
            <a:off x="217191" y="1853248"/>
            <a:ext cx="11291531" cy="4873439"/>
          </a:xfrm>
          <a:prstGeom prst="rect">
            <a:avLst/>
          </a:prstGeom>
        </p:spPr>
      </p:pic>
    </p:spTree>
    <p:extLst>
      <p:ext uri="{BB962C8B-B14F-4D97-AF65-F5344CB8AC3E}">
        <p14:creationId xmlns:p14="http://schemas.microsoft.com/office/powerpoint/2010/main" val="37591296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Pase de Mensajes o </a:t>
            </a:r>
            <a:r>
              <a:rPr lang="es-PA" dirty="0" err="1" smtClean="0"/>
              <a:t>Mailbox</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20000"/>
          </a:bodyPr>
          <a:lstStyle/>
          <a:p>
            <a:r>
              <a:rPr lang="es-PA" dirty="0" smtClean="0"/>
              <a:t>Alternativamente al sistema operativo provee los siguientes primitivos:</a:t>
            </a:r>
          </a:p>
          <a:p>
            <a:pPr lvl="1"/>
            <a:r>
              <a:rPr lang="es-PA" dirty="0" err="1" smtClean="0"/>
              <a:t>Send</a:t>
            </a:r>
            <a:r>
              <a:rPr lang="es-PA" dirty="0" smtClean="0"/>
              <a:t> (destino, mensaje):  usualmente no es bloqueante</a:t>
            </a:r>
          </a:p>
          <a:p>
            <a:pPr lvl="1"/>
            <a:r>
              <a:rPr lang="es-PA" dirty="0" err="1" smtClean="0"/>
              <a:t>Receive</a:t>
            </a:r>
            <a:r>
              <a:rPr lang="es-PA" dirty="0" smtClean="0"/>
              <a:t>(fuente, mensaje): usualmente bloqueante</a:t>
            </a:r>
          </a:p>
          <a:p>
            <a:pPr lvl="1"/>
            <a:endParaRPr lang="es-PA" dirty="0"/>
          </a:p>
          <a:p>
            <a:r>
              <a:rPr lang="es-PA" dirty="0" smtClean="0"/>
              <a:t>Como ayuda al intercambio de información, estas pueden ser utilizadas en sincronización y al construir </a:t>
            </a:r>
            <a:r>
              <a:rPr lang="es-PA" dirty="0" err="1" smtClean="0"/>
              <a:t>mutex</a:t>
            </a:r>
            <a:endParaRPr lang="es-PA" dirty="0" smtClean="0"/>
          </a:p>
          <a:p>
            <a:r>
              <a:rPr lang="es-PA" dirty="0" smtClean="0"/>
              <a:t>En adición a el caso de memoria, también trabajan en sistemas distribuidos</a:t>
            </a:r>
          </a:p>
          <a:p>
            <a:r>
              <a:rPr lang="es-PA" dirty="0" err="1" smtClean="0"/>
              <a:t>Mutex</a:t>
            </a:r>
            <a:r>
              <a:rPr lang="es-PA" dirty="0" smtClean="0"/>
              <a:t>:</a:t>
            </a:r>
          </a:p>
          <a:p>
            <a:pPr lvl="1"/>
            <a:r>
              <a:rPr lang="es-PA" dirty="0" smtClean="0"/>
              <a:t>Un mensaje de </a:t>
            </a:r>
            <a:r>
              <a:rPr lang="es-PA" dirty="0" err="1" smtClean="0"/>
              <a:t>token</a:t>
            </a:r>
            <a:r>
              <a:rPr lang="es-PA" dirty="0" smtClean="0"/>
              <a:t>, un proceso que está allí o esperando</a:t>
            </a:r>
          </a:p>
          <a:p>
            <a:pPr lvl="1"/>
            <a:r>
              <a:rPr lang="es-PA" dirty="0" smtClean="0"/>
              <a:t>Cualquiera que tenga el </a:t>
            </a:r>
            <a:r>
              <a:rPr lang="es-PA" dirty="0" err="1" smtClean="0"/>
              <a:t>token</a:t>
            </a:r>
            <a:r>
              <a:rPr lang="es-PA" dirty="0" smtClean="0"/>
              <a:t> puede acceder a la sección crítica</a:t>
            </a:r>
          </a:p>
          <a:p>
            <a:pPr lvl="1"/>
            <a:r>
              <a:rPr lang="es-PA" dirty="0" smtClean="0"/>
              <a:t>Retorna el </a:t>
            </a:r>
            <a:r>
              <a:rPr lang="es-PA" dirty="0" err="1" smtClean="0"/>
              <a:t>token</a:t>
            </a:r>
            <a:r>
              <a:rPr lang="es-PA" dirty="0" smtClean="0"/>
              <a:t> al </a:t>
            </a:r>
            <a:r>
              <a:rPr lang="es-PA" dirty="0" err="1" smtClean="0"/>
              <a:t>mailbox</a:t>
            </a:r>
            <a:r>
              <a:rPr lang="es-PA" dirty="0" smtClean="0"/>
              <a:t> al terminar para su uso</a:t>
            </a:r>
          </a:p>
          <a:p>
            <a:r>
              <a:rPr lang="es-PA" dirty="0" smtClean="0"/>
              <a:t>Productor consumidor, problema:</a:t>
            </a:r>
          </a:p>
          <a:p>
            <a:pPr lvl="1"/>
            <a:r>
              <a:rPr lang="es-PA" dirty="0" smtClean="0"/>
              <a:t>TCP</a:t>
            </a:r>
            <a:endParaRPr lang="es-PA" dirty="0"/>
          </a:p>
        </p:txBody>
      </p:sp>
      <p:pic>
        <p:nvPicPr>
          <p:cNvPr id="5" name="Imagen 4"/>
          <p:cNvPicPr>
            <a:picLocks noChangeAspect="1"/>
          </p:cNvPicPr>
          <p:nvPr/>
        </p:nvPicPr>
        <p:blipFill>
          <a:blip r:embed="rId2"/>
          <a:stretch>
            <a:fillRect/>
          </a:stretch>
        </p:blipFill>
        <p:spPr>
          <a:xfrm>
            <a:off x="8564934" y="5113147"/>
            <a:ext cx="2971800" cy="1381125"/>
          </a:xfrm>
          <a:prstGeom prst="rect">
            <a:avLst/>
          </a:prstGeom>
        </p:spPr>
      </p:pic>
    </p:spTree>
    <p:extLst>
      <p:ext uri="{BB962C8B-B14F-4D97-AF65-F5344CB8AC3E}">
        <p14:creationId xmlns:p14="http://schemas.microsoft.com/office/powerpoint/2010/main" val="32082098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Más problemas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Problemas de </a:t>
            </a:r>
            <a:r>
              <a:rPr lang="es-PA" dirty="0" err="1" smtClean="0"/>
              <a:t>Read-Write</a:t>
            </a:r>
            <a:r>
              <a:rPr lang="es-PA" dirty="0" smtClean="0"/>
              <a:t> </a:t>
            </a:r>
          </a:p>
          <a:p>
            <a:pPr lvl="1"/>
            <a:r>
              <a:rPr lang="es-PA" dirty="0" smtClean="0"/>
              <a:t>Prioridad</a:t>
            </a:r>
          </a:p>
          <a:p>
            <a:pPr lvl="1"/>
            <a:endParaRPr lang="es-PA" dirty="0"/>
          </a:p>
          <a:p>
            <a:r>
              <a:rPr lang="es-PA" dirty="0" smtClean="0"/>
              <a:t>Problema de filosofía de comida</a:t>
            </a:r>
          </a:p>
          <a:p>
            <a:pPr lvl="1"/>
            <a:r>
              <a:rPr lang="es-PA" dirty="0" smtClean="0"/>
              <a:t>Problema del cigarrillo de fumador</a:t>
            </a:r>
            <a:endParaRPr lang="es-PA" dirty="0"/>
          </a:p>
        </p:txBody>
      </p:sp>
    </p:spTree>
    <p:extLst>
      <p:ext uri="{BB962C8B-B14F-4D97-AF65-F5344CB8AC3E}">
        <p14:creationId xmlns:p14="http://schemas.microsoft.com/office/powerpoint/2010/main" val="36231469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t>
            </a:r>
            <a:r>
              <a:rPr lang="es-PA" dirty="0" err="1" smtClean="0"/>
              <a:t>Deadlocks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Imaginar que un izquierdo y un derecho toman el tenedor al mismo tiempo. ¿Qué pasará?</a:t>
            </a:r>
          </a:p>
          <a:p>
            <a:pPr lvl="1"/>
            <a:r>
              <a:rPr lang="es-PA" dirty="0" smtClean="0"/>
              <a:t>Todos </a:t>
            </a:r>
            <a:r>
              <a:rPr lang="es-PA" dirty="0" err="1" smtClean="0"/>
              <a:t>espraran</a:t>
            </a:r>
            <a:r>
              <a:rPr lang="es-PA" dirty="0" smtClean="0"/>
              <a:t> a que alguno de los dos suelte el tenedor</a:t>
            </a:r>
          </a:p>
          <a:p>
            <a:pPr lvl="1"/>
            <a:r>
              <a:rPr lang="es-PA" dirty="0" smtClean="0"/>
              <a:t>Mientras el mantiene su propio tenedor</a:t>
            </a:r>
          </a:p>
          <a:p>
            <a:pPr lvl="1"/>
            <a:r>
              <a:rPr lang="es-PA" dirty="0" smtClean="0"/>
              <a:t>Guerra fría entre la mesa:  </a:t>
            </a:r>
            <a:r>
              <a:rPr lang="es-PA" dirty="0" err="1" smtClean="0"/>
              <a:t>deadlock</a:t>
            </a:r>
            <a:endParaRPr lang="es-PA" dirty="0" smtClean="0"/>
          </a:p>
          <a:p>
            <a:pPr lvl="1"/>
            <a:endParaRPr lang="es-PA" dirty="0"/>
          </a:p>
          <a:p>
            <a:r>
              <a:rPr lang="es-PA" dirty="0" smtClean="0"/>
              <a:t>Todos los procesos esperan a que otros terminen, esto requiere que se liberen los recursos, mientras que los recursos son requeridos por otros.  Así nadie siempre termina.</a:t>
            </a:r>
          </a:p>
          <a:p>
            <a:endParaRPr lang="es-PA" dirty="0"/>
          </a:p>
          <a:p>
            <a:r>
              <a:rPr lang="es-PA" dirty="0" smtClean="0"/>
              <a:t>Generalmente no hay solución perfecta</a:t>
            </a:r>
            <a:endParaRPr lang="es-PA" dirty="0"/>
          </a:p>
        </p:txBody>
      </p:sp>
    </p:spTree>
    <p:extLst>
      <p:ext uri="{BB962C8B-B14F-4D97-AF65-F5344CB8AC3E}">
        <p14:creationId xmlns:p14="http://schemas.microsoft.com/office/powerpoint/2010/main" val="235281497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Condición de </a:t>
            </a:r>
            <a:r>
              <a:rPr lang="es-PA" dirty="0" err="1" smtClean="0"/>
              <a:t>Deadlock</a:t>
            </a:r>
            <a:r>
              <a:rPr lang="es-PA" dirty="0" smtClean="0"/>
              <a:t> de </a:t>
            </a:r>
            <a:r>
              <a:rPr lang="es-PA" dirty="0" err="1" smtClean="0"/>
              <a:t>Coffman</a:t>
            </a:r>
            <a:endParaRPr lang="es-PA" dirty="0"/>
          </a:p>
        </p:txBody>
      </p:sp>
      <p:sp>
        <p:nvSpPr>
          <p:cNvPr id="4" name="Marcador de contenido 3"/>
          <p:cNvSpPr>
            <a:spLocks noGrp="1"/>
          </p:cNvSpPr>
          <p:nvPr>
            <p:ph idx="1"/>
          </p:nvPr>
        </p:nvSpPr>
        <p:spPr>
          <a:xfrm>
            <a:off x="218364" y="2052918"/>
            <a:ext cx="7519917" cy="4566246"/>
          </a:xfrm>
        </p:spPr>
        <p:txBody>
          <a:bodyPr>
            <a:normAutofit/>
          </a:bodyPr>
          <a:lstStyle/>
          <a:p>
            <a:r>
              <a:rPr lang="es-PA" dirty="0" smtClean="0"/>
              <a:t>Si todas las condiciones son correctas ocurre un </a:t>
            </a:r>
            <a:r>
              <a:rPr lang="es-PA" dirty="0" err="1" smtClean="0"/>
              <a:t>deadlock</a:t>
            </a:r>
            <a:endParaRPr lang="es-PA" dirty="0" smtClean="0"/>
          </a:p>
          <a:p>
            <a:pPr lvl="1"/>
            <a:r>
              <a:rPr lang="es-PA" dirty="0" err="1" smtClean="0"/>
              <a:t>Mutex</a:t>
            </a:r>
            <a:r>
              <a:rPr lang="es-PA" dirty="0" smtClean="0"/>
              <a:t>:  recurso compartido, no compartible</a:t>
            </a:r>
          </a:p>
          <a:p>
            <a:pPr lvl="1"/>
            <a:r>
              <a:rPr lang="es-PA" dirty="0" smtClean="0"/>
              <a:t>Mantiene el recurso:  Recursos adicionales requeridos</a:t>
            </a:r>
          </a:p>
          <a:p>
            <a:pPr lvl="1"/>
            <a:r>
              <a:rPr lang="es-PA" dirty="0" smtClean="0"/>
              <a:t>No hay </a:t>
            </a:r>
            <a:r>
              <a:rPr lang="es-PA" dirty="0" err="1" smtClean="0"/>
              <a:t>preemption</a:t>
            </a:r>
            <a:r>
              <a:rPr lang="es-PA" dirty="0" smtClean="0"/>
              <a:t>:  Los recursos no pueden ser removidos</a:t>
            </a:r>
          </a:p>
          <a:p>
            <a:pPr lvl="1"/>
            <a:r>
              <a:rPr lang="es-PA" dirty="0" smtClean="0"/>
              <a:t>Espera circular:  espera circular en una dependencia de lazo cerrado</a:t>
            </a:r>
          </a:p>
          <a:p>
            <a:r>
              <a:rPr lang="es-PA" dirty="0" smtClean="0"/>
              <a:t>Un mecanismo es remover exclusión mutua</a:t>
            </a:r>
          </a:p>
          <a:p>
            <a:pPr lvl="1"/>
            <a:r>
              <a:rPr lang="es-PA" dirty="0" smtClean="0"/>
              <a:t>Ninguno tendrá acceso al recurso</a:t>
            </a:r>
          </a:p>
          <a:p>
            <a:pPr lvl="1"/>
            <a:r>
              <a:rPr lang="es-PA" dirty="0" smtClean="0"/>
              <a:t>Algoritmo de no bloqueo de sincronización</a:t>
            </a:r>
          </a:p>
        </p:txBody>
      </p:sp>
      <p:pic>
        <p:nvPicPr>
          <p:cNvPr id="3" name="Imagen 2"/>
          <p:cNvPicPr>
            <a:picLocks noChangeAspect="1"/>
          </p:cNvPicPr>
          <p:nvPr/>
        </p:nvPicPr>
        <p:blipFill>
          <a:blip r:embed="rId2"/>
          <a:stretch>
            <a:fillRect/>
          </a:stretch>
        </p:blipFill>
        <p:spPr>
          <a:xfrm>
            <a:off x="7738281" y="2908358"/>
            <a:ext cx="4408227" cy="3710806"/>
          </a:xfrm>
          <a:prstGeom prst="rect">
            <a:avLst/>
          </a:prstGeom>
        </p:spPr>
      </p:pic>
    </p:spTree>
    <p:extLst>
      <p:ext uri="{BB962C8B-B14F-4D97-AF65-F5344CB8AC3E}">
        <p14:creationId xmlns:p14="http://schemas.microsoft.com/office/powerpoint/2010/main" val="3548241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Manejando </a:t>
            </a:r>
            <a:r>
              <a:rPr lang="es-PA" dirty="0" err="1" smtClean="0"/>
              <a:t>Deadlocks</a:t>
            </a:r>
            <a:endParaRPr lang="es-PA" dirty="0"/>
          </a:p>
        </p:txBody>
      </p:sp>
      <p:sp>
        <p:nvSpPr>
          <p:cNvPr id="4" name="Marcador de contenido 3"/>
          <p:cNvSpPr>
            <a:spLocks noGrp="1"/>
          </p:cNvSpPr>
          <p:nvPr>
            <p:ph idx="1"/>
          </p:nvPr>
        </p:nvSpPr>
        <p:spPr>
          <a:xfrm>
            <a:off x="218364" y="1733266"/>
            <a:ext cx="11764370" cy="5124734"/>
          </a:xfrm>
        </p:spPr>
        <p:txBody>
          <a:bodyPr>
            <a:normAutofit fontScale="85000" lnSpcReduction="10000"/>
          </a:bodyPr>
          <a:lstStyle/>
          <a:p>
            <a:r>
              <a:rPr lang="es-PA" dirty="0" smtClean="0"/>
              <a:t>Algoritmo de </a:t>
            </a:r>
            <a:r>
              <a:rPr lang="es-PA" dirty="0" err="1" smtClean="0"/>
              <a:t>Ostrich</a:t>
            </a:r>
            <a:endParaRPr lang="es-PA" dirty="0" smtClean="0"/>
          </a:p>
          <a:p>
            <a:r>
              <a:rPr lang="es-PA" dirty="0" smtClean="0"/>
              <a:t>Prevención de </a:t>
            </a:r>
            <a:r>
              <a:rPr lang="es-PA" dirty="0" err="1" smtClean="0"/>
              <a:t>deadlocks</a:t>
            </a:r>
            <a:r>
              <a:rPr lang="es-PA" dirty="0" smtClean="0"/>
              <a:t>:  Si alguna de las condiciones de </a:t>
            </a:r>
            <a:r>
              <a:rPr lang="es-PA" dirty="0" err="1" smtClean="0"/>
              <a:t>coffman</a:t>
            </a:r>
            <a:r>
              <a:rPr lang="es-PA" dirty="0" smtClean="0"/>
              <a:t> es falsa</a:t>
            </a:r>
          </a:p>
          <a:p>
            <a:pPr lvl="1"/>
            <a:r>
              <a:rPr lang="es-PA" dirty="0" smtClean="0"/>
              <a:t>El </a:t>
            </a:r>
            <a:r>
              <a:rPr lang="es-PA" dirty="0" err="1" smtClean="0"/>
              <a:t>mutex</a:t>
            </a:r>
            <a:r>
              <a:rPr lang="es-PA" dirty="0" smtClean="0"/>
              <a:t> es inevitable</a:t>
            </a:r>
          </a:p>
          <a:p>
            <a:pPr lvl="1"/>
            <a:r>
              <a:rPr lang="es-PA" dirty="0" smtClean="0"/>
              <a:t>Pedir todos los recursos al inicio:  pedir dos </a:t>
            </a:r>
            <a:r>
              <a:rPr lang="es-PA" dirty="0" err="1" smtClean="0"/>
              <a:t>forks</a:t>
            </a:r>
            <a:r>
              <a:rPr lang="es-PA" dirty="0"/>
              <a:t> </a:t>
            </a:r>
            <a:r>
              <a:rPr lang="es-PA" dirty="0" smtClean="0"/>
              <a:t>al mismo tiempo o esperar todo o nada</a:t>
            </a:r>
          </a:p>
          <a:p>
            <a:pPr lvl="1"/>
            <a:r>
              <a:rPr lang="es-PA" dirty="0" err="1" smtClean="0"/>
              <a:t>Preemption</a:t>
            </a:r>
            <a:r>
              <a:rPr lang="es-PA" dirty="0" smtClean="0"/>
              <a:t> es </a:t>
            </a:r>
            <a:r>
              <a:rPr lang="es-PA" dirty="0" err="1" smtClean="0"/>
              <a:t>inevita</a:t>
            </a:r>
            <a:endParaRPr lang="es-PA" dirty="0" smtClean="0"/>
          </a:p>
          <a:p>
            <a:pPr lvl="1"/>
            <a:r>
              <a:rPr lang="es-PA" dirty="0" err="1" smtClean="0"/>
              <a:t>Prevee</a:t>
            </a:r>
            <a:r>
              <a:rPr lang="es-PA" dirty="0" smtClean="0"/>
              <a:t> la condición circular:  solución basada en </a:t>
            </a:r>
            <a:r>
              <a:rPr lang="es-PA" dirty="0" err="1" smtClean="0"/>
              <a:t>Dijkstra</a:t>
            </a:r>
            <a:endParaRPr lang="es-PA" dirty="0" smtClean="0"/>
          </a:p>
          <a:p>
            <a:pPr lvl="2"/>
            <a:r>
              <a:rPr lang="es-PA" dirty="0" err="1" smtClean="0"/>
              <a:t>Unica</a:t>
            </a:r>
            <a:r>
              <a:rPr lang="es-PA" dirty="0" smtClean="0"/>
              <a:t> solución práctica</a:t>
            </a:r>
          </a:p>
          <a:p>
            <a:r>
              <a:rPr lang="es-PA" dirty="0" smtClean="0"/>
              <a:t>Evitando </a:t>
            </a:r>
            <a:r>
              <a:rPr lang="es-PA" dirty="0" err="1" smtClean="0"/>
              <a:t>deadlocks</a:t>
            </a:r>
            <a:endParaRPr lang="es-PA" dirty="0" smtClean="0"/>
          </a:p>
          <a:p>
            <a:pPr lvl="1"/>
            <a:r>
              <a:rPr lang="es-PA" dirty="0" smtClean="0"/>
              <a:t>Evaluar la </a:t>
            </a:r>
            <a:r>
              <a:rPr lang="es-PA" dirty="0" err="1" smtClean="0"/>
              <a:t>posibilida</a:t>
            </a:r>
            <a:r>
              <a:rPr lang="es-PA" dirty="0" smtClean="0"/>
              <a:t> de </a:t>
            </a:r>
            <a:r>
              <a:rPr lang="es-PA" dirty="0" err="1" smtClean="0"/>
              <a:t>dealocks</a:t>
            </a:r>
            <a:r>
              <a:rPr lang="es-PA" dirty="0" smtClean="0"/>
              <a:t> antes de alojar el recurso.  Delegar o denegar basado en información</a:t>
            </a:r>
          </a:p>
          <a:p>
            <a:pPr lvl="1"/>
            <a:r>
              <a:rPr lang="es-PA" dirty="0" smtClean="0"/>
              <a:t>Algoritmo de </a:t>
            </a:r>
            <a:r>
              <a:rPr lang="es-PA" dirty="0" err="1" smtClean="0"/>
              <a:t>banker</a:t>
            </a:r>
            <a:endParaRPr lang="es-PA" dirty="0" smtClean="0"/>
          </a:p>
          <a:p>
            <a:r>
              <a:rPr lang="es-PA" dirty="0" smtClean="0"/>
              <a:t>Detención del </a:t>
            </a:r>
            <a:r>
              <a:rPr lang="es-PA" dirty="0" err="1" smtClean="0"/>
              <a:t>deadlock</a:t>
            </a:r>
            <a:r>
              <a:rPr lang="es-PA" dirty="0" smtClean="0"/>
              <a:t>:  ¿Qué hacer con el siguiente </a:t>
            </a:r>
            <a:r>
              <a:rPr lang="es-PA" dirty="0" err="1" smtClean="0"/>
              <a:t>deadlock</a:t>
            </a:r>
            <a:r>
              <a:rPr lang="es-PA" dirty="0" smtClean="0"/>
              <a:t>?</a:t>
            </a:r>
          </a:p>
          <a:p>
            <a:pPr lvl="1"/>
            <a:r>
              <a:rPr lang="es-PA" dirty="0" smtClean="0"/>
              <a:t>Chequeo de modelo</a:t>
            </a:r>
          </a:p>
          <a:p>
            <a:pPr lvl="1"/>
            <a:r>
              <a:rPr lang="es-PA" dirty="0" smtClean="0"/>
              <a:t>Matar los otros proceso que hacen </a:t>
            </a:r>
            <a:r>
              <a:rPr lang="es-PA" dirty="0" err="1" smtClean="0"/>
              <a:t>deadlocks</a:t>
            </a:r>
            <a:endParaRPr lang="es-PA" dirty="0" smtClean="0"/>
          </a:p>
          <a:p>
            <a:pPr lvl="1"/>
            <a:r>
              <a:rPr lang="es-PA" dirty="0" err="1" smtClean="0"/>
              <a:t>Preemption</a:t>
            </a:r>
            <a:r>
              <a:rPr lang="es-PA" dirty="0" smtClean="0"/>
              <a:t> del recurso</a:t>
            </a:r>
          </a:p>
          <a:p>
            <a:pPr lvl="1"/>
            <a:r>
              <a:rPr lang="es-PA" dirty="0" smtClean="0"/>
              <a:t>Reinicio?  </a:t>
            </a:r>
            <a:r>
              <a:rPr lang="es-PA" dirty="0" err="1" smtClean="0"/>
              <a:t>Watchdog</a:t>
            </a:r>
            <a:r>
              <a:rPr lang="es-PA" dirty="0" smtClean="0"/>
              <a:t> del sistema embebido</a:t>
            </a:r>
          </a:p>
        </p:txBody>
      </p:sp>
    </p:spTree>
    <p:extLst>
      <p:ext uri="{BB962C8B-B14F-4D97-AF65-F5344CB8AC3E}">
        <p14:creationId xmlns:p14="http://schemas.microsoft.com/office/powerpoint/2010/main" val="51426285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fontScale="92500" lnSpcReduction="10000"/>
          </a:bodyPr>
          <a:lstStyle/>
          <a:p>
            <a:r>
              <a:rPr lang="es-PA" dirty="0" smtClean="0"/>
              <a:t>Asumir que lo siguiente es conocido:</a:t>
            </a:r>
          </a:p>
          <a:p>
            <a:pPr lvl="1"/>
            <a:r>
              <a:rPr lang="es-PA" dirty="0" smtClean="0"/>
              <a:t>1 - El máximo recurso a pedir</a:t>
            </a:r>
          </a:p>
          <a:p>
            <a:pPr lvl="1"/>
            <a:r>
              <a:rPr lang="es-PA" dirty="0" smtClean="0"/>
              <a:t>2 - Recurso alojado</a:t>
            </a:r>
          </a:p>
          <a:p>
            <a:pPr lvl="1"/>
            <a:r>
              <a:rPr lang="es-PA" dirty="0" smtClean="0"/>
              <a:t>3 – Recurso aún disponible</a:t>
            </a:r>
            <a:endParaRPr lang="es-PA" dirty="0"/>
          </a:p>
          <a:p>
            <a:pPr lvl="1"/>
            <a:endParaRPr lang="es-PA" dirty="0" smtClean="0"/>
          </a:p>
          <a:p>
            <a:pPr lvl="1"/>
            <a:endParaRPr lang="es-PA" dirty="0"/>
          </a:p>
          <a:p>
            <a:pPr lvl="1"/>
            <a:endParaRPr lang="es-PA" dirty="0" smtClean="0"/>
          </a:p>
          <a:p>
            <a:pPr marL="457200" lvl="1" indent="0">
              <a:buNone/>
            </a:pPr>
            <a:endParaRPr lang="es-PA" dirty="0" smtClean="0"/>
          </a:p>
          <a:p>
            <a:pPr lvl="1"/>
            <a:r>
              <a:rPr lang="es-PA" dirty="0" smtClean="0"/>
              <a:t>Encontrar el recurso con menos recursos necesitados, que el cual es el que tiene menos recursos disponibles</a:t>
            </a:r>
          </a:p>
          <a:p>
            <a:pPr lvl="1"/>
            <a:r>
              <a:rPr lang="es-PA" dirty="0" smtClean="0"/>
              <a:t>Dar el proceso un segundo “</a:t>
            </a:r>
            <a:r>
              <a:rPr lang="es-PA" dirty="0" err="1" smtClean="0"/>
              <a:t>request</a:t>
            </a:r>
            <a:r>
              <a:rPr lang="es-PA" dirty="0" smtClean="0"/>
              <a:t>”, entonces procesar el proceso 3 y luego el proceso 1</a:t>
            </a:r>
          </a:p>
          <a:p>
            <a:pPr lvl="1"/>
            <a:r>
              <a:rPr lang="es-PA" dirty="0" smtClean="0"/>
              <a:t>Posiblemente no tenga solución (no seguro)</a:t>
            </a:r>
          </a:p>
          <a:p>
            <a:pPr lvl="1"/>
            <a:r>
              <a:rPr lang="es-PA" dirty="0" smtClean="0"/>
              <a:t>Práctico</a:t>
            </a:r>
          </a:p>
        </p:txBody>
      </p:sp>
      <p:pic>
        <p:nvPicPr>
          <p:cNvPr id="6" name="Imagen 5"/>
          <p:cNvPicPr>
            <a:picLocks noChangeAspect="1"/>
          </p:cNvPicPr>
          <p:nvPr/>
        </p:nvPicPr>
        <p:blipFill>
          <a:blip r:embed="rId2"/>
          <a:stretch>
            <a:fillRect/>
          </a:stretch>
        </p:blipFill>
        <p:spPr>
          <a:xfrm>
            <a:off x="2729552" y="3484258"/>
            <a:ext cx="8352430" cy="1462095"/>
          </a:xfrm>
          <a:prstGeom prst="rect">
            <a:avLst/>
          </a:prstGeom>
        </p:spPr>
      </p:pic>
      <p:sp>
        <p:nvSpPr>
          <p:cNvPr id="5" name="Marcador de contenido 3"/>
          <p:cNvSpPr txBox="1">
            <a:spLocks/>
          </p:cNvSpPr>
          <p:nvPr/>
        </p:nvSpPr>
        <p:spPr>
          <a:xfrm>
            <a:off x="6052782" y="1530177"/>
            <a:ext cx="6017298" cy="19540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Pasos</a:t>
            </a:r>
          </a:p>
          <a:p>
            <a:pPr lvl="1"/>
            <a:r>
              <a:rPr lang="es-PA" dirty="0" smtClean="0"/>
              <a:t>1:  Max – </a:t>
            </a:r>
            <a:r>
              <a:rPr lang="es-PA" dirty="0" err="1" smtClean="0"/>
              <a:t>allocation</a:t>
            </a:r>
            <a:endParaRPr lang="es-PA" dirty="0" smtClean="0"/>
          </a:p>
          <a:p>
            <a:pPr lvl="1"/>
            <a:r>
              <a:rPr lang="es-PA" dirty="0" smtClean="0"/>
              <a:t>2: </a:t>
            </a:r>
            <a:r>
              <a:rPr lang="es-PA" dirty="0" err="1" smtClean="0"/>
              <a:t>Needed</a:t>
            </a:r>
            <a:r>
              <a:rPr lang="es-PA" dirty="0" smtClean="0"/>
              <a:t> &lt;= </a:t>
            </a:r>
            <a:r>
              <a:rPr lang="es-PA" dirty="0" err="1" smtClean="0"/>
              <a:t>work</a:t>
            </a:r>
            <a:r>
              <a:rPr lang="es-PA" dirty="0" smtClean="0"/>
              <a:t> (</a:t>
            </a:r>
            <a:r>
              <a:rPr lang="es-PA" dirty="0" err="1" smtClean="0"/>
              <a:t>available</a:t>
            </a:r>
            <a:r>
              <a:rPr lang="es-PA" dirty="0" smtClean="0"/>
              <a:t>)</a:t>
            </a:r>
          </a:p>
          <a:p>
            <a:pPr lvl="1"/>
            <a:r>
              <a:rPr lang="es-PA" dirty="0" smtClean="0"/>
              <a:t>3: w = w + </a:t>
            </a:r>
            <a:r>
              <a:rPr lang="es-PA" dirty="0" err="1" smtClean="0"/>
              <a:t>allocation</a:t>
            </a:r>
            <a:endParaRPr lang="es-PA" dirty="0" smtClean="0"/>
          </a:p>
        </p:txBody>
      </p:sp>
    </p:spTree>
    <p:extLst>
      <p:ext uri="{BB962C8B-B14F-4D97-AF65-F5344CB8AC3E}">
        <p14:creationId xmlns:p14="http://schemas.microsoft.com/office/powerpoint/2010/main" val="235358537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Concurrencia – Algoritmo de </a:t>
            </a:r>
            <a:r>
              <a:rPr lang="es-PA" dirty="0" err="1" smtClean="0"/>
              <a:t>Banker</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Determinar la secuencia por medio del algoritmo de </a:t>
            </a:r>
            <a:r>
              <a:rPr lang="es-PA" dirty="0" err="1" smtClean="0"/>
              <a:t>Banker</a:t>
            </a:r>
            <a:r>
              <a:rPr lang="es-PA" dirty="0" smtClean="0"/>
              <a:t> para:</a:t>
            </a:r>
          </a:p>
          <a:p>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r>
              <a:rPr lang="es-PA" dirty="0" smtClean="0"/>
              <a:t>R: P1, P3, P4, P0, P2</a:t>
            </a:r>
          </a:p>
        </p:txBody>
      </p:sp>
      <p:sp>
        <p:nvSpPr>
          <p:cNvPr id="7" name="Marcador de contenido 3"/>
          <p:cNvSpPr txBox="1">
            <a:spLocks/>
          </p:cNvSpPr>
          <p:nvPr/>
        </p:nvSpPr>
        <p:spPr>
          <a:xfrm>
            <a:off x="6052782" y="1530177"/>
            <a:ext cx="6017298" cy="19540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endParaRPr lang="es-PA" dirty="0" smtClean="0"/>
          </a:p>
        </p:txBody>
      </p:sp>
      <p:graphicFrame>
        <p:nvGraphicFramePr>
          <p:cNvPr id="3" name="Table 2"/>
          <p:cNvGraphicFramePr>
            <a:graphicFrameLocks noGrp="1"/>
          </p:cNvGraphicFramePr>
          <p:nvPr>
            <p:extLst>
              <p:ext uri="{D42A27DB-BD31-4B8C-83A1-F6EECF244321}">
                <p14:modId xmlns:p14="http://schemas.microsoft.com/office/powerpoint/2010/main" val="1814720682"/>
              </p:ext>
            </p:extLst>
          </p:nvPr>
        </p:nvGraphicFramePr>
        <p:xfrm>
          <a:off x="889956" y="2562577"/>
          <a:ext cx="9860086" cy="2888844"/>
        </p:xfrm>
        <a:graphic>
          <a:graphicData uri="http://schemas.openxmlformats.org/drawingml/2006/table">
            <a:tbl>
              <a:tblPr firstRow="1" bandRow="1">
                <a:tableStyleId>{5C22544A-7EE6-4342-B048-85BDC9FD1C3A}</a:tableStyleId>
              </a:tblPr>
              <a:tblGrid>
                <a:gridCol w="862330">
                  <a:extLst>
                    <a:ext uri="{9D8B030D-6E8A-4147-A177-3AD203B41FA5}">
                      <a16:colId xmlns:a16="http://schemas.microsoft.com/office/drawing/2014/main" val="4272101337"/>
                    </a:ext>
                  </a:extLst>
                </a:gridCol>
                <a:gridCol w="749813">
                  <a:extLst>
                    <a:ext uri="{9D8B030D-6E8A-4147-A177-3AD203B41FA5}">
                      <a16:colId xmlns:a16="http://schemas.microsoft.com/office/drawing/2014/main" val="2744548310"/>
                    </a:ext>
                  </a:extLst>
                </a:gridCol>
                <a:gridCol w="749813">
                  <a:extLst>
                    <a:ext uri="{9D8B030D-6E8A-4147-A177-3AD203B41FA5}">
                      <a16:colId xmlns:a16="http://schemas.microsoft.com/office/drawing/2014/main" val="2137963746"/>
                    </a:ext>
                  </a:extLst>
                </a:gridCol>
                <a:gridCol w="749813">
                  <a:extLst>
                    <a:ext uri="{9D8B030D-6E8A-4147-A177-3AD203B41FA5}">
                      <a16:colId xmlns:a16="http://schemas.microsoft.com/office/drawing/2014/main" val="1602211974"/>
                    </a:ext>
                  </a:extLst>
                </a:gridCol>
                <a:gridCol w="749813">
                  <a:extLst>
                    <a:ext uri="{9D8B030D-6E8A-4147-A177-3AD203B41FA5}">
                      <a16:colId xmlns:a16="http://schemas.microsoft.com/office/drawing/2014/main" val="941606818"/>
                    </a:ext>
                  </a:extLst>
                </a:gridCol>
                <a:gridCol w="749813">
                  <a:extLst>
                    <a:ext uri="{9D8B030D-6E8A-4147-A177-3AD203B41FA5}">
                      <a16:colId xmlns:a16="http://schemas.microsoft.com/office/drawing/2014/main" val="2845130923"/>
                    </a:ext>
                  </a:extLst>
                </a:gridCol>
                <a:gridCol w="749813">
                  <a:extLst>
                    <a:ext uri="{9D8B030D-6E8A-4147-A177-3AD203B41FA5}">
                      <a16:colId xmlns:a16="http://schemas.microsoft.com/office/drawing/2014/main" val="1623574638"/>
                    </a:ext>
                  </a:extLst>
                </a:gridCol>
                <a:gridCol w="749813">
                  <a:extLst>
                    <a:ext uri="{9D8B030D-6E8A-4147-A177-3AD203B41FA5}">
                      <a16:colId xmlns:a16="http://schemas.microsoft.com/office/drawing/2014/main" val="2441581043"/>
                    </a:ext>
                  </a:extLst>
                </a:gridCol>
                <a:gridCol w="749813">
                  <a:extLst>
                    <a:ext uri="{9D8B030D-6E8A-4147-A177-3AD203B41FA5}">
                      <a16:colId xmlns:a16="http://schemas.microsoft.com/office/drawing/2014/main" val="3758655653"/>
                    </a:ext>
                  </a:extLst>
                </a:gridCol>
                <a:gridCol w="749813">
                  <a:extLst>
                    <a:ext uri="{9D8B030D-6E8A-4147-A177-3AD203B41FA5}">
                      <a16:colId xmlns:a16="http://schemas.microsoft.com/office/drawing/2014/main" val="297133544"/>
                    </a:ext>
                  </a:extLst>
                </a:gridCol>
                <a:gridCol w="749813">
                  <a:extLst>
                    <a:ext uri="{9D8B030D-6E8A-4147-A177-3AD203B41FA5}">
                      <a16:colId xmlns:a16="http://schemas.microsoft.com/office/drawing/2014/main" val="2003542610"/>
                    </a:ext>
                  </a:extLst>
                </a:gridCol>
                <a:gridCol w="749813">
                  <a:extLst>
                    <a:ext uri="{9D8B030D-6E8A-4147-A177-3AD203B41FA5}">
                      <a16:colId xmlns:a16="http://schemas.microsoft.com/office/drawing/2014/main" val="415993173"/>
                    </a:ext>
                  </a:extLst>
                </a:gridCol>
                <a:gridCol w="749813">
                  <a:extLst>
                    <a:ext uri="{9D8B030D-6E8A-4147-A177-3AD203B41FA5}">
                      <a16:colId xmlns:a16="http://schemas.microsoft.com/office/drawing/2014/main" val="3535965243"/>
                    </a:ext>
                  </a:extLst>
                </a:gridCol>
              </a:tblGrid>
              <a:tr h="412692">
                <a:tc>
                  <a:txBody>
                    <a:bodyPr/>
                    <a:lstStyle/>
                    <a:p>
                      <a:pPr algn="ctr"/>
                      <a:r>
                        <a:rPr lang="es-PA" dirty="0" smtClean="0"/>
                        <a:t>Tarea</a:t>
                      </a:r>
                      <a:endParaRPr lang="en-US" dirty="0"/>
                    </a:p>
                  </a:txBody>
                  <a:tcPr/>
                </a:tc>
                <a:tc gridSpan="3">
                  <a:txBody>
                    <a:bodyPr/>
                    <a:lstStyle/>
                    <a:p>
                      <a:pPr algn="ctr"/>
                      <a:r>
                        <a:rPr lang="es-PA" dirty="0" err="1" smtClean="0"/>
                        <a:t>Allojamiento</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smtClean="0"/>
                        <a:t>Máximo</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err="1" smtClean="0"/>
                        <a:t>Available</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s-PA" dirty="0" err="1" smtClean="0"/>
                        <a:t>Need</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79160769"/>
                  </a:ext>
                </a:extLst>
              </a:tr>
              <a:tr h="412692">
                <a:tc>
                  <a:txBody>
                    <a:bodyPr/>
                    <a:lstStyle/>
                    <a:p>
                      <a:pPr algn="ct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tc>
                  <a:txBody>
                    <a:bodyPr/>
                    <a:lstStyle/>
                    <a:p>
                      <a:pPr algn="ctr"/>
                      <a:r>
                        <a:rPr lang="es-PA" b="1" dirty="0" smtClean="0"/>
                        <a:t>A</a:t>
                      </a:r>
                      <a:endParaRPr lang="en-US" b="1" dirty="0"/>
                    </a:p>
                  </a:txBody>
                  <a:tcPr/>
                </a:tc>
                <a:tc>
                  <a:txBody>
                    <a:bodyPr/>
                    <a:lstStyle/>
                    <a:p>
                      <a:pPr algn="ctr"/>
                      <a:r>
                        <a:rPr lang="es-PA" b="1" dirty="0" smtClean="0"/>
                        <a:t>B</a:t>
                      </a:r>
                      <a:endParaRPr lang="en-US" b="1" dirty="0"/>
                    </a:p>
                  </a:txBody>
                  <a:tcPr/>
                </a:tc>
                <a:tc>
                  <a:txBody>
                    <a:bodyPr/>
                    <a:lstStyle/>
                    <a:p>
                      <a:pPr algn="ctr"/>
                      <a:r>
                        <a:rPr lang="es-PA" b="1" dirty="0" smtClean="0"/>
                        <a:t>C</a:t>
                      </a:r>
                      <a:endParaRPr lang="en-US" b="1" dirty="0"/>
                    </a:p>
                  </a:txBody>
                  <a:tcPr/>
                </a:tc>
                <a:extLst>
                  <a:ext uri="{0D108BD9-81ED-4DB2-BD59-A6C34878D82A}">
                    <a16:rowId xmlns:a16="http://schemas.microsoft.com/office/drawing/2014/main" val="474729981"/>
                  </a:ext>
                </a:extLst>
              </a:tr>
              <a:tr h="412692">
                <a:tc>
                  <a:txBody>
                    <a:bodyPr/>
                    <a:lstStyle/>
                    <a:p>
                      <a:pPr algn="ctr"/>
                      <a:r>
                        <a:rPr lang="es-PA" b="1" dirty="0" smtClean="0"/>
                        <a:t>0</a:t>
                      </a:r>
                      <a:endParaRPr lang="en-US" b="1" dirty="0"/>
                    </a:p>
                  </a:txBody>
                  <a:tcPr/>
                </a:tc>
                <a:tc>
                  <a:txBody>
                    <a:bodyPr/>
                    <a:lstStyle/>
                    <a:p>
                      <a:pPr algn="ctr"/>
                      <a:r>
                        <a:rPr lang="es-PA" dirty="0" smtClean="0"/>
                        <a:t>0</a:t>
                      </a:r>
                      <a:endParaRPr lang="en-US" dirty="0"/>
                    </a:p>
                  </a:txBody>
                  <a:tcPr/>
                </a:tc>
                <a:tc>
                  <a:txBody>
                    <a:bodyPr/>
                    <a:lstStyle/>
                    <a:p>
                      <a:pPr algn="ctr"/>
                      <a:r>
                        <a:rPr lang="es-PA" dirty="0" smtClean="0"/>
                        <a:t>1</a:t>
                      </a:r>
                      <a:endParaRPr lang="en-US" dirty="0"/>
                    </a:p>
                  </a:txBody>
                  <a:tcPr/>
                </a:tc>
                <a:tc>
                  <a:txBody>
                    <a:bodyPr/>
                    <a:lstStyle/>
                    <a:p>
                      <a:pPr algn="ctr"/>
                      <a:r>
                        <a:rPr lang="es-PA" dirty="0" smtClean="0"/>
                        <a:t>0</a:t>
                      </a:r>
                      <a:endParaRPr lang="en-US" dirty="0"/>
                    </a:p>
                  </a:txBody>
                  <a:tcPr/>
                </a:tc>
                <a:tc>
                  <a:txBody>
                    <a:bodyPr/>
                    <a:lstStyle/>
                    <a:p>
                      <a:pPr algn="ctr"/>
                      <a:r>
                        <a:rPr lang="es-PA" dirty="0" smtClean="0"/>
                        <a:t>7</a:t>
                      </a:r>
                      <a:endParaRPr lang="en-US" dirty="0"/>
                    </a:p>
                  </a:txBody>
                  <a:tcPr/>
                </a:tc>
                <a:tc>
                  <a:txBody>
                    <a:bodyPr/>
                    <a:lstStyle/>
                    <a:p>
                      <a:pPr algn="ctr"/>
                      <a:r>
                        <a:rPr lang="es-PA" dirty="0" smtClean="0"/>
                        <a:t>5</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2781940"/>
                  </a:ext>
                </a:extLst>
              </a:tr>
              <a:tr h="412692">
                <a:tc>
                  <a:txBody>
                    <a:bodyPr/>
                    <a:lstStyle/>
                    <a:p>
                      <a:pPr algn="ctr"/>
                      <a:r>
                        <a:rPr lang="es-PA" b="1" dirty="0" smtClean="0"/>
                        <a:t>1</a:t>
                      </a:r>
                      <a:endParaRPr lang="en-US" b="1" dirty="0"/>
                    </a:p>
                  </a:txBody>
                  <a:tcPr/>
                </a:tc>
                <a:tc>
                  <a:txBody>
                    <a:bodyPr/>
                    <a:lstStyle/>
                    <a:p>
                      <a:pPr algn="ctr"/>
                      <a:r>
                        <a:rPr lang="es-PA" dirty="0" smtClean="0"/>
                        <a:t>2</a:t>
                      </a:r>
                      <a:endParaRPr lang="en-US" dirty="0"/>
                    </a:p>
                  </a:txBody>
                  <a:tcPr/>
                </a:tc>
                <a:tc>
                  <a:txBody>
                    <a:bodyPr/>
                    <a:lstStyle/>
                    <a:p>
                      <a:pPr algn="ctr"/>
                      <a:r>
                        <a:rPr lang="es-PA" dirty="0" smtClean="0"/>
                        <a:t>0</a:t>
                      </a:r>
                      <a:endParaRPr lang="en-US" dirty="0"/>
                    </a:p>
                  </a:txBody>
                  <a:tcPr/>
                </a:tc>
                <a:tc>
                  <a:txBody>
                    <a:bodyPr/>
                    <a:lstStyle/>
                    <a:p>
                      <a:pPr algn="ctr"/>
                      <a:r>
                        <a:rPr lang="es-PA" dirty="0" smtClean="0"/>
                        <a:t>0</a:t>
                      </a:r>
                      <a:endParaRPr lang="en-US" dirty="0"/>
                    </a:p>
                  </a:txBody>
                  <a:tcPr/>
                </a:tc>
                <a:tc>
                  <a:txBody>
                    <a:bodyPr/>
                    <a:lstStyle/>
                    <a:p>
                      <a:pPr algn="ctr"/>
                      <a:r>
                        <a:rPr lang="es-PA" dirty="0" smtClean="0"/>
                        <a:t>3</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967482016"/>
                  </a:ext>
                </a:extLst>
              </a:tr>
              <a:tr h="412692">
                <a:tc>
                  <a:txBody>
                    <a:bodyPr/>
                    <a:lstStyle/>
                    <a:p>
                      <a:pPr algn="ctr"/>
                      <a:r>
                        <a:rPr lang="es-PA" b="1" dirty="0" smtClean="0"/>
                        <a:t>2</a:t>
                      </a:r>
                      <a:endParaRPr lang="en-US" b="1" dirty="0"/>
                    </a:p>
                  </a:txBody>
                  <a:tcPr/>
                </a:tc>
                <a:tc>
                  <a:txBody>
                    <a:bodyPr/>
                    <a:lstStyle/>
                    <a:p>
                      <a:pPr algn="ctr"/>
                      <a:r>
                        <a:rPr lang="es-PA" dirty="0" smtClean="0"/>
                        <a:t>3</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r>
                        <a:rPr lang="es-PA" dirty="0" smtClean="0"/>
                        <a:t>9</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10411479"/>
                  </a:ext>
                </a:extLst>
              </a:tr>
              <a:tr h="412692">
                <a:tc>
                  <a:txBody>
                    <a:bodyPr/>
                    <a:lstStyle/>
                    <a:p>
                      <a:pPr algn="ctr"/>
                      <a:r>
                        <a:rPr lang="es-PA" b="1" dirty="0" smtClean="0"/>
                        <a:t>3</a:t>
                      </a:r>
                      <a:endParaRPr lang="en-US" b="1" dirty="0"/>
                    </a:p>
                  </a:txBody>
                  <a:tcPr/>
                </a:tc>
                <a:tc>
                  <a:txBody>
                    <a:bodyPr/>
                    <a:lstStyle/>
                    <a:p>
                      <a:pPr algn="ctr"/>
                      <a:r>
                        <a:rPr lang="es-PA" dirty="0" smtClean="0"/>
                        <a:t>2</a:t>
                      </a:r>
                      <a:endParaRPr lang="en-US" dirty="0"/>
                    </a:p>
                  </a:txBody>
                  <a:tcPr/>
                </a:tc>
                <a:tc>
                  <a:txBody>
                    <a:bodyPr/>
                    <a:lstStyle/>
                    <a:p>
                      <a:pPr algn="ctr"/>
                      <a:r>
                        <a:rPr lang="es-PA" dirty="0" smtClean="0"/>
                        <a:t>1</a:t>
                      </a:r>
                      <a:endParaRPr lang="en-US" dirty="0"/>
                    </a:p>
                  </a:txBody>
                  <a:tcPr/>
                </a:tc>
                <a:tc>
                  <a:txBody>
                    <a:bodyPr/>
                    <a:lstStyle/>
                    <a:p>
                      <a:pPr algn="ctr"/>
                      <a:r>
                        <a:rPr lang="es-PA" dirty="0" smtClean="0"/>
                        <a:t>1</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r>
                        <a:rPr lang="es-PA" dirty="0" smtClean="0"/>
                        <a:t>2</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616185803"/>
                  </a:ext>
                </a:extLst>
              </a:tr>
              <a:tr h="412692">
                <a:tc>
                  <a:txBody>
                    <a:bodyPr/>
                    <a:lstStyle/>
                    <a:p>
                      <a:pPr algn="ctr"/>
                      <a:r>
                        <a:rPr lang="es-PA" b="1" dirty="0" smtClean="0"/>
                        <a:t>4</a:t>
                      </a:r>
                      <a:endParaRPr lang="en-US" b="1" dirty="0"/>
                    </a:p>
                  </a:txBody>
                  <a:tcPr/>
                </a:tc>
                <a:tc>
                  <a:txBody>
                    <a:bodyPr/>
                    <a:lstStyle/>
                    <a:p>
                      <a:pPr algn="ctr"/>
                      <a:r>
                        <a:rPr lang="es-PA" dirty="0" smtClean="0"/>
                        <a:t>0</a:t>
                      </a:r>
                      <a:endParaRPr lang="en-US" dirty="0"/>
                    </a:p>
                  </a:txBody>
                  <a:tcPr/>
                </a:tc>
                <a:tc>
                  <a:txBody>
                    <a:bodyPr/>
                    <a:lstStyle/>
                    <a:p>
                      <a:pPr algn="ctr"/>
                      <a:r>
                        <a:rPr lang="es-PA" dirty="0" smtClean="0"/>
                        <a:t>0</a:t>
                      </a:r>
                      <a:endParaRPr lang="en-US" dirty="0"/>
                    </a:p>
                  </a:txBody>
                  <a:tcPr/>
                </a:tc>
                <a:tc>
                  <a:txBody>
                    <a:bodyPr/>
                    <a:lstStyle/>
                    <a:p>
                      <a:pPr algn="ctr"/>
                      <a:r>
                        <a:rPr lang="es-PA" dirty="0" smtClean="0"/>
                        <a:t>2</a:t>
                      </a:r>
                      <a:endParaRPr lang="en-US" dirty="0"/>
                    </a:p>
                  </a:txBody>
                  <a:tcPr/>
                </a:tc>
                <a:tc>
                  <a:txBody>
                    <a:bodyPr/>
                    <a:lstStyle/>
                    <a:p>
                      <a:pPr algn="ctr"/>
                      <a:r>
                        <a:rPr lang="es-PA" dirty="0" smtClean="0"/>
                        <a:t>4</a:t>
                      </a:r>
                      <a:endParaRPr lang="en-US" dirty="0"/>
                    </a:p>
                  </a:txBody>
                  <a:tcPr/>
                </a:tc>
                <a:tc>
                  <a:txBody>
                    <a:bodyPr/>
                    <a:lstStyle/>
                    <a:p>
                      <a:pPr algn="ctr"/>
                      <a:r>
                        <a:rPr lang="es-PA" dirty="0" smtClean="0"/>
                        <a:t>3</a:t>
                      </a:r>
                      <a:endParaRPr lang="en-US" dirty="0"/>
                    </a:p>
                  </a:txBody>
                  <a:tcPr/>
                </a:tc>
                <a:tc>
                  <a:txBody>
                    <a:bodyPr/>
                    <a:lstStyle/>
                    <a:p>
                      <a:pPr algn="ctr"/>
                      <a:r>
                        <a:rPr lang="es-PA" dirty="0" smtClean="0"/>
                        <a:t>3</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545158850"/>
                  </a:ext>
                </a:extLst>
              </a:tr>
            </a:tbl>
          </a:graphicData>
        </a:graphic>
      </p:graphicFrame>
      <p:sp>
        <p:nvSpPr>
          <p:cNvPr id="8" name="Marcador de contenido 3"/>
          <p:cNvSpPr txBox="1">
            <a:spLocks/>
          </p:cNvSpPr>
          <p:nvPr/>
        </p:nvSpPr>
        <p:spPr>
          <a:xfrm>
            <a:off x="7212648" y="5565531"/>
            <a:ext cx="4674552" cy="11917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lvl="1"/>
            <a:r>
              <a:rPr lang="es-PA" dirty="0" smtClean="0"/>
              <a:t>1:  Max – </a:t>
            </a:r>
            <a:r>
              <a:rPr lang="es-PA" dirty="0" err="1" smtClean="0"/>
              <a:t>allocation</a:t>
            </a:r>
            <a:endParaRPr lang="es-PA" dirty="0" smtClean="0"/>
          </a:p>
          <a:p>
            <a:pPr lvl="1"/>
            <a:r>
              <a:rPr lang="es-PA" dirty="0" smtClean="0"/>
              <a:t>2: </a:t>
            </a:r>
            <a:r>
              <a:rPr lang="es-PA" dirty="0" err="1" smtClean="0"/>
              <a:t>Needed</a:t>
            </a:r>
            <a:r>
              <a:rPr lang="es-PA" dirty="0" smtClean="0"/>
              <a:t> &lt;= </a:t>
            </a:r>
            <a:r>
              <a:rPr lang="es-PA" dirty="0" err="1" smtClean="0"/>
              <a:t>work</a:t>
            </a:r>
            <a:r>
              <a:rPr lang="es-PA" dirty="0" smtClean="0"/>
              <a:t> (</a:t>
            </a:r>
            <a:r>
              <a:rPr lang="es-PA" dirty="0" err="1" smtClean="0"/>
              <a:t>available</a:t>
            </a:r>
            <a:r>
              <a:rPr lang="es-PA" dirty="0" smtClean="0"/>
              <a:t>)</a:t>
            </a:r>
          </a:p>
          <a:p>
            <a:pPr lvl="1"/>
            <a:r>
              <a:rPr lang="es-PA" dirty="0" smtClean="0"/>
              <a:t>3: w = w + </a:t>
            </a:r>
            <a:r>
              <a:rPr lang="es-PA" dirty="0" err="1" smtClean="0"/>
              <a:t>allocation</a:t>
            </a:r>
            <a:endParaRPr lang="es-PA" dirty="0" smtClean="0"/>
          </a:p>
        </p:txBody>
      </p:sp>
    </p:spTree>
    <p:extLst>
      <p:ext uri="{BB962C8B-B14F-4D97-AF65-F5344CB8AC3E}">
        <p14:creationId xmlns:p14="http://schemas.microsoft.com/office/powerpoint/2010/main" val="2637366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a:bodyPr>
          <a:lstStyle/>
          <a:p>
            <a:r>
              <a:rPr lang="es-PA" dirty="0" smtClean="0"/>
              <a:t>Usuarios y Operadores</a:t>
            </a:r>
            <a:endParaRPr lang="es-PA" dirty="0"/>
          </a:p>
          <a:p>
            <a:pPr lvl="1"/>
            <a:r>
              <a:rPr lang="es-PA" dirty="0" smtClean="0"/>
              <a:t>Programas escritos en tarjetas perforadas</a:t>
            </a:r>
          </a:p>
          <a:p>
            <a:pPr lvl="1"/>
            <a:r>
              <a:rPr lang="es-PA" dirty="0" smtClean="0"/>
              <a:t>El operador tomaba los datos del usuario, los insertaba a la máquina y los regresaba</a:t>
            </a:r>
          </a:p>
          <a:p>
            <a:pPr lvl="1"/>
            <a:r>
              <a:rPr lang="es-PA" dirty="0" smtClean="0"/>
              <a:t>Tarjetas estándar de librerías</a:t>
            </a:r>
          </a:p>
          <a:p>
            <a:r>
              <a:rPr lang="es-PA" dirty="0" smtClean="0"/>
              <a:t>Sistemas Operativos (Los Principios)</a:t>
            </a:r>
          </a:p>
          <a:p>
            <a:pPr lvl="1"/>
            <a:r>
              <a:rPr lang="es-PA" dirty="0" smtClean="0"/>
              <a:t>Monitor, </a:t>
            </a:r>
            <a:r>
              <a:rPr lang="es-PA" dirty="0" err="1" smtClean="0"/>
              <a:t>permantente</a:t>
            </a:r>
            <a:r>
              <a:rPr lang="es-PA" dirty="0" smtClean="0"/>
              <a:t> residente en memoria</a:t>
            </a:r>
          </a:p>
          <a:p>
            <a:pPr lvl="1"/>
            <a:r>
              <a:rPr lang="es-PA" dirty="0" smtClean="0"/>
              <a:t>Manejaba muchas acciones sin intervención de usuario</a:t>
            </a:r>
          </a:p>
          <a:p>
            <a:pPr lvl="2"/>
            <a:r>
              <a:rPr lang="es-PA" dirty="0" smtClean="0"/>
              <a:t>Entrada, proceso, salidas, impresión, monitoreo</a:t>
            </a:r>
          </a:p>
          <a:p>
            <a:pPr lvl="1"/>
            <a:r>
              <a:rPr lang="es-PA" dirty="0" smtClean="0"/>
              <a:t>Muy muy problemáticos</a:t>
            </a:r>
          </a:p>
        </p:txBody>
      </p:sp>
      <p:pic>
        <p:nvPicPr>
          <p:cNvPr id="6148" name="Picture 4" descr="Image result for punch card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623" y="1201082"/>
            <a:ext cx="2932069" cy="17036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punch card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478" y="3756590"/>
            <a:ext cx="3344214" cy="247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128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4</a:t>
            </a:r>
            <a:endParaRPr lang="es-PA" sz="7000" dirty="0"/>
          </a:p>
        </p:txBody>
      </p:sp>
    </p:spTree>
    <p:extLst>
      <p:ext uri="{BB962C8B-B14F-4D97-AF65-F5344CB8AC3E}">
        <p14:creationId xmlns:p14="http://schemas.microsoft.com/office/powerpoint/2010/main" val="7707931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Tiempo de Respuesta corto de Tareas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En anteriores semanas observamos pruebas de factibilidad de </a:t>
            </a:r>
            <a:r>
              <a:rPr lang="es-PA" dirty="0" err="1" smtClean="0"/>
              <a:t>schedulers</a:t>
            </a:r>
            <a:r>
              <a:rPr lang="es-PA" dirty="0" smtClean="0"/>
              <a:t> RM con tareas </a:t>
            </a:r>
            <a:r>
              <a:rPr lang="es-PA" dirty="0" err="1" smtClean="0"/>
              <a:t>períodicas</a:t>
            </a:r>
            <a:endParaRPr lang="es-PA" dirty="0" smtClean="0"/>
          </a:p>
          <a:p>
            <a:pPr lvl="1"/>
            <a:r>
              <a:rPr lang="es-PA" dirty="0" smtClean="0"/>
              <a:t>Solo posible si U &lt; </a:t>
            </a:r>
            <a:r>
              <a:rPr lang="es-PA" dirty="0" err="1" smtClean="0"/>
              <a:t>Urm</a:t>
            </a:r>
            <a:endParaRPr lang="es-PA" dirty="0" smtClean="0"/>
          </a:p>
          <a:p>
            <a:pPr lvl="1"/>
            <a:r>
              <a:rPr lang="es-PA" dirty="0" smtClean="0"/>
              <a:t>Sin embargo, si… 1 &gt; U &gt; </a:t>
            </a:r>
            <a:r>
              <a:rPr lang="es-PA" dirty="0" err="1" smtClean="0"/>
              <a:t>Urm</a:t>
            </a:r>
            <a:r>
              <a:rPr lang="es-PA" dirty="0" smtClean="0"/>
              <a:t> en la realidad puede ser factible</a:t>
            </a:r>
          </a:p>
          <a:p>
            <a:pPr lvl="1"/>
            <a:endParaRPr lang="es-PA" dirty="0"/>
          </a:p>
          <a:p>
            <a:r>
              <a:rPr lang="es-PA" dirty="0" smtClean="0"/>
              <a:t>Consideraciones del Modelo:</a:t>
            </a:r>
          </a:p>
          <a:p>
            <a:pPr lvl="1"/>
            <a:r>
              <a:rPr lang="es-PA" dirty="0" smtClean="0"/>
              <a:t>1 x CPU</a:t>
            </a:r>
          </a:p>
          <a:p>
            <a:pPr lvl="1"/>
            <a:r>
              <a:rPr lang="es-PA" dirty="0" smtClean="0"/>
              <a:t>Tareas </a:t>
            </a:r>
            <a:r>
              <a:rPr lang="es-PA" dirty="0" err="1" smtClean="0"/>
              <a:t>Preemptivas</a:t>
            </a:r>
            <a:endParaRPr lang="es-PA" dirty="0" smtClean="0"/>
          </a:p>
          <a:p>
            <a:pPr lvl="1"/>
            <a:r>
              <a:rPr lang="es-PA" dirty="0" smtClean="0"/>
              <a:t>RM </a:t>
            </a:r>
            <a:r>
              <a:rPr lang="es-PA" dirty="0" err="1" smtClean="0"/>
              <a:t>Scheduler</a:t>
            </a:r>
            <a:endParaRPr lang="es-PA" dirty="0" smtClean="0"/>
          </a:p>
          <a:p>
            <a:pPr lvl="1"/>
            <a:endParaRPr lang="es-PA" dirty="0" smtClean="0"/>
          </a:p>
        </p:txBody>
      </p:sp>
    </p:spTree>
    <p:extLst>
      <p:ext uri="{BB962C8B-B14F-4D97-AF65-F5344CB8AC3E}">
        <p14:creationId xmlns:p14="http://schemas.microsoft.com/office/powerpoint/2010/main" val="223164309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Tiempo de Respuesta corto de Tareas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Instante crítico</a:t>
            </a:r>
          </a:p>
          <a:p>
            <a:endParaRPr lang="es-PA" dirty="0" smtClean="0"/>
          </a:p>
          <a:p>
            <a:r>
              <a:rPr lang="es-PA" dirty="0" smtClean="0"/>
              <a:t>Tiempo de respuesta es su período</a:t>
            </a:r>
          </a:p>
          <a:p>
            <a:r>
              <a:rPr lang="es-PA" dirty="0" smtClean="0"/>
              <a:t>El instante crítico de la tarea </a:t>
            </a:r>
            <a:r>
              <a:rPr lang="es-PA" dirty="0" err="1" smtClean="0"/>
              <a:t>Tn</a:t>
            </a:r>
            <a:r>
              <a:rPr lang="es-PA" dirty="0" smtClean="0"/>
              <a:t> es el instante de tiempo que:</a:t>
            </a:r>
          </a:p>
          <a:p>
            <a:pPr lvl="1"/>
            <a:r>
              <a:rPr lang="es-PA" dirty="0" smtClean="0"/>
              <a:t>Maximiza la respuesta de tiempo en la tarea </a:t>
            </a:r>
            <a:r>
              <a:rPr lang="es-PA" dirty="0" err="1" smtClean="0"/>
              <a:t>Tn</a:t>
            </a:r>
            <a:endParaRPr lang="es-PA" dirty="0" smtClean="0"/>
          </a:p>
          <a:p>
            <a:r>
              <a:rPr lang="es-PA" dirty="0" smtClean="0"/>
              <a:t>Si la tarea es lanzada en el instante crítico y cumple el </a:t>
            </a:r>
            <a:r>
              <a:rPr lang="es-PA" dirty="0" err="1" smtClean="0"/>
              <a:t>deadline</a:t>
            </a:r>
            <a:r>
              <a:rPr lang="es-PA" dirty="0" smtClean="0"/>
              <a:t>…</a:t>
            </a:r>
          </a:p>
          <a:p>
            <a:r>
              <a:rPr lang="es-PA" dirty="0" smtClean="0"/>
              <a:t>… entonces las demás tareas cumplen el </a:t>
            </a:r>
            <a:r>
              <a:rPr lang="es-PA" dirty="0" err="1" smtClean="0"/>
              <a:t>deadline</a:t>
            </a:r>
            <a:endParaRPr lang="es-PA" dirty="0" smtClean="0"/>
          </a:p>
          <a:p>
            <a:pPr lvl="1"/>
            <a:endParaRPr lang="es-PA" dirty="0" smtClean="0"/>
          </a:p>
        </p:txBody>
      </p:sp>
    </p:spTree>
    <p:extLst>
      <p:ext uri="{BB962C8B-B14F-4D97-AF65-F5344CB8AC3E}">
        <p14:creationId xmlns:p14="http://schemas.microsoft.com/office/powerpoint/2010/main" val="48711999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376082"/>
          </a:xfrm>
        </p:spPr>
        <p:txBody>
          <a:bodyPr/>
          <a:lstStyle/>
          <a:p>
            <a:r>
              <a:rPr lang="es-PA" dirty="0" smtClean="0"/>
              <a:t>Ejemplo de Instante Crítico – </a:t>
            </a:r>
            <a:r>
              <a:rPr lang="es-PA" dirty="0" err="1" smtClean="0"/>
              <a:t>Scheduler</a:t>
            </a:r>
            <a:r>
              <a:rPr lang="es-PA" dirty="0" smtClean="0"/>
              <a:t> Estático</a:t>
            </a:r>
            <a:endParaRPr lang="es-PA" dirty="0"/>
          </a:p>
        </p:txBody>
      </p:sp>
      <p:sp>
        <p:nvSpPr>
          <p:cNvPr id="4" name="Marcador de contenido 3"/>
          <p:cNvSpPr>
            <a:spLocks noGrp="1"/>
          </p:cNvSpPr>
          <p:nvPr>
            <p:ph idx="1"/>
          </p:nvPr>
        </p:nvSpPr>
        <p:spPr>
          <a:xfrm>
            <a:off x="218364" y="1828800"/>
            <a:ext cx="11668836" cy="4790364"/>
          </a:xfrm>
        </p:spPr>
        <p:txBody>
          <a:bodyPr>
            <a:normAutofit/>
          </a:bodyPr>
          <a:lstStyle/>
          <a:p>
            <a:r>
              <a:rPr lang="es-PA" dirty="0" smtClean="0"/>
              <a:t>T1 (4, 1)</a:t>
            </a:r>
          </a:p>
          <a:p>
            <a:r>
              <a:rPr lang="es-PA" dirty="0" smtClean="0"/>
              <a:t>T2 ( 5,2)</a:t>
            </a:r>
          </a:p>
          <a:p>
            <a:r>
              <a:rPr lang="es-PA" dirty="0" smtClean="0"/>
              <a:t>Las tareas son RM</a:t>
            </a:r>
          </a:p>
          <a:p>
            <a:r>
              <a:rPr lang="es-PA" dirty="0" smtClean="0"/>
              <a:t>La tarea crítica se da en el instante de T2 al tiempo t = 15</a:t>
            </a:r>
          </a:p>
          <a:p>
            <a:pPr lvl="1"/>
            <a:r>
              <a:rPr lang="es-PA" dirty="0" smtClean="0"/>
              <a:t>Máximo tiempo de T2 es 3</a:t>
            </a:r>
          </a:p>
          <a:p>
            <a:pPr lvl="1"/>
            <a:r>
              <a:rPr lang="es-PA" dirty="0" smtClean="0"/>
              <a:t>T2 es interrumpida por T1 a t = 16 y reanudada a t = 17</a:t>
            </a:r>
          </a:p>
          <a:p>
            <a:r>
              <a:rPr lang="es-PA" dirty="0" smtClean="0"/>
              <a:t>Y como las tareas tienen la máxima respuesta en tiempo de T2…</a:t>
            </a:r>
          </a:p>
          <a:p>
            <a:r>
              <a:rPr lang="es-PA" dirty="0" smtClean="0"/>
              <a:t>El máximo tiempo de la tarea en </a:t>
            </a:r>
            <a:r>
              <a:rPr lang="es-PA" dirty="0" err="1" smtClean="0"/>
              <a:t>Tn</a:t>
            </a:r>
            <a:r>
              <a:rPr lang="es-PA" dirty="0" smtClean="0"/>
              <a:t> es denotada como </a:t>
            </a:r>
            <a:r>
              <a:rPr lang="es-PA" dirty="0" err="1" smtClean="0"/>
              <a:t>Wn</a:t>
            </a:r>
            <a:endParaRPr lang="es-PA" dirty="0" smtClean="0"/>
          </a:p>
        </p:txBody>
      </p:sp>
      <p:pic>
        <p:nvPicPr>
          <p:cNvPr id="3" name="Picture 2"/>
          <p:cNvPicPr>
            <a:picLocks noChangeAspect="1"/>
          </p:cNvPicPr>
          <p:nvPr/>
        </p:nvPicPr>
        <p:blipFill>
          <a:blip r:embed="rId2"/>
          <a:stretch>
            <a:fillRect/>
          </a:stretch>
        </p:blipFill>
        <p:spPr>
          <a:xfrm>
            <a:off x="441960" y="5269546"/>
            <a:ext cx="10824210" cy="1349618"/>
          </a:xfrm>
          <a:prstGeom prst="rect">
            <a:avLst/>
          </a:prstGeom>
        </p:spPr>
      </p:pic>
    </p:spTree>
    <p:extLst>
      <p:ext uri="{BB962C8B-B14F-4D97-AF65-F5344CB8AC3E}">
        <p14:creationId xmlns:p14="http://schemas.microsoft.com/office/powerpoint/2010/main" val="202662954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Instante Crítico – </a:t>
            </a:r>
            <a:r>
              <a:rPr lang="es-PA" dirty="0" err="1" smtClean="0"/>
              <a:t>Scheduler</a:t>
            </a:r>
            <a:r>
              <a:rPr lang="es-PA" dirty="0" smtClean="0"/>
              <a:t> Estático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Tiempo de respuesta máximo de la tarea en </a:t>
                </a:r>
                <a:r>
                  <a:rPr lang="es-PA" dirty="0" err="1" smtClean="0"/>
                  <a:t>Tn</a:t>
                </a:r>
                <a:r>
                  <a:rPr lang="es-PA" dirty="0" smtClean="0"/>
                  <a:t> corriendo a un tiempo crítico es denotada como </a:t>
                </a:r>
                <a:r>
                  <a:rPr lang="es-PA" dirty="0" err="1" smtClean="0"/>
                  <a:t>Wn</a:t>
                </a:r>
                <a:endParaRPr lang="es-PA" dirty="0" smtClean="0"/>
              </a:p>
              <a:p>
                <a:r>
                  <a:rPr lang="es-PA" dirty="0" smtClean="0"/>
                  <a:t>El tiempo de respuesta </a:t>
                </a:r>
                <a:r>
                  <a:rPr lang="es-PA" dirty="0" err="1" smtClean="0"/>
                  <a:t>Wn</a:t>
                </a:r>
                <a:r>
                  <a:rPr lang="es-PA" dirty="0" smtClean="0"/>
                  <a:t> de la tarea </a:t>
                </a:r>
                <a:r>
                  <a:rPr lang="es-PA" dirty="0" err="1" smtClean="0"/>
                  <a:t>Tn</a:t>
                </a:r>
                <a:r>
                  <a:rPr lang="es-PA" dirty="0" smtClean="0"/>
                  <a:t> es igual al valor más pequeño de ‘t’ que satisfaga:</a:t>
                </a:r>
              </a:p>
              <a:p>
                <a14:m>
                  <m:oMath xmlns:m="http://schemas.openxmlformats.org/officeDocument/2006/math">
                    <m:sSub>
                      <m:sSubPr>
                        <m:ctrlPr>
                          <a:rPr lang="es-PA" b="0"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𝑛</m:t>
                        </m:r>
                      </m:sub>
                    </m:sSub>
                    <m:d>
                      <m:dPr>
                        <m:ctrlPr>
                          <a:rPr lang="es-PA" b="0" i="1" smtClean="0">
                            <a:latin typeface="Cambria Math" panose="02040503050406030204" pitchFamily="18" charset="0"/>
                          </a:rPr>
                        </m:ctrlPr>
                      </m:dPr>
                      <m:e>
                        <m:r>
                          <a:rPr lang="es-PA" b="0" i="1" smtClean="0">
                            <a:latin typeface="Cambria Math" panose="02040503050406030204" pitchFamily="18" charset="0"/>
                          </a:rPr>
                          <m:t>𝑡</m:t>
                        </m:r>
                      </m:e>
                    </m:d>
                    <m:r>
                      <a:rPr lang="es-PA" b="0" i="1" smtClean="0">
                        <a:latin typeface="Cambria Math" panose="02040503050406030204" pitchFamily="18" charset="0"/>
                      </a:rPr>
                      <m:t>=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𝑛</m:t>
                        </m:r>
                      </m:sub>
                    </m:sSub>
                    <m:r>
                      <a:rPr lang="es-PA" b="0" i="1" smtClean="0">
                        <a:latin typeface="Cambria Math" panose="02040503050406030204" pitchFamily="18" charset="0"/>
                      </a:rPr>
                      <m:t>+</m:t>
                    </m:r>
                    <m:nary>
                      <m:naryPr>
                        <m:chr m:val="∑"/>
                        <m:ctrlPr>
                          <a:rPr lang="es-PA" b="0" i="1" smtClean="0">
                            <a:latin typeface="Cambria Math" panose="02040503050406030204" pitchFamily="18" charset="0"/>
                          </a:rPr>
                        </m:ctrlPr>
                      </m:naryPr>
                      <m:sub>
                        <m:r>
                          <m:rPr>
                            <m:brk m:alnAt="23"/>
                          </m:rPr>
                          <a:rPr lang="es-PA" b="0" i="1" smtClean="0">
                            <a:latin typeface="Cambria Math" panose="02040503050406030204" pitchFamily="18" charset="0"/>
                          </a:rPr>
                          <m:t>𝑘</m:t>
                        </m:r>
                        <m:r>
                          <a:rPr lang="es-PA" b="0" i="1" smtClean="0">
                            <a:latin typeface="Cambria Math" panose="02040503050406030204" pitchFamily="18" charset="0"/>
                          </a:rPr>
                          <m:t>=1</m:t>
                        </m:r>
                      </m:sub>
                      <m:sup>
                        <m:r>
                          <a:rPr lang="es-PA" b="0" i="1" smtClean="0">
                            <a:latin typeface="Cambria Math" panose="02040503050406030204" pitchFamily="18" charset="0"/>
                          </a:rPr>
                          <m:t>𝑖</m:t>
                        </m:r>
                        <m:r>
                          <a:rPr lang="es-PA" b="0" i="1" smtClean="0">
                            <a:latin typeface="Cambria Math" panose="02040503050406030204" pitchFamily="18" charset="0"/>
                          </a:rPr>
                          <m:t> − 1</m:t>
                        </m:r>
                      </m:sup>
                      <m:e>
                        <m:d>
                          <m:dPr>
                            <m:begChr m:val="|"/>
                            <m:endChr m:val="|"/>
                            <m:ctrlPr>
                              <a:rPr lang="es-PA" b="0" i="1" smtClean="0">
                                <a:latin typeface="Cambria Math" panose="02040503050406030204" pitchFamily="18" charset="0"/>
                              </a:rPr>
                            </m:ctrlPr>
                          </m:dPr>
                          <m:e>
                            <m:f>
                              <m:fPr>
                                <m:ctrlPr>
                                  <a:rPr lang="es-PA" b="0" i="1" smtClean="0">
                                    <a:latin typeface="Cambria Math" panose="02040503050406030204" pitchFamily="18" charset="0"/>
                                  </a:rPr>
                                </m:ctrlPr>
                              </m:fPr>
                              <m:num>
                                <m:r>
                                  <a:rPr lang="es-PA" b="0" i="1" smtClean="0">
                                    <a:latin typeface="Cambria Math" panose="02040503050406030204" pitchFamily="18" charset="0"/>
                                  </a:rPr>
                                  <m:t>𝑡</m:t>
                                </m:r>
                              </m:num>
                              <m:den>
                                <m:sSub>
                                  <m:sSubPr>
                                    <m:ctrlPr>
                                      <a:rPr lang="es-PA" b="0"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𝑘</m:t>
                                    </m:r>
                                  </m:sub>
                                </m:sSub>
                              </m:den>
                            </m:f>
                          </m:e>
                        </m:d>
                        <m:sSup>
                          <m:sSupPr>
                            <m:ctrlPr>
                              <a:rPr lang="es-PA" b="0" i="1" smtClean="0">
                                <a:latin typeface="Cambria Math" panose="02040503050406030204" pitchFamily="18" charset="0"/>
                              </a:rPr>
                            </m:ctrlPr>
                          </m:sSupPr>
                          <m:e>
                            <m:r>
                              <a:rPr lang="es-PA" b="0" i="1" smtClean="0">
                                <a:latin typeface="Cambria Math" panose="02040503050406030204" pitchFamily="18" charset="0"/>
                              </a:rPr>
                              <m:t>𝑒</m:t>
                            </m:r>
                          </m:e>
                          <m:sup>
                            <m:r>
                              <a:rPr lang="es-PA" b="0" i="1" smtClean="0">
                                <a:latin typeface="Cambria Math" panose="02040503050406030204" pitchFamily="18" charset="0"/>
                              </a:rPr>
                              <m:t>𝑘</m:t>
                            </m:r>
                          </m:sup>
                        </m:sSup>
                        <m:r>
                          <a:rPr lang="es-PA" b="0" i="1" smtClean="0">
                            <a:latin typeface="Cambria Math" panose="02040503050406030204" pitchFamily="18" charset="0"/>
                          </a:rPr>
                          <m:t> </m:t>
                        </m:r>
                        <m:r>
                          <a:rPr lang="es-PA" b="0" i="1" smtClean="0">
                            <a:latin typeface="Cambria Math" panose="02040503050406030204" pitchFamily="18" charset="0"/>
                          </a:rPr>
                          <m:t>𝑝𝑎𝑟𝑎</m:t>
                        </m:r>
                        <m:r>
                          <a:rPr lang="es-PA" b="0" i="1" smtClean="0">
                            <a:latin typeface="Cambria Math" panose="02040503050406030204" pitchFamily="18" charset="0"/>
                          </a:rPr>
                          <m:t> 0&lt;</m:t>
                        </m:r>
                        <m:r>
                          <a:rPr lang="es-PA" b="0" i="1" smtClean="0">
                            <a:latin typeface="Cambria Math" panose="02040503050406030204" pitchFamily="18" charset="0"/>
                          </a:rPr>
                          <m:t>𝑡</m:t>
                        </m:r>
                        <m:r>
                          <a:rPr lang="es-PA" b="0" i="1" smtClean="0">
                            <a:latin typeface="Cambria Math" panose="02040503050406030204" pitchFamily="18" charset="0"/>
                          </a:rPr>
                          <m:t> ≤ </m:t>
                        </m:r>
                        <m:sSub>
                          <m:sSubPr>
                            <m:ctrlPr>
                              <a:rPr lang="es-PA" b="0" i="1" smtClean="0">
                                <a:latin typeface="Cambria Math" panose="02040503050406030204" pitchFamily="18" charset="0"/>
                                <a:ea typeface="Cambria Math" panose="02040503050406030204" pitchFamily="18" charset="0"/>
                              </a:rPr>
                            </m:ctrlPr>
                          </m:sSubPr>
                          <m:e>
                            <m:r>
                              <a:rPr lang="es-PA" b="0" i="1" smtClean="0">
                                <a:latin typeface="Cambria Math" panose="02040503050406030204" pitchFamily="18" charset="0"/>
                                <a:ea typeface="Cambria Math" panose="02040503050406030204" pitchFamily="18" charset="0"/>
                              </a:rPr>
                              <m:t>𝑝</m:t>
                            </m:r>
                          </m:e>
                          <m:sub>
                            <m:r>
                              <a:rPr lang="es-PA" b="0" i="1" smtClean="0">
                                <a:latin typeface="Cambria Math" panose="02040503050406030204" pitchFamily="18" charset="0"/>
                                <a:ea typeface="Cambria Math" panose="02040503050406030204" pitchFamily="18" charset="0"/>
                              </a:rPr>
                              <m:t>𝑖</m:t>
                            </m:r>
                          </m:sub>
                        </m:sSub>
                      </m:e>
                    </m:nary>
                  </m:oMath>
                </a14:m>
                <a:endParaRPr lang="es-PA" dirty="0" smtClean="0"/>
              </a:p>
              <a:p>
                <a:r>
                  <a:rPr lang="es-PA" dirty="0" smtClean="0"/>
                  <a:t>Donde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oMath>
                </a14:m>
                <a:r>
                  <a:rPr lang="es-PA" dirty="0" smtClean="0"/>
                  <a:t> es el tiempo de ejecución de la tarea i</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oMath>
                </a14:m>
                <a:r>
                  <a:rPr lang="es-PA" dirty="0" smtClean="0"/>
                  <a:t> es el período de la tarea anterior (previa)</a:t>
                </a:r>
              </a:p>
              <a:p>
                <a14:m>
                  <m:oMath xmlns:m="http://schemas.openxmlformats.org/officeDocument/2006/math">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oMath>
                </a14:m>
                <a:r>
                  <a:rPr lang="es-PA" dirty="0" smtClean="0"/>
                  <a:t>es el tiempo de ejecución de la tarea anterior (previa)</a:t>
                </a:r>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3"/>
                <a:stretch>
                  <a:fillRect l="-261" t="-639" r="-993"/>
                </a:stretch>
              </a:blipFill>
            </p:spPr>
            <p:txBody>
              <a:bodyPr/>
              <a:lstStyle/>
              <a:p>
                <a:r>
                  <a:rPr lang="en-US">
                    <a:noFill/>
                  </a:rPr>
                  <a:t> </a:t>
                </a:r>
              </a:p>
            </p:txBody>
          </p:sp>
        </mc:Fallback>
      </mc:AlternateContent>
    </p:spTree>
    <p:extLst>
      <p:ext uri="{BB962C8B-B14F-4D97-AF65-F5344CB8AC3E}">
        <p14:creationId xmlns:p14="http://schemas.microsoft.com/office/powerpoint/2010/main" val="420779498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Podemos ajustar la prueba de “</a:t>
            </a:r>
            <a:r>
              <a:rPr lang="es-PA" dirty="0" err="1" smtClean="0"/>
              <a:t>schedulability</a:t>
            </a:r>
            <a:r>
              <a:rPr lang="es-PA" dirty="0" smtClean="0"/>
              <a:t>” (</a:t>
            </a:r>
            <a:r>
              <a:rPr lang="es-PA" dirty="0" err="1" smtClean="0"/>
              <a:t>programabilidad</a:t>
            </a:r>
            <a:r>
              <a:rPr lang="es-PA" dirty="0" smtClean="0"/>
              <a:t>) para un sistema utilizando:</a:t>
            </a:r>
          </a:p>
          <a:p>
            <a:pPr lvl="1"/>
            <a:r>
              <a:rPr lang="es-PA" dirty="0" smtClean="0"/>
              <a:t>El </a:t>
            </a:r>
            <a:r>
              <a:rPr lang="es-PA" dirty="0" err="1" smtClean="0"/>
              <a:t>scheduler</a:t>
            </a:r>
            <a:r>
              <a:rPr lang="es-PA" dirty="0" smtClean="0"/>
              <a:t> RM</a:t>
            </a:r>
          </a:p>
          <a:p>
            <a:pPr lvl="1"/>
            <a:r>
              <a:rPr lang="es-PA" dirty="0" smtClean="0"/>
              <a:t>Tareas </a:t>
            </a:r>
            <a:r>
              <a:rPr lang="es-PA" dirty="0" err="1" smtClean="0"/>
              <a:t>preemtivas</a:t>
            </a:r>
            <a:endParaRPr lang="es-PA" dirty="0" smtClean="0"/>
          </a:p>
          <a:p>
            <a:pPr lvl="1"/>
            <a:r>
              <a:rPr lang="es-PA" dirty="0" smtClean="0"/>
              <a:t>1 X CPU</a:t>
            </a:r>
          </a:p>
          <a:p>
            <a:pPr lvl="1"/>
            <a:r>
              <a:rPr lang="es-PA" dirty="0" smtClean="0"/>
              <a:t>Sin </a:t>
            </a:r>
            <a:r>
              <a:rPr lang="es-PA" dirty="0" err="1" smtClean="0"/>
              <a:t>jitter</a:t>
            </a:r>
            <a:r>
              <a:rPr lang="es-PA" dirty="0" smtClean="0"/>
              <a:t> en fase</a:t>
            </a:r>
          </a:p>
          <a:p>
            <a:pPr lvl="1"/>
            <a:r>
              <a:rPr lang="es-PA" dirty="0" smtClean="0"/>
              <a:t>Un grupo de solamente tareas </a:t>
            </a:r>
            <a:r>
              <a:rPr lang="es-PA" dirty="0" err="1" smtClean="0"/>
              <a:t>períodicas</a:t>
            </a:r>
            <a:endParaRPr lang="es-PA" dirty="0" smtClean="0"/>
          </a:p>
        </p:txBody>
      </p:sp>
    </p:spTree>
    <p:extLst>
      <p:ext uri="{BB962C8B-B14F-4D97-AF65-F5344CB8AC3E}">
        <p14:creationId xmlns:p14="http://schemas.microsoft.com/office/powerpoint/2010/main" val="399615045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Podemos también considerar cada tarea a </a:t>
                </a:r>
                <a:r>
                  <a:rPr lang="es-PA" dirty="0" err="1" smtClean="0"/>
                  <a:t>Tn</a:t>
                </a:r>
                <a:r>
                  <a:rPr lang="es-PA" dirty="0" smtClean="0"/>
                  <a:t> en que su orden vaya en decadencia</a:t>
                </a:r>
              </a:p>
              <a:p>
                <a:r>
                  <a:rPr lang="es-PA" dirty="0" smtClean="0"/>
                  <a:t>Las tareas más prioritarias van primero</a:t>
                </a:r>
              </a:p>
              <a:p>
                <a:r>
                  <a:rPr lang="es-PA" dirty="0" smtClean="0"/>
                  <a:t>Si la tarea es lanzada a un instante crítico t0, entonces la tarea tiene una demanda de tiempo después de un tiempo t</a:t>
                </a:r>
              </a:p>
              <a:p>
                <a:pPr lvl="1"/>
                <a:r>
                  <a:rPr lang="es-PA" dirty="0" smtClean="0"/>
                  <a:t>Demanda de tiempo = tiempo que requiere la tarea para completarse totalmente</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266150065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Análisis de Demanda de Tiempo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Calculamos la función de demanda de tiempo </a:t>
                </a:r>
                <a:r>
                  <a:rPr lang="es-PA" dirty="0" err="1" smtClean="0"/>
                  <a:t>Wn</a:t>
                </a:r>
                <a:r>
                  <a:rPr lang="es-PA" dirty="0" smtClean="0"/>
                  <a:t>(t)</a:t>
                </a:r>
              </a:p>
              <a:p>
                <a:r>
                  <a:rPr lang="es-PA" dirty="0" smtClean="0"/>
                  <a:t>Verificamos si </a:t>
                </a:r>
                <a:r>
                  <a:rPr lang="es-PA" dirty="0" err="1" smtClean="0"/>
                  <a:t>Wn</a:t>
                </a:r>
                <a:r>
                  <a:rPr lang="es-PA" dirty="0" smtClean="0"/>
                  <a:t>(t) </a:t>
                </a:r>
                <a:r>
                  <a:rPr lang="es-PA" dirty="0" smtClean="0">
                    <a:sym typeface="Symbol" panose="05050102010706020507" pitchFamily="18" charset="2"/>
                  </a:rPr>
                  <a:t></a:t>
                </a:r>
                <a:r>
                  <a:rPr lang="es-PA" dirty="0" smtClean="0"/>
                  <a:t> t está satisfecha para los valores de ‘t’ que son iguales a </a:t>
                </a:r>
                <a14:m>
                  <m:oMath xmlns:m="http://schemas.openxmlformats.org/officeDocument/2006/math">
                    <m:r>
                      <a:rPr lang="es-PA" b="0" i="1" smtClean="0">
                        <a:latin typeface="Cambria Math" panose="02040503050406030204" pitchFamily="18" charset="0"/>
                      </a:rPr>
                      <m:t>𝑡</m:t>
                    </m:r>
                    <m:r>
                      <a:rPr lang="es-PA" b="0" i="1" smtClean="0">
                        <a:latin typeface="Cambria Math" panose="02040503050406030204" pitchFamily="18" charset="0"/>
                      </a:rPr>
                      <m:t>=</m:t>
                    </m:r>
                    <m:r>
                      <a:rPr lang="es-PA" b="0" i="1" smtClean="0">
                        <a:latin typeface="Cambria Math" panose="02040503050406030204" pitchFamily="18" charset="0"/>
                      </a:rPr>
                      <m:t>𝑗</m:t>
                    </m:r>
                    <m:r>
                      <a:rPr lang="es-PA" b="0" i="1" smtClean="0">
                        <a:latin typeface="Cambria Math" panose="02040503050406030204" pitchFamily="18" charset="0"/>
                        <a:ea typeface="Cambria Math" panose="02040503050406030204" pitchFamily="18" charset="0"/>
                      </a:rPr>
                      <m:t>× </m:t>
                    </m:r>
                    <m:sSub>
                      <m:sSubPr>
                        <m:ctrlPr>
                          <a:rPr lang="es-PA" b="0" i="1" smtClean="0">
                            <a:latin typeface="Cambria Math" panose="02040503050406030204" pitchFamily="18" charset="0"/>
                            <a:ea typeface="Cambria Math" panose="02040503050406030204" pitchFamily="18" charset="0"/>
                          </a:rPr>
                        </m:ctrlPr>
                      </m:sSubPr>
                      <m:e>
                        <m:r>
                          <a:rPr lang="es-PA" b="0" i="1" smtClean="0">
                            <a:latin typeface="Cambria Math" panose="02040503050406030204" pitchFamily="18" charset="0"/>
                            <a:ea typeface="Cambria Math" panose="02040503050406030204" pitchFamily="18" charset="0"/>
                          </a:rPr>
                          <m:t>𝑝</m:t>
                        </m:r>
                      </m:e>
                      <m:sub>
                        <m:r>
                          <a:rPr lang="es-PA" b="0" i="1" smtClean="0">
                            <a:latin typeface="Cambria Math" panose="02040503050406030204" pitchFamily="18" charset="0"/>
                            <a:ea typeface="Cambria Math" panose="02040503050406030204" pitchFamily="18" charset="0"/>
                          </a:rPr>
                          <m:t>𝑘</m:t>
                        </m:r>
                      </m:sub>
                    </m:sSub>
                  </m:oMath>
                </a14:m>
                <a:r>
                  <a:rPr lang="es-PA" dirty="0" smtClean="0"/>
                  <a:t> donde</a:t>
                </a:r>
              </a:p>
              <a:p>
                <a:pPr lvl="1"/>
                <a:r>
                  <a:rPr lang="es-PA" dirty="0" smtClean="0"/>
                  <a:t>k = 1 … N</a:t>
                </a:r>
              </a:p>
              <a:p>
                <a:pPr lvl="1"/>
                <a:r>
                  <a:rPr lang="es-PA" dirty="0" smtClean="0"/>
                  <a:t>J = 1 … </a:t>
                </a:r>
                <a14:m>
                  <m:oMath xmlns:m="http://schemas.openxmlformats.org/officeDocument/2006/math">
                    <m:d>
                      <m:dPr>
                        <m:begChr m:val="["/>
                        <m:endChr m:val="]"/>
                        <m:ctrlPr>
                          <a:rPr lang="es-PA" i="1" smtClean="0">
                            <a:latin typeface="Cambria Math" panose="02040503050406030204" pitchFamily="18" charset="0"/>
                          </a:rPr>
                        </m:ctrlPr>
                      </m:dPr>
                      <m:e>
                        <m:f>
                          <m:fPr>
                            <m:ctrlPr>
                              <a:rPr lang="es-PA" i="1" smtClean="0">
                                <a:latin typeface="Cambria Math" panose="02040503050406030204" pitchFamily="18" charset="0"/>
                              </a:rPr>
                            </m:ctrlPr>
                          </m:fPr>
                          <m:num>
                            <m:r>
                              <m:rPr>
                                <m:sty m:val="p"/>
                              </m:rPr>
                              <a:rPr lang="es-PA" b="0" i="0" smtClean="0">
                                <a:latin typeface="Cambria Math" panose="02040503050406030204" pitchFamily="18" charset="0"/>
                              </a:rPr>
                              <m:t>min</m:t>
                            </m:r>
                            <m:r>
                              <a:rPr lang="es-PA" b="0" i="1" smtClean="0">
                                <a:latin typeface="Cambria Math" panose="02040503050406030204" pitchFamily="18" charset="0"/>
                              </a:rPr>
                              <m:t>⁡[</m:t>
                            </m:r>
                            <m:d>
                              <m:dPr>
                                <m:ctrlPr>
                                  <a:rPr lang="es-PA" b="0" i="1" smtClean="0">
                                    <a:latin typeface="Cambria Math" panose="02040503050406030204" pitchFamily="18" charset="0"/>
                                  </a:rPr>
                                </m:ctrlPr>
                              </m:dPr>
                              <m:e>
                                <m:sSub>
                                  <m:sSubPr>
                                    <m:ctrlPr>
                                      <a:rPr lang="es-PA" b="0"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𝑖</m:t>
                                    </m:r>
                                  </m:sub>
                                </m:sSub>
                                <m:r>
                                  <a:rPr lang="es-PA" b="0" i="1" smtClean="0">
                                    <a:latin typeface="Cambria Math" panose="02040503050406030204" pitchFamily="18" charset="0"/>
                                  </a:rPr>
                                  <m:t>,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𝐷</m:t>
                                    </m:r>
                                  </m:e>
                                  <m:sub>
                                    <m:r>
                                      <a:rPr lang="es-PA" b="0" i="1" smtClean="0">
                                        <a:latin typeface="Cambria Math" panose="02040503050406030204" pitchFamily="18" charset="0"/>
                                      </a:rPr>
                                      <m:t>𝑖</m:t>
                                    </m:r>
                                  </m:sub>
                                </m:sSub>
                              </m:e>
                            </m:d>
                          </m:num>
                          <m:den>
                            <m:sSub>
                              <m:sSubPr>
                                <m:ctrlPr>
                                  <a:rPr lang="es-PA"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𝑘</m:t>
                                </m:r>
                              </m:sub>
                            </m:sSub>
                          </m:den>
                        </m:f>
                      </m:e>
                    </m:d>
                  </m:oMath>
                </a14:m>
                <a:endParaRPr lang="es-PA" dirty="0" smtClean="0"/>
              </a:p>
              <a:p>
                <a:r>
                  <a:rPr lang="es-PA" dirty="0" smtClean="0"/>
                  <a:t>Este valor existe si </a:t>
                </a:r>
                <a:r>
                  <a:rPr lang="es-PA" dirty="0" err="1" smtClean="0"/>
                  <a:t>Tn</a:t>
                </a:r>
                <a:r>
                  <a:rPr lang="es-PA" dirty="0" smtClean="0"/>
                  <a:t> es programable (“</a:t>
                </a:r>
                <a:r>
                  <a:rPr lang="es-PA" dirty="0" err="1" smtClean="0"/>
                  <a:t>schedulable</a:t>
                </a:r>
                <a:r>
                  <a:rPr lang="es-PA" smtClean="0"/>
                  <a:t>”)</a:t>
                </a:r>
                <a:endParaRPr lang="es-PA" dirty="0" smtClean="0"/>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413035168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Complejidad de Demanda de Tiempo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Complejidad de análisis es O(</a:t>
                </a:r>
                <a:r>
                  <a:rPr lang="es-PA" dirty="0" err="1" smtClean="0"/>
                  <a:t>nQ</a:t>
                </a:r>
                <a:r>
                  <a:rPr lang="es-PA" dirty="0" smtClean="0"/>
                  <a:t>), en donde</a:t>
                </a:r>
              </a:p>
              <a:p>
                <a14:m>
                  <m:oMath xmlns:m="http://schemas.openxmlformats.org/officeDocument/2006/math">
                    <m:r>
                      <a:rPr lang="es-PA" b="0" i="1" smtClean="0">
                        <a:latin typeface="Cambria Math" panose="02040503050406030204" pitchFamily="18" charset="0"/>
                      </a:rPr>
                      <m:t>𝑄</m:t>
                    </m:r>
                    <m:r>
                      <a:rPr lang="es-PA" b="0" i="1" smtClean="0">
                        <a:latin typeface="Cambria Math" panose="02040503050406030204" pitchFamily="18" charset="0"/>
                      </a:rPr>
                      <m:t>=</m:t>
                    </m:r>
                    <m:f>
                      <m:fPr>
                        <m:ctrlPr>
                          <a:rPr lang="es-PA" b="0" i="1" smtClean="0">
                            <a:latin typeface="Cambria Math" panose="02040503050406030204" pitchFamily="18" charset="0"/>
                          </a:rPr>
                        </m:ctrlPr>
                      </m:fPr>
                      <m:num>
                        <m:func>
                          <m:funcPr>
                            <m:ctrlPr>
                              <a:rPr lang="es-PA" i="1">
                                <a:latin typeface="Cambria Math" panose="02040503050406030204" pitchFamily="18" charset="0"/>
                              </a:rPr>
                            </m:ctrlPr>
                          </m:funcPr>
                          <m:fName>
                            <m:r>
                              <m:rPr>
                                <m:sty m:val="p"/>
                              </m:rPr>
                              <a:rPr lang="es-PA">
                                <a:latin typeface="Cambria Math" panose="02040503050406030204" pitchFamily="18" charset="0"/>
                              </a:rPr>
                              <m:t>max</m:t>
                            </m:r>
                          </m:fName>
                          <m:e>
                            <m:d>
                              <m:dPr>
                                <m:begChr m:val="{"/>
                                <m:endChr m:val="}"/>
                                <m:ctrlPr>
                                  <a:rPr lang="es-PA" i="1">
                                    <a:latin typeface="Cambria Math" panose="02040503050406030204" pitchFamily="18" charset="0"/>
                                  </a:rPr>
                                </m:ctrlPr>
                              </m:dPr>
                              <m:e>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𝑛</m:t>
                                    </m:r>
                                  </m:sub>
                                </m:sSub>
                              </m:e>
                            </m:d>
                          </m:e>
                        </m:func>
                      </m:num>
                      <m:den>
                        <m:func>
                          <m:funcPr>
                            <m:ctrlPr>
                              <a:rPr lang="es-PA" i="1">
                                <a:latin typeface="Cambria Math" panose="02040503050406030204" pitchFamily="18" charset="0"/>
                              </a:rPr>
                            </m:ctrlPr>
                          </m:funcPr>
                          <m:fName>
                            <m:r>
                              <m:rPr>
                                <m:sty m:val="p"/>
                              </m:rPr>
                              <a:rPr lang="es-PA">
                                <a:latin typeface="Cambria Math" panose="02040503050406030204" pitchFamily="18" charset="0"/>
                              </a:rPr>
                              <m:t>m</m:t>
                            </m:r>
                            <m:r>
                              <a:rPr lang="es-PA" b="0" i="1" smtClean="0">
                                <a:latin typeface="Cambria Math" panose="02040503050406030204" pitchFamily="18" charset="0"/>
                              </a:rPr>
                              <m:t>𝑖𝑛</m:t>
                            </m:r>
                          </m:fName>
                          <m:e>
                            <m:d>
                              <m:dPr>
                                <m:begChr m:val="{"/>
                                <m:endChr m:val="}"/>
                                <m:ctrlPr>
                                  <a:rPr lang="es-PA" i="1" smtClean="0">
                                    <a:latin typeface="Cambria Math" panose="02040503050406030204" pitchFamily="18" charset="0"/>
                                  </a:rPr>
                                </m:ctrlPr>
                              </m:dPr>
                              <m:e>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b="0" i="1" smtClean="0">
                                        <a:latin typeface="Cambria Math" panose="02040503050406030204" pitchFamily="18" charset="0"/>
                                      </a:rPr>
                                      <m:t>1</m:t>
                                    </m:r>
                                  </m:sub>
                                </m:sSub>
                              </m:e>
                            </m:d>
                          </m:e>
                        </m:func>
                      </m:den>
                    </m:f>
                  </m:oMath>
                </a14:m>
                <a:r>
                  <a:rPr lang="es-PA" dirty="0" smtClean="0"/>
                  <a:t>, razón entre el período más largo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𝑝</m:t>
                        </m:r>
                      </m:e>
                      <m:sub>
                        <m:r>
                          <a:rPr lang="es-PA" b="0" i="1" smtClean="0">
                            <a:latin typeface="Cambria Math" panose="02040503050406030204" pitchFamily="18" charset="0"/>
                          </a:rPr>
                          <m:t>𝑛</m:t>
                        </m:r>
                      </m:sub>
                    </m:sSub>
                  </m:oMath>
                </a14:m>
                <a:r>
                  <a:rPr lang="es-PA" dirty="0" smtClean="0"/>
                  <a:t> y el período más corto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b="0" i="1" smtClean="0">
                            <a:latin typeface="Cambria Math" panose="02040503050406030204" pitchFamily="18" charset="0"/>
                          </a:rPr>
                          <m:t>1</m:t>
                        </m:r>
                      </m:sub>
                    </m:sSub>
                  </m:oMath>
                </a14:m>
                <a:endParaRPr lang="es-PA" dirty="0" smtClean="0"/>
              </a:p>
              <a:p>
                <a:r>
                  <a:rPr lang="es-PA" dirty="0" smtClean="0"/>
                  <a:t>La primera aproximación es la de …</a:t>
                </a:r>
              </a:p>
              <a:p>
                <a:r>
                  <a:rPr lang="es-PA" dirty="0" smtClean="0"/>
                  <a:t>… tiempo de ejecución </a:t>
                </a:r>
                <a14:m>
                  <m:oMath xmlns:m="http://schemas.openxmlformats.org/officeDocument/2006/math">
                    <m:sSub>
                      <m:sSubPr>
                        <m:ctrlPr>
                          <a:rPr lang="es-PA" i="1">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𝑛</m:t>
                        </m:r>
                      </m:sub>
                    </m:sSub>
                  </m:oMath>
                </a14:m>
                <a:r>
                  <a:rPr lang="es-PA" dirty="0" smtClean="0"/>
                  <a:t> de la tarea </a:t>
                </a:r>
                <a14:m>
                  <m:oMath xmlns:m="http://schemas.openxmlformats.org/officeDocument/2006/math">
                    <m:sSub>
                      <m:sSubPr>
                        <m:ctrlPr>
                          <a:rPr lang="es-PA" i="1">
                            <a:latin typeface="Cambria Math" panose="02040503050406030204" pitchFamily="18" charset="0"/>
                          </a:rPr>
                        </m:ctrlPr>
                      </m:sSubPr>
                      <m:e>
                        <m:r>
                          <a:rPr lang="es-PA" b="0" i="1" smtClean="0">
                            <a:latin typeface="Cambria Math" panose="02040503050406030204" pitchFamily="18" charset="0"/>
                          </a:rPr>
                          <m:t>𝑇</m:t>
                        </m:r>
                      </m:e>
                      <m:sub>
                        <m:r>
                          <a:rPr lang="es-PA" i="1">
                            <a:latin typeface="Cambria Math" panose="02040503050406030204" pitchFamily="18" charset="0"/>
                          </a:rPr>
                          <m:t>𝑛</m:t>
                        </m:r>
                      </m:sub>
                    </m:sSub>
                  </m:oMath>
                </a14:m>
                <a:r>
                  <a:rPr lang="es-PA" dirty="0" smtClean="0"/>
                  <a:t>, por ejemplo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0</m:t>
                        </m:r>
                      </m:sub>
                    </m:sSub>
                    <m:r>
                      <a:rPr lang="es-PA" b="0" i="1" smtClean="0">
                        <a:latin typeface="Cambria Math" panose="02040503050406030204" pitchFamily="18" charset="0"/>
                      </a:rPr>
                      <m:t>=</m:t>
                    </m:r>
                    <m:sSub>
                      <m:sSubPr>
                        <m:ctrlPr>
                          <a:rPr lang="es-PA" i="1">
                            <a:latin typeface="Cambria Math" panose="02040503050406030204" pitchFamily="18" charset="0"/>
                          </a:rPr>
                        </m:ctrlPr>
                      </m:sSubPr>
                      <m:e>
                        <m:r>
                          <a:rPr lang="es-PA" b="0" i="1" smtClean="0">
                            <a:latin typeface="Cambria Math" panose="02040503050406030204" pitchFamily="18" charset="0"/>
                          </a:rPr>
                          <m:t>𝑒</m:t>
                        </m:r>
                      </m:e>
                      <m:sub>
                        <m:r>
                          <a:rPr lang="es-PA" i="1">
                            <a:latin typeface="Cambria Math" panose="02040503050406030204" pitchFamily="18" charset="0"/>
                          </a:rPr>
                          <m:t>𝑛</m:t>
                        </m:r>
                      </m:sub>
                    </m:sSub>
                  </m:oMath>
                </a14:m>
                <a:endParaRPr lang="es-PA" dirty="0" smtClean="0"/>
              </a:p>
              <a:p>
                <a:r>
                  <a:rPr lang="es-PA" dirty="0" smtClean="0"/>
                  <a:t>La cual da </a:t>
                </a:r>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𝑛</m:t>
                        </m:r>
                      </m:sub>
                    </m:sSub>
                    <m:d>
                      <m:dPr>
                        <m:ctrlPr>
                          <a:rPr lang="es-PA" b="0" i="1" smtClean="0">
                            <a:latin typeface="Cambria Math" panose="02040503050406030204" pitchFamily="18" charset="0"/>
                          </a:rPr>
                        </m:ctrlPr>
                      </m:dPr>
                      <m:e>
                        <m:sSub>
                          <m:sSubPr>
                            <m:ctrlPr>
                              <a:rPr lang="es-PA" b="0"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0</m:t>
                            </m:r>
                          </m:sub>
                        </m:sSub>
                      </m:e>
                    </m:d>
                    <m:r>
                      <a:rPr lang="es-PA" b="0" i="1" smtClean="0">
                        <a:latin typeface="Cambria Math" panose="02040503050406030204" pitchFamily="18" charset="0"/>
                      </a:rPr>
                      <m:t>=</m:t>
                    </m:r>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sSub>
                          <m:sSubPr>
                            <m:ctrlPr>
                              <a:rPr lang="es-PA"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e>
                    </m:d>
                  </m:oMath>
                </a14:m>
                <a:endParaRPr lang="es-PA" dirty="0" smtClean="0"/>
              </a:p>
              <a:p>
                <a:r>
                  <a:rPr lang="es-PA" dirty="0" smtClean="0"/>
                  <a:t>El algoritmo es iterado a través de </a:t>
                </a:r>
              </a:p>
              <a:p>
                <a14:m>
                  <m:oMath xmlns:m="http://schemas.openxmlformats.org/officeDocument/2006/math">
                    <m:sSub>
                      <m:sSubPr>
                        <m:ctrlPr>
                          <a:rPr lang="es-PA"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𝐽</m:t>
                        </m:r>
                      </m:sub>
                    </m:sSub>
                    <m:r>
                      <a:rPr lang="es-PA" b="0" i="1" smtClean="0">
                        <a:latin typeface="Cambria Math" panose="02040503050406030204" pitchFamily="18" charset="0"/>
                      </a:rPr>
                      <m:t>+1= </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𝑊</m:t>
                        </m:r>
                      </m:e>
                      <m:sub>
                        <m:r>
                          <a:rPr lang="es-PA" b="0" i="1" smtClean="0">
                            <a:latin typeface="Cambria Math" panose="02040503050406030204" pitchFamily="18" charset="0"/>
                          </a:rPr>
                          <m:t>𝑖</m:t>
                        </m:r>
                      </m:sub>
                    </m:sSub>
                    <m:r>
                      <a:rPr lang="es-PA" b="0" i="1" smtClean="0">
                        <a:latin typeface="Cambria Math" panose="02040503050406030204" pitchFamily="18" charset="0"/>
                      </a:rPr>
                      <m:t>(</m:t>
                    </m:r>
                    <m:sSub>
                      <m:sSubPr>
                        <m:ctrlPr>
                          <a:rPr lang="es-PA" b="0" i="1" smtClean="0">
                            <a:latin typeface="Cambria Math" panose="02040503050406030204" pitchFamily="18" charset="0"/>
                          </a:rPr>
                        </m:ctrlPr>
                      </m:sSubPr>
                      <m:e>
                        <m:r>
                          <a:rPr lang="es-PA" b="0" i="1" smtClean="0">
                            <a:latin typeface="Cambria Math" panose="02040503050406030204" pitchFamily="18" charset="0"/>
                          </a:rPr>
                          <m:t>𝑤</m:t>
                        </m:r>
                      </m:e>
                      <m:sub>
                        <m:r>
                          <a:rPr lang="es-PA" b="0" i="1" smtClean="0">
                            <a:latin typeface="Cambria Math" panose="02040503050406030204" pitchFamily="18" charset="0"/>
                          </a:rPr>
                          <m:t>𝑖</m:t>
                        </m:r>
                      </m:sub>
                    </m:sSub>
                    <m:r>
                      <a:rPr lang="es-PA" b="0" i="1" smtClean="0">
                        <a:latin typeface="Cambria Math" panose="02040503050406030204" pitchFamily="18" charset="0"/>
                      </a:rPr>
                      <m:t>)</m:t>
                    </m:r>
                  </m:oMath>
                </a14:m>
                <a:endParaRPr lang="es-PA" dirty="0" smtClean="0"/>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spTree>
    <p:extLst>
      <p:ext uri="{BB962C8B-B14F-4D97-AF65-F5344CB8AC3E}">
        <p14:creationId xmlns:p14="http://schemas.microsoft.com/office/powerpoint/2010/main" val="190515493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Calcular la demanda de tiempo de las siguientes tareas asumiendo</a:t>
            </a:r>
          </a:p>
          <a:p>
            <a:pPr lvl="1"/>
            <a:r>
              <a:rPr lang="es-PA" dirty="0" smtClean="0"/>
              <a:t>El sistema es </a:t>
            </a:r>
            <a:r>
              <a:rPr lang="es-PA" dirty="0" err="1" smtClean="0"/>
              <a:t>preemptivo</a:t>
            </a:r>
            <a:endParaRPr lang="es-PA" dirty="0" smtClean="0"/>
          </a:p>
          <a:p>
            <a:pPr lvl="1"/>
            <a:r>
              <a:rPr lang="es-PA" dirty="0" smtClean="0"/>
              <a:t>Las tareas son periódicas</a:t>
            </a:r>
          </a:p>
          <a:p>
            <a:pPr lvl="1"/>
            <a:r>
              <a:rPr lang="es-PA" dirty="0" smtClean="0"/>
              <a:t>El </a:t>
            </a:r>
            <a:r>
              <a:rPr lang="es-PA" dirty="0" err="1" smtClean="0"/>
              <a:t>Deadline</a:t>
            </a:r>
            <a:r>
              <a:rPr lang="es-PA" dirty="0" smtClean="0"/>
              <a:t> es igual al período</a:t>
            </a:r>
          </a:p>
          <a:p>
            <a:pPr lvl="1"/>
            <a:endParaRPr lang="es-PA" dirty="0"/>
          </a:p>
          <a:p>
            <a:r>
              <a:rPr lang="es-PA" dirty="0" smtClean="0"/>
              <a:t>Son estas tareas programables en un </a:t>
            </a:r>
            <a:r>
              <a:rPr lang="es-PA" dirty="0" err="1" smtClean="0"/>
              <a:t>scheduler</a:t>
            </a:r>
            <a:r>
              <a:rPr lang="es-PA" dirty="0" smtClean="0"/>
              <a:t> RM</a:t>
            </a:r>
          </a:p>
        </p:txBody>
      </p:sp>
      <p:pic>
        <p:nvPicPr>
          <p:cNvPr id="5" name="Picture 4"/>
          <p:cNvPicPr>
            <a:picLocks noChangeAspect="1"/>
          </p:cNvPicPr>
          <p:nvPr/>
        </p:nvPicPr>
        <p:blipFill>
          <a:blip r:embed="rId2"/>
          <a:stretch>
            <a:fillRect/>
          </a:stretch>
        </p:blipFill>
        <p:spPr>
          <a:xfrm>
            <a:off x="8187238" y="2374666"/>
            <a:ext cx="2641182" cy="2335739"/>
          </a:xfrm>
          <a:prstGeom prst="rect">
            <a:avLst/>
          </a:prstGeom>
        </p:spPr>
      </p:pic>
    </p:spTree>
    <p:extLst>
      <p:ext uri="{BB962C8B-B14F-4D97-AF65-F5344CB8AC3E}">
        <p14:creationId xmlns:p14="http://schemas.microsoft.com/office/powerpoint/2010/main" val="37595366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¿Cómo </a:t>
            </a:r>
            <a:r>
              <a:rPr lang="es-PA" dirty="0" err="1" smtClean="0"/>
              <a:t>aparaecieron</a:t>
            </a:r>
            <a:r>
              <a:rPr lang="es-PA" dirty="0" smtClean="0"/>
              <a:t> los Sistemas Operativos?</a:t>
            </a:r>
            <a:endParaRPr lang="es-PA" dirty="0"/>
          </a:p>
        </p:txBody>
      </p:sp>
      <p:sp>
        <p:nvSpPr>
          <p:cNvPr id="3" name="Marcador de contenido 2"/>
          <p:cNvSpPr>
            <a:spLocks noGrp="1"/>
          </p:cNvSpPr>
          <p:nvPr>
            <p:ph idx="1"/>
          </p:nvPr>
        </p:nvSpPr>
        <p:spPr>
          <a:xfrm>
            <a:off x="1103312" y="2052918"/>
            <a:ext cx="9817973" cy="4195481"/>
          </a:xfrm>
        </p:spPr>
        <p:txBody>
          <a:bodyPr>
            <a:normAutofit fontScale="85000" lnSpcReduction="20000"/>
          </a:bodyPr>
          <a:lstStyle/>
          <a:p>
            <a:r>
              <a:rPr lang="es-PA" dirty="0" smtClean="0"/>
              <a:t>Multiprogramación</a:t>
            </a:r>
          </a:p>
          <a:p>
            <a:pPr lvl="1"/>
            <a:r>
              <a:rPr lang="es-PA" dirty="0" smtClean="0"/>
              <a:t>Acorta el tiempo de bloqueo del CPU por dispositivos de E/S</a:t>
            </a:r>
          </a:p>
          <a:p>
            <a:pPr lvl="1"/>
            <a:r>
              <a:rPr lang="es-PA" dirty="0" smtClean="0"/>
              <a:t>Mejor uso de los recursos</a:t>
            </a:r>
          </a:p>
          <a:p>
            <a:pPr lvl="1"/>
            <a:r>
              <a:rPr lang="es-PA" dirty="0" smtClean="0"/>
              <a:t>El SO debe ser más sofisticado en términos de manejo de memoria para las tareas y manejar un “</a:t>
            </a:r>
            <a:r>
              <a:rPr lang="es-PA" dirty="0" err="1" smtClean="0"/>
              <a:t>scheduler</a:t>
            </a:r>
            <a:r>
              <a:rPr lang="es-PA" dirty="0" smtClean="0"/>
              <a:t>” de las siguientes tareas una vez el CPU esté bloqueado por las E/S</a:t>
            </a:r>
          </a:p>
          <a:p>
            <a:pPr lvl="1"/>
            <a:r>
              <a:rPr lang="es-PA" dirty="0" smtClean="0"/>
              <a:t>Lo más </a:t>
            </a:r>
            <a:r>
              <a:rPr lang="es-PA" dirty="0" err="1" smtClean="0"/>
              <a:t>escencial</a:t>
            </a:r>
            <a:r>
              <a:rPr lang="es-PA" dirty="0" smtClean="0"/>
              <a:t> del SO</a:t>
            </a:r>
          </a:p>
          <a:p>
            <a:pPr lvl="1"/>
            <a:r>
              <a:rPr lang="es-PA" dirty="0" err="1" smtClean="0"/>
              <a:t>Burroughs</a:t>
            </a:r>
            <a:r>
              <a:rPr lang="es-PA" dirty="0" smtClean="0"/>
              <a:t> MCP (1963)</a:t>
            </a:r>
          </a:p>
          <a:p>
            <a:pPr lvl="2"/>
            <a:r>
              <a:rPr lang="es-PA" dirty="0" smtClean="0"/>
              <a:t>Multiprocesador, manejo de VMS (memoria virtual), primer SO en alto lenguaje</a:t>
            </a:r>
          </a:p>
          <a:p>
            <a:pPr lvl="1"/>
            <a:r>
              <a:rPr lang="es-PA" dirty="0" smtClean="0"/>
              <a:t>Sistema IBM 360</a:t>
            </a:r>
          </a:p>
          <a:p>
            <a:r>
              <a:rPr lang="es-PA" dirty="0" smtClean="0"/>
              <a:t>Comparte el tiempo del sistema</a:t>
            </a:r>
          </a:p>
          <a:p>
            <a:pPr lvl="1"/>
            <a:r>
              <a:rPr lang="es-PA" dirty="0" smtClean="0"/>
              <a:t>Usuarios interactúan con el sistema</a:t>
            </a:r>
          </a:p>
          <a:p>
            <a:pPr lvl="1"/>
            <a:r>
              <a:rPr lang="es-PA" dirty="0" smtClean="0"/>
              <a:t>Acceso a terminal: tiempo para el usuario</a:t>
            </a:r>
          </a:p>
          <a:p>
            <a:r>
              <a:rPr lang="es-PA" dirty="0" smtClean="0"/>
              <a:t>SO y Computadora Personal</a:t>
            </a:r>
          </a:p>
        </p:txBody>
      </p:sp>
      <p:pic>
        <p:nvPicPr>
          <p:cNvPr id="6152" name="Picture 8" descr="Image result for burroughs m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537" y="1072819"/>
            <a:ext cx="3601985" cy="196019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IBM 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525" y="3323552"/>
            <a:ext cx="2583222" cy="34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655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Empezamos con la tarea de mas alta prioridad</a:t>
                </a:r>
              </a:p>
              <a:p>
                <a:pPr lvl="1"/>
                <a:r>
                  <a:rPr lang="es-PA" dirty="0" smtClean="0"/>
                  <a:t>T1 porque es el del período mas corto</a:t>
                </a:r>
              </a:p>
              <a:p>
                <a:r>
                  <a:rPr lang="es-PA" dirty="0" smtClean="0"/>
                  <a:t>Calculamos W1</a:t>
                </a:r>
              </a:p>
              <a:p>
                <a:r>
                  <a:rPr lang="es-PA" dirty="0" smtClean="0"/>
                  <a:t>Ninguna otra tarea se está ejecutando</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a:p>
                <a:r>
                  <a:rPr lang="es-PA" dirty="0" smtClean="0"/>
                  <a:t>W1(1) = 1 + 0 = 1</a:t>
                </a:r>
              </a:p>
              <a:p>
                <a:r>
                  <a:rPr lang="es-PA" dirty="0" smtClean="0"/>
                  <a:t>W1(2) = 1 + 0 = 1</a:t>
                </a:r>
              </a:p>
              <a:p>
                <a:r>
                  <a:rPr lang="es-PA" dirty="0" smtClean="0"/>
                  <a:t>Comparamos la demanda de tiempo W1(2) con el tiempo 2</a:t>
                </a:r>
              </a:p>
              <a:p>
                <a:pPr lvl="1"/>
                <a:r>
                  <a:rPr lang="es-PA" dirty="0" smtClean="0"/>
                  <a:t>El sistema es factible</a:t>
                </a:r>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187238" y="2085908"/>
            <a:ext cx="2641182" cy="2335739"/>
          </a:xfrm>
          <a:prstGeom prst="rect">
            <a:avLst/>
          </a:prstGeom>
        </p:spPr>
      </p:pic>
    </p:spTree>
    <p:extLst>
      <p:ext uri="{BB962C8B-B14F-4D97-AF65-F5344CB8AC3E}">
        <p14:creationId xmlns:p14="http://schemas.microsoft.com/office/powerpoint/2010/main" val="404415103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218364" y="1853248"/>
                <a:ext cx="11668836" cy="4765916"/>
              </a:xfrm>
            </p:spPr>
            <p:txBody>
              <a:bodyPr>
                <a:normAutofit/>
              </a:bodyPr>
              <a:lstStyle/>
              <a:p>
                <a:r>
                  <a:rPr lang="es-PA" dirty="0" smtClean="0"/>
                  <a:t>La segunda en prioridad es la tarea T2</a:t>
                </a:r>
              </a:p>
              <a:p>
                <a:r>
                  <a:rPr lang="es-PA" dirty="0" smtClean="0"/>
                  <a:t>Calculamos W2 para cada paso integral tomando en cuenta T1</a:t>
                </a:r>
              </a:p>
              <a:p>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𝑊</m:t>
                        </m:r>
                      </m:e>
                      <m:sub>
                        <m:r>
                          <a:rPr lang="es-PA" i="1">
                            <a:latin typeface="Cambria Math" panose="02040503050406030204" pitchFamily="18" charset="0"/>
                          </a:rPr>
                          <m:t>𝑛</m:t>
                        </m:r>
                      </m:sub>
                    </m:sSub>
                    <m:d>
                      <m:dPr>
                        <m:ctrlPr>
                          <a:rPr lang="es-PA" i="1">
                            <a:latin typeface="Cambria Math" panose="02040503050406030204" pitchFamily="18" charset="0"/>
                          </a:rPr>
                        </m:ctrlPr>
                      </m:dPr>
                      <m:e>
                        <m:r>
                          <a:rPr lang="es-PA" i="1">
                            <a:latin typeface="Cambria Math" panose="02040503050406030204" pitchFamily="18" charset="0"/>
                          </a:rPr>
                          <m:t>𝑡</m:t>
                        </m:r>
                      </m:e>
                    </m:d>
                    <m:r>
                      <a:rPr lang="es-PA" i="1">
                        <a:latin typeface="Cambria Math" panose="02040503050406030204" pitchFamily="18" charset="0"/>
                      </a:rPr>
                      <m:t>= </m:t>
                    </m:r>
                    <m:sSub>
                      <m:sSubPr>
                        <m:ctrlPr>
                          <a:rPr lang="es-PA" i="1">
                            <a:latin typeface="Cambria Math" panose="02040503050406030204" pitchFamily="18" charset="0"/>
                          </a:rPr>
                        </m:ctrlPr>
                      </m:sSubPr>
                      <m:e>
                        <m:r>
                          <a:rPr lang="es-PA" i="1">
                            <a:latin typeface="Cambria Math" panose="02040503050406030204" pitchFamily="18" charset="0"/>
                          </a:rPr>
                          <m:t>𝑒</m:t>
                        </m:r>
                      </m:e>
                      <m:sub>
                        <m:r>
                          <a:rPr lang="es-PA" i="1">
                            <a:latin typeface="Cambria Math" panose="02040503050406030204" pitchFamily="18" charset="0"/>
                          </a:rPr>
                          <m:t>𝑛</m:t>
                        </m:r>
                      </m:sub>
                    </m:sSub>
                    <m:r>
                      <a:rPr lang="es-PA" i="1">
                        <a:latin typeface="Cambria Math" panose="02040503050406030204" pitchFamily="18" charset="0"/>
                      </a:rPr>
                      <m:t>+</m:t>
                    </m:r>
                    <m:nary>
                      <m:naryPr>
                        <m:chr m:val="∑"/>
                        <m:ctrlPr>
                          <a:rPr lang="es-PA" i="1">
                            <a:latin typeface="Cambria Math" panose="02040503050406030204" pitchFamily="18" charset="0"/>
                          </a:rPr>
                        </m:ctrlPr>
                      </m:naryPr>
                      <m:sub>
                        <m:r>
                          <m:rPr>
                            <m:brk m:alnAt="23"/>
                          </m:rPr>
                          <a:rPr lang="es-PA" i="1">
                            <a:latin typeface="Cambria Math" panose="02040503050406030204" pitchFamily="18" charset="0"/>
                          </a:rPr>
                          <m:t>𝑘</m:t>
                        </m:r>
                        <m:r>
                          <a:rPr lang="es-PA" i="1">
                            <a:latin typeface="Cambria Math" panose="02040503050406030204" pitchFamily="18" charset="0"/>
                          </a:rPr>
                          <m:t>=1</m:t>
                        </m:r>
                      </m:sub>
                      <m:sup>
                        <m:r>
                          <a:rPr lang="es-PA" i="1">
                            <a:latin typeface="Cambria Math" panose="02040503050406030204" pitchFamily="18" charset="0"/>
                          </a:rPr>
                          <m:t>𝑖</m:t>
                        </m:r>
                        <m:r>
                          <a:rPr lang="es-PA" i="1">
                            <a:latin typeface="Cambria Math" panose="02040503050406030204" pitchFamily="18" charset="0"/>
                          </a:rPr>
                          <m:t> − 1</m:t>
                        </m:r>
                      </m:sup>
                      <m:e>
                        <m:d>
                          <m:dPr>
                            <m:begChr m:val="|"/>
                            <m:endChr m:val="|"/>
                            <m:ctrlPr>
                              <a:rPr lang="es-PA" i="1">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𝑡</m:t>
                                </m:r>
                              </m:num>
                              <m:den>
                                <m:sSub>
                                  <m:sSubPr>
                                    <m:ctrlPr>
                                      <a:rPr lang="es-PA" i="1">
                                        <a:latin typeface="Cambria Math" panose="02040503050406030204" pitchFamily="18" charset="0"/>
                                      </a:rPr>
                                    </m:ctrlPr>
                                  </m:sSubPr>
                                  <m:e>
                                    <m:r>
                                      <a:rPr lang="es-PA" i="1">
                                        <a:latin typeface="Cambria Math" panose="02040503050406030204" pitchFamily="18" charset="0"/>
                                      </a:rPr>
                                      <m:t>𝑝</m:t>
                                    </m:r>
                                  </m:e>
                                  <m:sub>
                                    <m:r>
                                      <a:rPr lang="es-PA" i="1">
                                        <a:latin typeface="Cambria Math" panose="02040503050406030204" pitchFamily="18" charset="0"/>
                                      </a:rPr>
                                      <m:t>𝑘</m:t>
                                    </m:r>
                                  </m:sub>
                                </m:sSub>
                              </m:den>
                            </m:f>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𝑘</m:t>
                            </m:r>
                          </m:sup>
                        </m:sSup>
                        <m:r>
                          <a:rPr lang="es-PA" i="1">
                            <a:latin typeface="Cambria Math" panose="02040503050406030204" pitchFamily="18" charset="0"/>
                          </a:rPr>
                          <m:t> </m:t>
                        </m:r>
                      </m:e>
                    </m:nary>
                  </m:oMath>
                </a14:m>
                <a:endParaRPr lang="es-PA" dirty="0" smtClean="0"/>
              </a:p>
              <a:p>
                <a:r>
                  <a:rPr lang="es-PA" dirty="0" smtClean="0"/>
                  <a:t>W2(1) = 1 + ½*1 = 2</a:t>
                </a:r>
              </a:p>
              <a:p>
                <a:r>
                  <a:rPr lang="es-PA" dirty="0" smtClean="0"/>
                  <a:t>W2(2) = 1 + 2/2*1 = 2</a:t>
                </a:r>
              </a:p>
              <a:p>
                <a:r>
                  <a:rPr lang="es-PA" dirty="0" smtClean="0"/>
                  <a:t>W2(3) = 1 + 3/2*1 = 3</a:t>
                </a:r>
              </a:p>
              <a:p>
                <a:r>
                  <a:rPr lang="es-PA" dirty="0" smtClean="0"/>
                  <a:t>Como W2(3) = 3 y t = 3, el sistema es factible</a:t>
                </a:r>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218364" y="1853248"/>
                <a:ext cx="11668836" cy="4765916"/>
              </a:xfrm>
              <a:blipFill>
                <a:blip r:embed="rId2"/>
                <a:stretch>
                  <a:fillRect l="-261" t="-63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492038" y="2791761"/>
            <a:ext cx="2641182" cy="2335739"/>
          </a:xfrm>
          <a:prstGeom prst="rect">
            <a:avLst/>
          </a:prstGeom>
        </p:spPr>
      </p:pic>
    </p:spTree>
    <p:extLst>
      <p:ext uri="{BB962C8B-B14F-4D97-AF65-F5344CB8AC3E}">
        <p14:creationId xmlns:p14="http://schemas.microsoft.com/office/powerpoint/2010/main" val="41098104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W3(1) = 0.5 + ½*1 + 1/3*1 = 2.5</a:t>
            </a:r>
          </a:p>
          <a:p>
            <a:r>
              <a:rPr lang="es-PA" dirty="0" smtClean="0"/>
              <a:t>W3(2) = 0.5 + 2/2*1 + 2/3*1 = 2.5</a:t>
            </a:r>
          </a:p>
          <a:p>
            <a:r>
              <a:rPr lang="es-PA" dirty="0" smtClean="0"/>
              <a:t>W3(3) = 0.5 + 3/2*1 + 3/3*1 = 3.5</a:t>
            </a:r>
          </a:p>
          <a:p>
            <a:r>
              <a:rPr lang="es-PA" dirty="0" smtClean="0"/>
              <a:t>W3(4) = 0.5 + 4/2*1 + 4/3*1 = 4.5</a:t>
            </a:r>
          </a:p>
          <a:p>
            <a:r>
              <a:rPr lang="es-PA" dirty="0" smtClean="0"/>
              <a:t>W3(5) = 0.5 + 5/2*1 + 5/3*1 = 5.5</a:t>
            </a:r>
          </a:p>
          <a:p>
            <a:r>
              <a:rPr lang="es-PA" dirty="0" smtClean="0"/>
              <a:t>W4(</a:t>
            </a:r>
            <a:r>
              <a:rPr lang="es-PA" u="sng" dirty="0" smtClean="0"/>
              <a:t>6</a:t>
            </a:r>
            <a:r>
              <a:rPr lang="es-PA" dirty="0" smtClean="0"/>
              <a:t>) = 0.5 + 6/2*1 + 6/3*1 = </a:t>
            </a:r>
            <a:r>
              <a:rPr lang="es-PA" u="sng" dirty="0" smtClean="0"/>
              <a:t>5.5</a:t>
            </a:r>
          </a:p>
          <a:p>
            <a:endParaRPr lang="es-PA" dirty="0" smtClean="0"/>
          </a:p>
        </p:txBody>
      </p:sp>
      <p:pic>
        <p:nvPicPr>
          <p:cNvPr id="5" name="Picture 4"/>
          <p:cNvPicPr>
            <a:picLocks noChangeAspect="1"/>
          </p:cNvPicPr>
          <p:nvPr/>
        </p:nvPicPr>
        <p:blipFill>
          <a:blip r:embed="rId2"/>
          <a:stretch>
            <a:fillRect/>
          </a:stretch>
        </p:blipFill>
        <p:spPr>
          <a:xfrm>
            <a:off x="8187238" y="2085908"/>
            <a:ext cx="2641182" cy="2335739"/>
          </a:xfrm>
          <a:prstGeom prst="rect">
            <a:avLst/>
          </a:prstGeom>
        </p:spPr>
      </p:pic>
    </p:spTree>
    <p:extLst>
      <p:ext uri="{BB962C8B-B14F-4D97-AF65-F5344CB8AC3E}">
        <p14:creationId xmlns:p14="http://schemas.microsoft.com/office/powerpoint/2010/main" val="244073408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4" name="Marcador de contenido 3"/>
          <p:cNvSpPr>
            <a:spLocks noGrp="1"/>
          </p:cNvSpPr>
          <p:nvPr>
            <p:ph idx="1"/>
          </p:nvPr>
        </p:nvSpPr>
        <p:spPr>
          <a:xfrm>
            <a:off x="218364" y="1853248"/>
            <a:ext cx="11668836" cy="4765916"/>
          </a:xfrm>
        </p:spPr>
        <p:txBody>
          <a:bodyPr>
            <a:normAutofit/>
          </a:bodyPr>
          <a:lstStyle/>
          <a:p>
            <a:r>
              <a:rPr lang="es-PA" dirty="0" smtClean="0"/>
              <a:t>El análisis de demanda de tiempo se puede hacer gráficamente</a:t>
            </a:r>
          </a:p>
          <a:p>
            <a:r>
              <a:rPr lang="es-PA" dirty="0" smtClean="0"/>
              <a:t>Dibujamos cada tarea</a:t>
            </a:r>
          </a:p>
          <a:p>
            <a:r>
              <a:rPr lang="es-PA" dirty="0" smtClean="0"/>
              <a:t>Si la tarea termina con un tiempo de demanda mayor…</a:t>
            </a:r>
          </a:p>
          <a:p>
            <a:r>
              <a:rPr lang="es-PA" dirty="0" smtClean="0"/>
              <a:t>… que el que podemos proveer, entonces no es factible</a:t>
            </a:r>
          </a:p>
          <a:p>
            <a:endParaRPr lang="es-PA" dirty="0" smtClean="0"/>
          </a:p>
        </p:txBody>
      </p:sp>
      <p:pic>
        <p:nvPicPr>
          <p:cNvPr id="3" name="Picture 2"/>
          <p:cNvPicPr>
            <a:picLocks noChangeAspect="1"/>
          </p:cNvPicPr>
          <p:nvPr/>
        </p:nvPicPr>
        <p:blipFill>
          <a:blip r:embed="rId2"/>
          <a:stretch>
            <a:fillRect/>
          </a:stretch>
        </p:blipFill>
        <p:spPr>
          <a:xfrm>
            <a:off x="7964153" y="2544930"/>
            <a:ext cx="3072816" cy="2170068"/>
          </a:xfrm>
          <a:prstGeom prst="rect">
            <a:avLst/>
          </a:prstGeom>
        </p:spPr>
      </p:pic>
    </p:spTree>
    <p:extLst>
      <p:ext uri="{BB962C8B-B14F-4D97-AF65-F5344CB8AC3E}">
        <p14:creationId xmlns:p14="http://schemas.microsoft.com/office/powerpoint/2010/main" val="242113835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endParaRPr lang="en-US" dirty="0"/>
          </a:p>
        </p:txBody>
      </p:sp>
      <p:pic>
        <p:nvPicPr>
          <p:cNvPr id="8" name="Picture 7"/>
          <p:cNvPicPr>
            <a:picLocks noChangeAspect="1"/>
          </p:cNvPicPr>
          <p:nvPr/>
        </p:nvPicPr>
        <p:blipFill>
          <a:blip r:embed="rId3"/>
          <a:stretch>
            <a:fillRect/>
          </a:stretch>
        </p:blipFill>
        <p:spPr>
          <a:xfrm>
            <a:off x="1103311" y="2472911"/>
            <a:ext cx="7009145" cy="4385089"/>
          </a:xfrm>
          <a:prstGeom prst="rect">
            <a:avLst/>
          </a:prstGeom>
        </p:spPr>
      </p:pic>
    </p:spTree>
    <p:extLst>
      <p:ext uri="{BB962C8B-B14F-4D97-AF65-F5344CB8AC3E}">
        <p14:creationId xmlns:p14="http://schemas.microsoft.com/office/powerpoint/2010/main" val="78991809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T1</a:t>
            </a:r>
            <a:endParaRPr lang="en-US" dirty="0"/>
          </a:p>
        </p:txBody>
      </p:sp>
      <p:pic>
        <p:nvPicPr>
          <p:cNvPr id="3" name="Picture 2"/>
          <p:cNvPicPr>
            <a:picLocks noChangeAspect="1"/>
          </p:cNvPicPr>
          <p:nvPr/>
        </p:nvPicPr>
        <p:blipFill>
          <a:blip r:embed="rId3"/>
          <a:stretch>
            <a:fillRect/>
          </a:stretch>
        </p:blipFill>
        <p:spPr>
          <a:xfrm>
            <a:off x="952750" y="2590654"/>
            <a:ext cx="6794064" cy="4267346"/>
          </a:xfrm>
          <a:prstGeom prst="rect">
            <a:avLst/>
          </a:prstGeom>
        </p:spPr>
      </p:pic>
    </p:spTree>
    <p:extLst>
      <p:ext uri="{BB962C8B-B14F-4D97-AF65-F5344CB8AC3E}">
        <p14:creationId xmlns:p14="http://schemas.microsoft.com/office/powerpoint/2010/main" val="69213460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T2</a:t>
            </a:r>
            <a:endParaRPr lang="en-US" dirty="0"/>
          </a:p>
        </p:txBody>
      </p:sp>
      <p:pic>
        <p:nvPicPr>
          <p:cNvPr id="4" name="Picture 3"/>
          <p:cNvPicPr>
            <a:picLocks noChangeAspect="1"/>
          </p:cNvPicPr>
          <p:nvPr/>
        </p:nvPicPr>
        <p:blipFill>
          <a:blip r:embed="rId3"/>
          <a:stretch>
            <a:fillRect/>
          </a:stretch>
        </p:blipFill>
        <p:spPr>
          <a:xfrm>
            <a:off x="855745" y="2504006"/>
            <a:ext cx="6908633" cy="4353994"/>
          </a:xfrm>
          <a:prstGeom prst="rect">
            <a:avLst/>
          </a:prstGeom>
        </p:spPr>
      </p:pic>
    </p:spTree>
    <p:extLst>
      <p:ext uri="{BB962C8B-B14F-4D97-AF65-F5344CB8AC3E}">
        <p14:creationId xmlns:p14="http://schemas.microsoft.com/office/powerpoint/2010/main" val="105570562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pic>
        <p:nvPicPr>
          <p:cNvPr id="5" name="Picture 4"/>
          <p:cNvPicPr>
            <a:picLocks noChangeAspect="1"/>
          </p:cNvPicPr>
          <p:nvPr/>
        </p:nvPicPr>
        <p:blipFill>
          <a:blip r:embed="rId2"/>
          <a:stretch>
            <a:fillRect/>
          </a:stretch>
        </p:blipFill>
        <p:spPr>
          <a:xfrm>
            <a:off x="9117403" y="1853248"/>
            <a:ext cx="2722355" cy="1610727"/>
          </a:xfrm>
          <a:prstGeom prst="rect">
            <a:avLst/>
          </a:prstGeom>
        </p:spPr>
      </p:pic>
      <p:sp>
        <p:nvSpPr>
          <p:cNvPr id="7" name="Content Placeholder 6"/>
          <p:cNvSpPr>
            <a:spLocks noGrp="1"/>
          </p:cNvSpPr>
          <p:nvPr>
            <p:ph idx="1"/>
          </p:nvPr>
        </p:nvSpPr>
        <p:spPr/>
        <p:txBody>
          <a:bodyPr/>
          <a:lstStyle/>
          <a:p>
            <a:r>
              <a:rPr lang="es-PA" dirty="0" smtClean="0"/>
              <a:t>Analizando T3</a:t>
            </a:r>
            <a:endParaRPr lang="en-US" dirty="0"/>
          </a:p>
        </p:txBody>
      </p:sp>
      <p:pic>
        <p:nvPicPr>
          <p:cNvPr id="3" name="Picture 2"/>
          <p:cNvPicPr>
            <a:picLocks noChangeAspect="1"/>
          </p:cNvPicPr>
          <p:nvPr/>
        </p:nvPicPr>
        <p:blipFill>
          <a:blip r:embed="rId3"/>
          <a:stretch>
            <a:fillRect/>
          </a:stretch>
        </p:blipFill>
        <p:spPr>
          <a:xfrm>
            <a:off x="1103312" y="2425274"/>
            <a:ext cx="5243080" cy="4304389"/>
          </a:xfrm>
          <a:prstGeom prst="rect">
            <a:avLst/>
          </a:prstGeom>
        </p:spPr>
      </p:pic>
    </p:spTree>
    <p:extLst>
      <p:ext uri="{BB962C8B-B14F-4D97-AF65-F5344CB8AC3E}">
        <p14:creationId xmlns:p14="http://schemas.microsoft.com/office/powerpoint/2010/main" val="423511183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Demanda de </a:t>
            </a:r>
            <a:r>
              <a:rPr lang="es-PA" dirty="0" err="1" smtClean="0"/>
              <a:t>Analisis</a:t>
            </a:r>
            <a:r>
              <a:rPr lang="es-PA" dirty="0" smtClean="0"/>
              <a:t> de Tiempo - Ejemplo</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Conclusión</a:t>
            </a:r>
          </a:p>
          <a:p>
            <a:r>
              <a:rPr lang="es-PA" dirty="0" smtClean="0"/>
              <a:t>Se puede determinar el sistema si es factible o no, sin corriéndolo</a:t>
            </a:r>
          </a:p>
          <a:p>
            <a:r>
              <a:rPr lang="es-PA" dirty="0" smtClean="0"/>
              <a:t>Se comprobó matemáticamente</a:t>
            </a:r>
          </a:p>
          <a:p>
            <a:r>
              <a:rPr lang="es-PA" dirty="0" smtClean="0"/>
              <a:t>Se comprobó gráficamente</a:t>
            </a:r>
            <a:endParaRPr lang="en-US" dirty="0"/>
          </a:p>
        </p:txBody>
      </p:sp>
    </p:spTree>
    <p:extLst>
      <p:ext uri="{BB962C8B-B14F-4D97-AF65-F5344CB8AC3E}">
        <p14:creationId xmlns:p14="http://schemas.microsoft.com/office/powerpoint/2010/main" val="257436718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Pueden adaptar las necesidades del CPU dependiendo de la tarea ejecutada</a:t>
            </a:r>
          </a:p>
          <a:p>
            <a:endParaRPr lang="es-PA" dirty="0"/>
          </a:p>
          <a:p>
            <a:r>
              <a:rPr lang="es-PA" dirty="0" smtClean="0"/>
              <a:t>Las prioridades pueden incrementarse si el </a:t>
            </a:r>
            <a:r>
              <a:rPr lang="es-PA" dirty="0" err="1" smtClean="0"/>
              <a:t>deadline</a:t>
            </a:r>
            <a:r>
              <a:rPr lang="es-PA" dirty="0" smtClean="0"/>
              <a:t> está cercano</a:t>
            </a:r>
          </a:p>
          <a:p>
            <a:r>
              <a:rPr lang="es-PA" dirty="0" smtClean="0"/>
              <a:t>Empaqueta más rápido las tareas en el diagrama de tiempo</a:t>
            </a:r>
            <a:r>
              <a:rPr lang="en-US" dirty="0"/>
              <a:t> </a:t>
            </a:r>
            <a:r>
              <a:rPr lang="en-US" dirty="0" smtClean="0"/>
              <a:t>a </a:t>
            </a:r>
            <a:r>
              <a:rPr lang="en-US" dirty="0" err="1" smtClean="0"/>
              <a:t>diferencia</a:t>
            </a:r>
            <a:r>
              <a:rPr lang="en-US" dirty="0" smtClean="0"/>
              <a:t> de </a:t>
            </a:r>
            <a:r>
              <a:rPr lang="en-US" dirty="0" err="1" smtClean="0"/>
              <a:t>los</a:t>
            </a:r>
            <a:r>
              <a:rPr lang="en-US" dirty="0" smtClean="0"/>
              <a:t> schedulers de </a:t>
            </a:r>
            <a:r>
              <a:rPr lang="en-US" dirty="0" err="1" smtClean="0"/>
              <a:t>prioridad</a:t>
            </a:r>
            <a:r>
              <a:rPr lang="en-US" dirty="0" smtClean="0"/>
              <a:t> </a:t>
            </a:r>
            <a:r>
              <a:rPr lang="en-US" dirty="0" err="1" smtClean="0"/>
              <a:t>fija</a:t>
            </a:r>
            <a:r>
              <a:rPr lang="en-US" dirty="0" smtClean="0"/>
              <a:t> o </a:t>
            </a:r>
            <a:r>
              <a:rPr lang="en-US" dirty="0" err="1" smtClean="0"/>
              <a:t>los</a:t>
            </a:r>
            <a:r>
              <a:rPr lang="en-US" dirty="0" smtClean="0"/>
              <a:t> </a:t>
            </a:r>
            <a:r>
              <a:rPr lang="en-US" dirty="0" err="1" smtClean="0"/>
              <a:t>monotónicos</a:t>
            </a:r>
            <a:endParaRPr lang="en-US" dirty="0" smtClean="0"/>
          </a:p>
          <a:p>
            <a:endParaRPr lang="es-PA" dirty="0" smtClean="0"/>
          </a:p>
        </p:txBody>
      </p:sp>
    </p:spTree>
    <p:extLst>
      <p:ext uri="{BB962C8B-B14F-4D97-AF65-F5344CB8AC3E}">
        <p14:creationId xmlns:p14="http://schemas.microsoft.com/office/powerpoint/2010/main" val="4147745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El Sistema Operativo hace la plomería</a:t>
            </a:r>
            <a:endParaRPr lang="es-PA" dirty="0"/>
          </a:p>
        </p:txBody>
      </p:sp>
      <p:sp>
        <p:nvSpPr>
          <p:cNvPr id="3" name="Marcador de contenido 2"/>
          <p:cNvSpPr>
            <a:spLocks noGrp="1"/>
          </p:cNvSpPr>
          <p:nvPr>
            <p:ph idx="1"/>
          </p:nvPr>
        </p:nvSpPr>
        <p:spPr>
          <a:xfrm>
            <a:off x="188914" y="2052918"/>
            <a:ext cx="9817973" cy="4195481"/>
          </a:xfrm>
        </p:spPr>
        <p:txBody>
          <a:bodyPr>
            <a:normAutofit/>
          </a:bodyPr>
          <a:lstStyle/>
          <a:p>
            <a:r>
              <a:rPr lang="es-PA" dirty="0" smtClean="0"/>
              <a:t>El sistema operativo provee una abstracción del hardware</a:t>
            </a:r>
          </a:p>
          <a:p>
            <a:pPr lvl="1"/>
            <a:r>
              <a:rPr lang="es-PA" dirty="0" smtClean="0"/>
              <a:t>El hardware es detallado y específico</a:t>
            </a:r>
          </a:p>
          <a:p>
            <a:pPr lvl="1"/>
            <a:r>
              <a:rPr lang="es-PA" dirty="0" smtClean="0"/>
              <a:t>La manipulación de hardware no solo trae el conocimiento de programación sino también el dominio del hardware.</a:t>
            </a:r>
          </a:p>
          <a:p>
            <a:pPr lvl="1"/>
            <a:r>
              <a:rPr lang="es-PA" dirty="0" smtClean="0"/>
              <a:t>El usuario no se preocupa de las “tuberías” sino de abrir o cerrar el grifo</a:t>
            </a:r>
          </a:p>
          <a:p>
            <a:pPr lvl="1"/>
            <a:r>
              <a:rPr lang="es-PA" dirty="0" smtClean="0"/>
              <a:t>Más productivo</a:t>
            </a:r>
          </a:p>
          <a:p>
            <a:pPr lvl="1"/>
            <a:r>
              <a:rPr lang="es-PA" dirty="0" smtClean="0"/>
              <a:t>Normalmente sin SO, el programador debe saber de:</a:t>
            </a:r>
          </a:p>
          <a:p>
            <a:pPr lvl="2"/>
            <a:r>
              <a:rPr lang="es-PA" dirty="0" smtClean="0"/>
              <a:t>Registros, bits, modos, banderas</a:t>
            </a:r>
          </a:p>
        </p:txBody>
      </p:sp>
      <p:pic>
        <p:nvPicPr>
          <p:cNvPr id="4" name="Imagen 3"/>
          <p:cNvPicPr>
            <a:picLocks noChangeAspect="1"/>
          </p:cNvPicPr>
          <p:nvPr/>
        </p:nvPicPr>
        <p:blipFill>
          <a:blip r:embed="rId2"/>
          <a:stretch>
            <a:fillRect/>
          </a:stretch>
        </p:blipFill>
        <p:spPr>
          <a:xfrm>
            <a:off x="9253538" y="3209389"/>
            <a:ext cx="2828925" cy="3609975"/>
          </a:xfrm>
          <a:prstGeom prst="rect">
            <a:avLst/>
          </a:prstGeom>
        </p:spPr>
      </p:pic>
    </p:spTree>
    <p:extLst>
      <p:ext uri="{BB962C8B-B14F-4D97-AF65-F5344CB8AC3E}">
        <p14:creationId xmlns:p14="http://schemas.microsoft.com/office/powerpoint/2010/main" val="16942847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Evaluación Dinámica</a:t>
            </a:r>
            <a:endParaRPr lang="es-PA" dirty="0"/>
          </a:p>
        </p:txBody>
      </p:sp>
      <p:sp>
        <p:nvSpPr>
          <p:cNvPr id="7" name="Content Placeholder 6"/>
          <p:cNvSpPr>
            <a:spLocks noGrp="1"/>
          </p:cNvSpPr>
          <p:nvPr>
            <p:ph idx="1"/>
          </p:nvPr>
        </p:nvSpPr>
        <p:spPr>
          <a:xfrm>
            <a:off x="304800" y="2052918"/>
            <a:ext cx="11518232" cy="4444135"/>
          </a:xfrm>
        </p:spPr>
        <p:txBody>
          <a:bodyPr>
            <a:normAutofit lnSpcReduction="10000"/>
          </a:bodyPr>
          <a:lstStyle/>
          <a:p>
            <a:r>
              <a:rPr lang="es-PA" dirty="0" smtClean="0"/>
              <a:t>Las prioridades son reasignadas basadas en el algoritmo del </a:t>
            </a:r>
            <a:r>
              <a:rPr lang="es-PA" dirty="0" err="1" smtClean="0"/>
              <a:t>scheduler</a:t>
            </a:r>
            <a:r>
              <a:rPr lang="es-PA" dirty="0" smtClean="0"/>
              <a:t> (programador)</a:t>
            </a:r>
          </a:p>
          <a:p>
            <a:r>
              <a:rPr lang="es-PA" dirty="0" smtClean="0"/>
              <a:t>Se consideran:</a:t>
            </a:r>
          </a:p>
          <a:p>
            <a:pPr lvl="1"/>
            <a:r>
              <a:rPr lang="es-PA" dirty="0" smtClean="0"/>
              <a:t>Tiempo restante hasta el </a:t>
            </a:r>
            <a:r>
              <a:rPr lang="es-PA" dirty="0" err="1" smtClean="0"/>
              <a:t>deadline</a:t>
            </a:r>
            <a:endParaRPr lang="es-PA" dirty="0" smtClean="0"/>
          </a:p>
          <a:p>
            <a:pPr lvl="1"/>
            <a:r>
              <a:rPr lang="es-PA" dirty="0" smtClean="0"/>
              <a:t>El período</a:t>
            </a:r>
          </a:p>
          <a:p>
            <a:pPr lvl="1"/>
            <a:r>
              <a:rPr lang="es-PA" dirty="0" smtClean="0"/>
              <a:t>El tiempo de </a:t>
            </a:r>
            <a:r>
              <a:rPr lang="es-PA" dirty="0" err="1" smtClean="0"/>
              <a:t>slack</a:t>
            </a:r>
            <a:r>
              <a:rPr lang="es-PA" dirty="0" smtClean="0"/>
              <a:t> o tiempo restante</a:t>
            </a:r>
          </a:p>
          <a:p>
            <a:pPr lvl="1"/>
            <a:r>
              <a:rPr lang="es-PA" dirty="0" err="1" smtClean="0"/>
              <a:t>Release</a:t>
            </a:r>
            <a:r>
              <a:rPr lang="es-PA" dirty="0" smtClean="0"/>
              <a:t> time</a:t>
            </a:r>
          </a:p>
          <a:p>
            <a:pPr lvl="1"/>
            <a:r>
              <a:rPr lang="es-PA" dirty="0" smtClean="0"/>
              <a:t>Otros</a:t>
            </a:r>
          </a:p>
          <a:p>
            <a:pPr lvl="1"/>
            <a:endParaRPr lang="es-PA" dirty="0"/>
          </a:p>
          <a:p>
            <a:r>
              <a:rPr lang="es-PA" dirty="0" smtClean="0"/>
              <a:t>Incrementan la flexibilidad.  Es la razón de elegirlos</a:t>
            </a:r>
          </a:p>
          <a:p>
            <a:r>
              <a:rPr lang="es-PA" dirty="0" smtClean="0"/>
              <a:t>Son más complejos debido a que todas las tareas deben evaluarse en cada punto</a:t>
            </a:r>
          </a:p>
          <a:p>
            <a:pPr lvl="1"/>
            <a:r>
              <a:rPr lang="es-PA" dirty="0" smtClean="0"/>
              <a:t>Influyen en la línea de tiempo y el </a:t>
            </a:r>
            <a:r>
              <a:rPr lang="es-PA" dirty="0" err="1" smtClean="0"/>
              <a:t>deadline</a:t>
            </a:r>
            <a:endParaRPr lang="en-US" dirty="0" smtClean="0"/>
          </a:p>
          <a:p>
            <a:endParaRPr lang="es-PA" dirty="0" smtClean="0"/>
          </a:p>
        </p:txBody>
      </p:sp>
    </p:spTree>
    <p:extLst>
      <p:ext uri="{BB962C8B-B14F-4D97-AF65-F5344CB8AC3E}">
        <p14:creationId xmlns:p14="http://schemas.microsoft.com/office/powerpoint/2010/main" val="353006217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Ejemplo de sub utilización</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Considerar un </a:t>
            </a:r>
            <a:r>
              <a:rPr lang="es-PA" dirty="0" err="1" smtClean="0"/>
              <a:t>scheduler</a:t>
            </a:r>
            <a:r>
              <a:rPr lang="es-PA" dirty="0" smtClean="0"/>
              <a:t> dinámico con el set de tareas completas a mano</a:t>
            </a:r>
          </a:p>
          <a:p>
            <a:r>
              <a:rPr lang="es-PA" dirty="0" smtClean="0"/>
              <a:t>Los siguientes trabajos son agendados</a:t>
            </a:r>
          </a:p>
          <a:p>
            <a:r>
              <a:rPr lang="es-PA" dirty="0" smtClean="0"/>
              <a:t>Suponga 0 &lt; x &lt; 1</a:t>
            </a:r>
          </a:p>
          <a:p>
            <a:pPr lvl="1"/>
            <a:r>
              <a:rPr lang="es-PA" dirty="0" smtClean="0"/>
              <a:t>e2 no es conocido</a:t>
            </a:r>
          </a:p>
          <a:p>
            <a:pPr lvl="1"/>
            <a:r>
              <a:rPr lang="es-PA" dirty="0" smtClean="0"/>
              <a:t>Pero sabemos que es 1 - x</a:t>
            </a:r>
          </a:p>
          <a:p>
            <a:r>
              <a:rPr lang="es-PA" dirty="0" err="1" smtClean="0"/>
              <a:t>Scheduler</a:t>
            </a:r>
            <a:r>
              <a:rPr lang="es-PA" dirty="0" smtClean="0"/>
              <a:t> dinámico.  ¿Cómo manejará la situación?</a:t>
            </a:r>
            <a:endParaRPr lang="en-US" dirty="0" smtClean="0"/>
          </a:p>
          <a:p>
            <a:endParaRPr lang="es-PA" dirty="0" smtClean="0"/>
          </a:p>
        </p:txBody>
      </p:sp>
      <p:pic>
        <p:nvPicPr>
          <p:cNvPr id="1026" name="Picture 2" descr="https://attachment.outlook.live.net/owa/issaiass@hotmail.com/service.svc/s/GetAttachmentThumbnail?id=AQMkADAwATE0YzgwLWNmNzEtMDAAYjUtMDACLTAwCgBGAAAD%2FCC%2FvfgNHkGY%2F%2BhcV8h8YgcAno9jNrlkgUOoHdrwNszTggAAAgEiAAAAno9jNrlkgUOoHdrwNszTggACg%2BI1GwAAAAESABAA7DgwgnGhqUWn7uWAiCJHhg%3D%3D&amp;thumbnailType=2&amp;owa=outlook.live.com&amp;scriptVer=2019070701.02&amp;isc=1&amp;X-OWA-CANARY=VYrDjLXvA0KilqAKzmkizKCQt7kNBtcYa-DSBynL6cGaT2EkFdc6aXyixRfiAhS03RY_Xdt5cT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2MDEzLCJleHAiOjE1NjI4NTY2MTMsImlzcyI6IjAwMDAwMDAyLTAwMDAtMGZmMS1jZTAwLTAwMDAwMDAwMDAwMEA4NGRmOWU3Zi1lOWY2LTQwYWYtYjQzNS1hYWFhYWFhYWFhYWEiLCJhdWQiOiIwMDAwMDAwMi0wMDAwLTBmZjEtY2UwMC0wMDAwMDAwMDAwMDAvYXR0YWNobWVudC5vdXRsb29rLmxpdmUubmV0QDg0ZGY5ZTdmLWU5ZjYtNDBhZi1iNDM1LWFhYWFhYWFhYWFhYSJ9.H0hrLwgXjEXaDIogr5-w25lsgORCXP3MJIy2BziVapre4jewLfxVg4snuALEjIdw4WFBpaQzsFCcSSlYjZBEtd6huy2qHHNA-NZS_DG9mvnEamKR3u1K5ANsDhhRo0zG4R3VVWhKK19_SVj067QWUL3aePQb6N9dK9VgdAzPwxUOPJ2GNOge_IDKVqmtp0tAMbURJrhTQDj9H471Up5G1u90d4SLFsQxFrxovkc2HHPC47-9QwfL5Th6xbx5dLYFEOQqGpEIEu_lp6vhUQ88SLaKM25VVtqBwCo5yqiZ_X9L5iUQge26GQwa6v8P_yT1GLbqI1ZE_q946aV9COLDU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809" y="2668386"/>
            <a:ext cx="3209925"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34795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Ejemplo de sub utilización</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Supongamos que x &gt; 0</a:t>
            </a:r>
          </a:p>
          <a:p>
            <a:r>
              <a:rPr lang="es-PA" dirty="0" smtClean="0"/>
              <a:t>A t = 0, J1 empieza a ejecutarse hasta completar t = 1</a:t>
            </a:r>
          </a:p>
          <a:p>
            <a:r>
              <a:rPr lang="es-PA" dirty="0" smtClean="0"/>
              <a:t>Entonces J2 pierde el </a:t>
            </a:r>
            <a:r>
              <a:rPr lang="es-PA" dirty="0" err="1" smtClean="0"/>
              <a:t>deadline</a:t>
            </a:r>
            <a:r>
              <a:rPr lang="es-PA" dirty="0" smtClean="0"/>
              <a:t> independientemente del valor de ‘x’</a:t>
            </a:r>
          </a:p>
          <a:p>
            <a:r>
              <a:rPr lang="es-PA" dirty="0" smtClean="0"/>
              <a:t>Un </a:t>
            </a:r>
            <a:r>
              <a:rPr lang="es-PA" dirty="0" err="1" smtClean="0"/>
              <a:t>scheduler</a:t>
            </a:r>
            <a:r>
              <a:rPr lang="es-PA" dirty="0" smtClean="0"/>
              <a:t> estático puede posponer J1 hasta que J2 haya completado</a:t>
            </a:r>
            <a:endParaRPr lang="en-US" dirty="0" smtClean="0"/>
          </a:p>
          <a:p>
            <a:endParaRPr lang="es-PA" dirty="0" smtClean="0"/>
          </a:p>
        </p:txBody>
      </p:sp>
      <p:pic>
        <p:nvPicPr>
          <p:cNvPr id="1026" name="Picture 2" descr="https://attachment.outlook.live.net/owa/issaiass@hotmail.com/service.svc/s/GetAttachmentThumbnail?id=AQMkADAwATE0YzgwLWNmNzEtMDAAYjUtMDACLTAwCgBGAAAD%2FCC%2FvfgNHkGY%2F%2BhcV8h8YgcAno9jNrlkgUOoHdrwNszTggAAAgEiAAAAno9jNrlkgUOoHdrwNszTggACg%2BI1GwAAAAESABAA7DgwgnGhqUWn7uWAiCJHhg%3D%3D&amp;thumbnailType=2&amp;owa=outlook.live.com&amp;scriptVer=2019070701.02&amp;isc=1&amp;X-OWA-CANARY=VYrDjLXvA0KilqAKzmkizKCQt7kNBtcYa-DSBynL6cGaT2EkFdc6aXyixRfiAhS03RY_Xdt5cT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2MDEzLCJleHAiOjE1NjI4NTY2MTMsImlzcyI6IjAwMDAwMDAyLTAwMDAtMGZmMS1jZTAwLTAwMDAwMDAwMDAwMEA4NGRmOWU3Zi1lOWY2LTQwYWYtYjQzNS1hYWFhYWFhYWFhYWEiLCJhdWQiOiIwMDAwMDAwMi0wMDAwLTBmZjEtY2UwMC0wMDAwMDAwMDAwMDAvYXR0YWNobWVudC5vdXRsb29rLmxpdmUubmV0QDg0ZGY5ZTdmLWU5ZjYtNDBhZi1iNDM1LWFhYWFhYWFhYWFhYSJ9.H0hrLwgXjEXaDIogr5-w25lsgORCXP3MJIy2BziVapre4jewLfxVg4snuALEjIdw4WFBpaQzsFCcSSlYjZBEtd6huy2qHHNA-NZS_DG9mvnEamKR3u1K5ANsDhhRo0zG4R3VVWhKK19_SVj067QWUL3aePQb6N9dK9VgdAzPwxUOPJ2GNOge_IDKVqmtp0tAMbURJrhTQDj9H471Up5G1u90d4SLFsQxFrxovkc2HHPC47-9QwfL5Th6xbx5dLYFEOQqGpEIEu_lp6vhUQ88SLaKM25VVtqBwCo5yqiZ_X9L5iUQge26GQwa6v8P_yT1GLbqI1ZE_q946aV9COLDU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166" y="1251116"/>
            <a:ext cx="2859336" cy="16036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ttachment.outlook.live.net/owa/issaiass@hotmail.com/service.svc/s/GetAttachmentThumbnail?id=AQMkADAwATE0YzgwLWNmNzEtMDAAYjUtMDACLTAwCgBGAAAD%2FCC%2FvfgNHkGY%2F%2BhcV8h8YgcAno9jNrlkgUOoHdrwNszTggAAAgEiAAAAno9jNrlkgUOoHdrwNszTggACg%2BI1IQAAAAESABAAtZvAEpOoGUi%2BHqcazRfOFQ%3D%3D&amp;thumbnailType=2&amp;owa=outlook.live.com&amp;scriptVer=2019070701.07&amp;isc=1&amp;X-OWA-CANARY=tmlZsSdgw0KFO9PlE-Wd5oBTYQIWBtcYPEHQC3BKGQ02EpRrPCpJoS6FAu7hrasBW2tXpg09Khc.&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DMxLCJleHAiOjE1NjI4NjAwMzEsImlzcyI6IjAwMDAwMDAyLTAwMDAtMGZmMS1jZTAwLTAwMDAwMDAwMDAwMEA4NGRmOWU3Zi1lOWY2LTQwYWYtYjQzNS1hYWFhYWFhYWFhYWEiLCJhdWQiOiIwMDAwMDAwMi0wMDAwLTBmZjEtY2UwMC0wMDAwMDAwMDAwMDAvYXR0YWNobWVudC5vdXRsb29rLmxpdmUubmV0QDg0ZGY5ZTdmLWU5ZjYtNDBhZi1iNDM1LWFhYWFhYWFhYWFhYSJ9.paFTjfyvVmoByiVUsYrdBygi-8kzKrHRf5EEhRxZHP4Zbeqsyt7T4G-SmMHNfsjhTpsuEQ5UrlWvyu3P6wVJidOvsiZDXB8T54NEPNOAMNkxH3uK38rd91OSbO3i7jlooWS_qHtn3MY9S1DjKsf5MoRD8kSCoUzd2Yx36-DuX6t3pt68aUpgE5XEyzanATsDmY6UYWg1nO8qJN5cU5Co0EbFLlFbL0UMwD-iGjPWs3fFEgn-GfVSU3xEPsq-Yd4YIyzjPRdsgw6tCOSk12sz7Am-hv_yrCMyDyyphKK14AvXYVbCmjpXrNyIuczCH_C6xYH75aV8-BXLL55geDVwuQ&amp;animation=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931" y="4010840"/>
            <a:ext cx="5015081" cy="248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0590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err="1" smtClean="0"/>
              <a:t>Slack</a:t>
            </a:r>
            <a:r>
              <a:rPr lang="es-PA" dirty="0" smtClean="0"/>
              <a:t> = di – t – </a:t>
            </a:r>
            <a:r>
              <a:rPr lang="es-PA" dirty="0" err="1" smtClean="0"/>
              <a:t>ei</a:t>
            </a:r>
            <a:r>
              <a:rPr lang="es-PA" dirty="0" smtClean="0"/>
              <a:t>’</a:t>
            </a:r>
          </a:p>
          <a:p>
            <a:r>
              <a:rPr lang="es-PA" dirty="0" smtClean="0"/>
              <a:t>di = </a:t>
            </a:r>
            <a:r>
              <a:rPr lang="es-PA" dirty="0" err="1" smtClean="0"/>
              <a:t>deadline</a:t>
            </a:r>
            <a:endParaRPr lang="es-PA" dirty="0" smtClean="0"/>
          </a:p>
          <a:p>
            <a:r>
              <a:rPr lang="es-PA" dirty="0" smtClean="0"/>
              <a:t>t = tiempo actual</a:t>
            </a:r>
          </a:p>
          <a:p>
            <a:r>
              <a:rPr lang="es-PA" dirty="0" err="1" smtClean="0"/>
              <a:t>ei</a:t>
            </a:r>
            <a:r>
              <a:rPr lang="es-PA" dirty="0" smtClean="0"/>
              <a:t> = es el tiempo pendiente de la tarea actual</a:t>
            </a:r>
          </a:p>
          <a:p>
            <a:r>
              <a:rPr lang="es-PA" dirty="0" smtClean="0"/>
              <a:t>En caso de que el trabajo siguiente no se esté ejecutando entonces </a:t>
            </a:r>
            <a:r>
              <a:rPr lang="es-PA" dirty="0" err="1" smtClean="0"/>
              <a:t>ei</a:t>
            </a:r>
            <a:r>
              <a:rPr lang="es-PA" dirty="0" smtClean="0"/>
              <a:t>’ = </a:t>
            </a:r>
            <a:r>
              <a:rPr lang="es-PA" dirty="0" err="1" smtClean="0"/>
              <a:t>ei</a:t>
            </a:r>
            <a:endParaRPr lang="es-PA" dirty="0" smtClean="0"/>
          </a:p>
        </p:txBody>
      </p:sp>
    </p:spTree>
    <p:extLst>
      <p:ext uri="{BB962C8B-B14F-4D97-AF65-F5344CB8AC3E}">
        <p14:creationId xmlns:p14="http://schemas.microsoft.com/office/powerpoint/2010/main" val="211521928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Considerar el siguiente ajuste de tareas                            J1 -&gt; J2</a:t>
            </a:r>
          </a:p>
          <a:p>
            <a:pPr lvl="1"/>
            <a:r>
              <a:rPr lang="es-PA" dirty="0" smtClean="0"/>
              <a:t>LST </a:t>
            </a:r>
            <a:r>
              <a:rPr lang="es-PA" dirty="0" err="1" smtClean="0"/>
              <a:t>scheduler</a:t>
            </a:r>
            <a:r>
              <a:rPr lang="es-PA" dirty="0" smtClean="0"/>
              <a:t>                                                                              J3</a:t>
            </a:r>
          </a:p>
          <a:p>
            <a:pPr lvl="1"/>
            <a:r>
              <a:rPr lang="es-PA" dirty="0" err="1" smtClean="0"/>
              <a:t>Preemptive</a:t>
            </a:r>
            <a:endParaRPr lang="es-PA" dirty="0" smtClean="0"/>
          </a:p>
          <a:p>
            <a:pPr lvl="1"/>
            <a:r>
              <a:rPr lang="es-PA" dirty="0" smtClean="0"/>
              <a:t>Programa tareas</a:t>
            </a:r>
          </a:p>
          <a:p>
            <a:r>
              <a:rPr lang="es-PA" dirty="0" smtClean="0"/>
              <a:t>Realizar ajuste de las tareas entre [0 8]</a:t>
            </a:r>
          </a:p>
          <a:p>
            <a:r>
              <a:rPr lang="es-PA" dirty="0" smtClean="0"/>
              <a:t>¿Las tareas alcanzaran el </a:t>
            </a:r>
            <a:r>
              <a:rPr lang="es-PA" dirty="0" err="1" smtClean="0"/>
              <a:t>deadline</a:t>
            </a:r>
            <a:r>
              <a:rPr lang="es-PA" dirty="0" smtClean="0"/>
              <a:t>?</a:t>
            </a:r>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5243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J1 antes de J2, J3 es independiente</a:t>
            </a:r>
          </a:p>
          <a:p>
            <a:r>
              <a:rPr lang="es-PA" dirty="0" smtClean="0"/>
              <a:t>A un tiempo t = 0, se suelta J1</a:t>
            </a:r>
          </a:p>
          <a:p>
            <a:r>
              <a:rPr lang="es-PA" dirty="0" smtClean="0"/>
              <a:t>J1 es soltada hasta t = 2</a:t>
            </a:r>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attachment.outlook.live.net/owa/issaiass@hotmail.com/service.svc/s/GetAttachmentThumbnail?id=AQMkADAwATE0YzgwLWNmNzEtMDAAYjUtMDACLTAwCgBGAAAD%2FCC%2FvfgNHkGY%2F%2BhcV8h8YgcAno9jNrlkgUOoHdrwNszTggAAAgEiAAAAno9jNrlkgUOoHdrwNszTggACg%2BI1KQAAAAESABAAea8nxUd2fU%2Bed2tqwqyEHQ%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4655" t="50163" r="39092" b="15583"/>
          <a:stretch/>
        </p:blipFill>
        <p:spPr bwMode="auto">
          <a:xfrm>
            <a:off x="598466" y="3945165"/>
            <a:ext cx="5465450" cy="187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060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J1 antes de J2, J3 es independiente</a:t>
            </a:r>
          </a:p>
          <a:p>
            <a:r>
              <a:rPr lang="es-PA" dirty="0" smtClean="0"/>
              <a:t>A un tiempo t = 0, se suelta J1</a:t>
            </a:r>
          </a:p>
          <a:p>
            <a:r>
              <a:rPr lang="es-PA" dirty="0" smtClean="0"/>
              <a:t>J1 es soltada hasta t = 2, evaluamos el </a:t>
            </a:r>
            <a:r>
              <a:rPr lang="es-PA" dirty="0" err="1" smtClean="0"/>
              <a:t>slack</a:t>
            </a:r>
            <a:endParaRPr lang="es-PA" dirty="0" smtClean="0"/>
          </a:p>
          <a:p>
            <a:r>
              <a:rPr lang="es-PA" dirty="0" smtClean="0"/>
              <a:t>S1 = 6 – 2 – 1 = 3</a:t>
            </a:r>
          </a:p>
          <a:p>
            <a:r>
              <a:rPr lang="es-PA" dirty="0" smtClean="0"/>
              <a:t>S3 = 7 – 2 – 2 = 3</a:t>
            </a:r>
          </a:p>
          <a:p>
            <a:r>
              <a:rPr lang="es-PA" dirty="0" smtClean="0"/>
              <a:t>Se </a:t>
            </a:r>
            <a:r>
              <a:rPr lang="es-PA" dirty="0" err="1" smtClean="0"/>
              <a:t>escoje</a:t>
            </a:r>
            <a:r>
              <a:rPr lang="es-PA" dirty="0" smtClean="0"/>
              <a:t> la de mayor índice</a:t>
            </a:r>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attachment.outlook.live.net/owa/issaiass@hotmail.com/service.svc/s/GetAttachmentThumbnail?id=AQMkADAwATE0YzgwLWNmNzEtMDAAYjUtMDACLTAwCgBGAAAD%2FCC%2FvfgNHkGY%2F%2BhcV8h8YgcAno9jNrlkgUOoHdrwNszTggAAAgEiAAAAno9jNrlkgUOoHdrwNszTggACg%2BI1KQAAAAESABAAea8nxUd2fU%2Bed2tqwqyEHQ%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4655" t="50163" r="39092" b="15583"/>
          <a:stretch/>
        </p:blipFill>
        <p:spPr bwMode="auto">
          <a:xfrm>
            <a:off x="598466" y="4625998"/>
            <a:ext cx="5465450" cy="187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73315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A un tiempo t = 2 entonces decidimos soltar J3</a:t>
            </a:r>
          </a:p>
          <a:p>
            <a:r>
              <a:rPr lang="es-PA" dirty="0" smtClean="0"/>
              <a:t>Evaluamos el </a:t>
            </a:r>
            <a:r>
              <a:rPr lang="es-PA" dirty="0" err="1" smtClean="0"/>
              <a:t>slack</a:t>
            </a:r>
            <a:r>
              <a:rPr lang="es-PA" dirty="0" smtClean="0"/>
              <a:t> para un tiempo t = 3</a:t>
            </a:r>
          </a:p>
          <a:p>
            <a:r>
              <a:rPr lang="es-PA" dirty="0" smtClean="0"/>
              <a:t>S1 = 6 – 3 – 1 = 2</a:t>
            </a:r>
          </a:p>
          <a:p>
            <a:r>
              <a:rPr lang="es-PA" dirty="0" smtClean="0"/>
              <a:t>S3 = 7 – 3 – 1 = 3</a:t>
            </a:r>
          </a:p>
          <a:p>
            <a:r>
              <a:rPr lang="es-PA" dirty="0" smtClean="0"/>
              <a:t>Se </a:t>
            </a:r>
            <a:r>
              <a:rPr lang="es-PA" dirty="0" err="1" smtClean="0"/>
              <a:t>escoje</a:t>
            </a:r>
            <a:r>
              <a:rPr lang="es-PA" dirty="0" smtClean="0"/>
              <a:t> la tarea de menor </a:t>
            </a:r>
            <a:r>
              <a:rPr lang="es-PA" dirty="0" err="1" smtClean="0"/>
              <a:t>slack</a:t>
            </a:r>
            <a:endParaRPr lang="es-PA" dirty="0" smtClean="0"/>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50" y="3005954"/>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attachment.outlook.live.net/owa/issaiass@hotmail.com/service.svc/s/GetAttachmentThumbnail?id=AQMkADAwATE0YzgwLWNmNzEtMDAAYjUtMDACLTAwCgBGAAAD%2FCC%2FvfgNHkGY%2F%2BhcV8h8YgcAno9jNrlkgUOoHdrwNszTggAAAgEiAAAAno9jNrlkgUOoHdrwNszTggACg%2BI1KQAAAAESABAAooiJhKq9OkCPgr2nje80uA%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14035" t="49803" r="41571" b="11436"/>
          <a:stretch/>
        </p:blipFill>
        <p:spPr bwMode="auto">
          <a:xfrm>
            <a:off x="489398" y="4324975"/>
            <a:ext cx="4831745" cy="237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05109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Repaso del </a:t>
            </a:r>
            <a:r>
              <a:rPr lang="es-PA" dirty="0" err="1" smtClean="0"/>
              <a:t>Least</a:t>
            </a:r>
            <a:r>
              <a:rPr lang="es-PA" dirty="0" smtClean="0"/>
              <a:t> </a:t>
            </a:r>
            <a:r>
              <a:rPr lang="es-PA" dirty="0" err="1" smtClean="0"/>
              <a:t>Slack</a:t>
            </a:r>
            <a:r>
              <a:rPr lang="es-PA" dirty="0" smtClean="0"/>
              <a:t> Time</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A un tiempo t = 3 entonces decidimos soltar J1 nuevamente</a:t>
            </a:r>
          </a:p>
          <a:p>
            <a:r>
              <a:rPr lang="es-PA" dirty="0" smtClean="0"/>
              <a:t>A un tiempo t = 4 entonces decidimos soltar J3 nuevamente pues J1 completó</a:t>
            </a:r>
          </a:p>
          <a:p>
            <a:r>
              <a:rPr lang="es-PA" dirty="0" smtClean="0"/>
              <a:t>Como las otras tareas completaron solo nos queda soltar J2 por 2 períodos de tiempo</a:t>
            </a:r>
          </a:p>
          <a:p>
            <a:endParaRPr lang="es-PA" dirty="0" smtClean="0"/>
          </a:p>
          <a:p>
            <a:endParaRPr lang="es-PA" dirty="0" smtClean="0"/>
          </a:p>
        </p:txBody>
      </p:sp>
      <p:pic>
        <p:nvPicPr>
          <p:cNvPr id="4098" name="Picture 2" descr="https://attachment.outlook.live.net/owa/issaiass@hotmail.com/service.svc/s/GetAttachmentThumbnail?id=AQMkADAwATE0YzgwLWNmNzEtMDAAYjUtMDACLTAwCgBGAAAD%2FCC%2FvfgNHkGY%2F%2BhcV8h8YgcAno9jNrlkgUOoHdrwNszTggAAAgEiAAAAno9jNrlkgUOoHdrwNszTggACg%2BI1JgAAAAESABAANcGIZGdpukWbUs2a%2BMqVBQ%3D%3D&amp;thumbnailType=2&amp;owa=outlook.live.com&amp;scriptVer=2019070701.07&amp;isc=1&amp;X-OWA-CANARY=YhclcyK-U06dJqGc28669ZBNKAcXBtcYFgWvMkI6wR3aQFYSsRHlpCIpqCLHxqK2MdQi6XwV_Aw.&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U5NzQzLCJleHAiOjE1NjI4NjAzNDMsImlzcyI6IjAwMDAwMDAyLTAwMDAtMGZmMS1jZTAwLTAwMDAwMDAwMDAwMEA4NGRmOWU3Zi1lOWY2LTQwYWYtYjQzNS1hYWFhYWFhYWFhYWEiLCJhdWQiOiIwMDAwMDAwMi0wMDAwLTBmZjEtY2UwMC0wMDAwMDAwMDAwMDAvYXR0YWNobWVudC5vdXRsb29rLmxpdmUubmV0QDg0ZGY5ZTdmLWU5ZjYtNDBhZi1iNDM1LWFhYWFhYWFhYWFhYSJ9.mbxby19hIJLypzWayKC2Hal88JoGFMA-uvDo452Bn0VXC-XYq3fM4I3euYaUH0LR7bm2Z4cBDwWMa-cxIhf0C3AXNoIpoqHw6yLW6F19pFgsdU1JBbzMQi4Pz_0VuzRdWZ9FmdAfb09tu0_QYbifE9He5B3_st9O_uJoohr05bkxoJ99Tnb0OG36TDzDMo5WJR30v5I3f83bfTyBQ42IeSy58k9dovy4qesqRtDZp8iNfpMyiK9XtTB1Kv0X1m1wbcofwtV-mj1akZtb1y1dKLZO0hPLWnRjk3mrIOIHlbATjpBQZi-gDXIgE7JW1q45imtj1xcEVLtZBaVRniCaA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3937" y="3512047"/>
            <a:ext cx="3404307" cy="318467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ttachment.outlook.live.net/owa/issaiass@hotmail.com/service.svc/s/GetAttachmentThumbnail?id=AQMkADAwATE0YzgwLWNmNzEtMDAAYjUtMDACLTAwCgBGAAAD%2FCC%2FvfgNHkGY%2F%2BhcV8h8YgcAno9jNrlkgUOoHdrwNszTggAAAgEiAAAAno9jNrlkgUOoHdrwNszTggACg%2BI1KQAAAAESABAAhedZ3Y%2Bb0UqNYFEpgQIJyg%3D%3D&amp;thumbnailType=2&amp;owa=outlook.live.com&amp;scriptVer=2019070701.07&amp;isc=1&amp;X-OWA-CANARY=YElhuuzvXkOgE2zzOasKWyAe30YYBtcY4xv3VHkngIOGyENbJQPUbcROD7dokE4e5mo0kSobej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wMzQzLCJleHAiOjE1NjI4NjA5NDMsImlzcyI6IjAwMDAwMDAyLTAwMDAtMGZmMS1jZTAwLTAwMDAwMDAwMDAwMEA4NGRmOWU3Zi1lOWY2LTQwYWYtYjQzNS1hYWFhYWFhYWFhYWEiLCJhdWQiOiIwMDAwMDAwMi0wMDAwLTBmZjEtY2UwMC0wMDAwMDAwMDAwMDAvYXR0YWNobWVudC5vdXRsb29rLmxpdmUubmV0QDg0ZGY5ZTdmLWU5ZjYtNDBhZi1iNDM1LWFhYWFhYWFhYWFhYSJ9.jv2fXHmFlCMqJKioD9dDNSkqxu90cKImPpSX_eNLuTG4ndvYtrjD_BiOYyp__bm3id11IbGy4xU6H3-3ImJWirTL_qRR9-fmBZcL1D2RCYRSS8MZcHGmCKX1xh3uX1vsRn-eDfnlDlvGHUyBixVFn9LcWzGfQvcImq8ZJattAgp0A3rKzZdlK4tJVCCYArwxLiHKG25bh2P4BSGwuRKhsm5Vz6c4xbUUm2oGJOIx1VH1TTSIdfeEYNmehyQsGw87UaDXU6-_-ITbVhY4-wxQoQvd_vB5z3diPzuzBDc84y7IC19Fll56Ot826QRJFjZJYzH4WOkru3PpgjptxI8jb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14245" t="51552" r="41056" b="12500"/>
          <a:stretch/>
        </p:blipFill>
        <p:spPr bwMode="auto">
          <a:xfrm>
            <a:off x="841934" y="3622557"/>
            <a:ext cx="5679583" cy="256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1379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EDF = otro algoritmo dinámico</a:t>
            </a:r>
          </a:p>
          <a:p>
            <a:r>
              <a:rPr lang="es-PA" dirty="0" smtClean="0"/>
              <a:t>Las prioridades de las tareas son reevaluadas en cada punto de decisión</a:t>
            </a:r>
          </a:p>
          <a:p>
            <a:r>
              <a:rPr lang="es-PA" dirty="0" smtClean="0"/>
              <a:t>La reevaluación es basada en el </a:t>
            </a:r>
            <a:r>
              <a:rPr lang="es-PA" dirty="0" err="1" smtClean="0"/>
              <a:t>deadline</a:t>
            </a:r>
            <a:r>
              <a:rPr lang="es-PA" dirty="0" smtClean="0"/>
              <a:t> relativo de la tarea</a:t>
            </a:r>
          </a:p>
          <a:p>
            <a:r>
              <a:rPr lang="es-PA" dirty="0" smtClean="0"/>
              <a:t>Lo más cercano al </a:t>
            </a:r>
            <a:r>
              <a:rPr lang="es-PA" dirty="0" err="1" smtClean="0"/>
              <a:t>deadline</a:t>
            </a:r>
            <a:r>
              <a:rPr lang="es-PA" dirty="0" smtClean="0"/>
              <a:t>, lo más alto en prioridad</a:t>
            </a:r>
          </a:p>
        </p:txBody>
      </p:sp>
    </p:spTree>
    <p:extLst>
      <p:ext uri="{BB962C8B-B14F-4D97-AF65-F5344CB8AC3E}">
        <p14:creationId xmlns:p14="http://schemas.microsoft.com/office/powerpoint/2010/main" val="1496725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lstStyle/>
          <a:p>
            <a:r>
              <a:rPr lang="es-PA" dirty="0" smtClean="0"/>
              <a:t>Datos movidos de la memoria al buffer del dispositivo</a:t>
            </a:r>
          </a:p>
          <a:p>
            <a:pPr lvl="1"/>
            <a:r>
              <a:rPr lang="es-PA" dirty="0" smtClean="0"/>
              <a:t>Leer / Escribir desde / a un disco es mas lento que Leer </a:t>
            </a:r>
            <a:r>
              <a:rPr lang="es-PA" dirty="0"/>
              <a:t>/ Escribir desde / a </a:t>
            </a:r>
            <a:r>
              <a:rPr lang="es-PA" dirty="0" smtClean="0"/>
              <a:t>la memoria</a:t>
            </a:r>
          </a:p>
          <a:p>
            <a:pPr lvl="1"/>
            <a:r>
              <a:rPr lang="es-PA" b="1" dirty="0" err="1" smtClean="0"/>
              <a:t>Read</a:t>
            </a:r>
            <a:r>
              <a:rPr lang="es-PA" b="1" dirty="0" smtClean="0"/>
              <a:t>(</a:t>
            </a:r>
            <a:r>
              <a:rPr lang="es-PA" b="1" dirty="0" err="1" smtClean="0"/>
              <a:t>DataMemAddr</a:t>
            </a:r>
            <a:r>
              <a:rPr lang="es-PA" b="1" dirty="0" smtClean="0"/>
              <a:t>, </a:t>
            </a:r>
            <a:r>
              <a:rPr lang="es-PA" b="1" dirty="0" err="1" smtClean="0"/>
              <a:t>Size</a:t>
            </a:r>
            <a:r>
              <a:rPr lang="es-PA" b="1" dirty="0" smtClean="0"/>
              <a:t>, </a:t>
            </a:r>
            <a:r>
              <a:rPr lang="es-PA" b="1" dirty="0" err="1" smtClean="0"/>
              <a:t>DevId</a:t>
            </a:r>
            <a:r>
              <a:rPr lang="es-PA" b="1" dirty="0" smtClean="0"/>
              <a:t>)</a:t>
            </a:r>
            <a:endParaRPr lang="es-PA" b="1" dirty="0"/>
          </a:p>
          <a:p>
            <a:r>
              <a:rPr lang="es-PA" dirty="0" smtClean="0"/>
              <a:t>Mover el disco al área de memoria exacta</a:t>
            </a:r>
          </a:p>
          <a:p>
            <a:r>
              <a:rPr lang="es-PA" dirty="0" smtClean="0"/>
              <a:t>Identificar el plato, pista</a:t>
            </a:r>
          </a:p>
          <a:p>
            <a:pPr lvl="1"/>
            <a:r>
              <a:rPr lang="es-PA" dirty="0" smtClean="0"/>
              <a:t>Como funciona el disco?</a:t>
            </a:r>
          </a:p>
          <a:p>
            <a:pPr lvl="1"/>
            <a:r>
              <a:rPr lang="es-PA" b="1" i="1" dirty="0" err="1" smtClean="0"/>
              <a:t>Locate</a:t>
            </a:r>
            <a:r>
              <a:rPr lang="es-PA" b="1" i="1" dirty="0" smtClean="0"/>
              <a:t>(</a:t>
            </a:r>
            <a:r>
              <a:rPr lang="es-PA" b="1" i="1" dirty="0" err="1" smtClean="0"/>
              <a:t>DevId</a:t>
            </a:r>
            <a:r>
              <a:rPr lang="es-PA" b="1" i="1" dirty="0" smtClean="0"/>
              <a:t>, </a:t>
            </a:r>
            <a:r>
              <a:rPr lang="es-PA" b="1" i="1" dirty="0" err="1" smtClean="0"/>
              <a:t>PlateId</a:t>
            </a:r>
            <a:r>
              <a:rPr lang="es-PA" b="1" i="1" dirty="0" smtClean="0"/>
              <a:t>, </a:t>
            </a:r>
            <a:r>
              <a:rPr lang="es-PA" b="1" i="1" dirty="0" err="1" smtClean="0"/>
              <a:t>TrackId</a:t>
            </a:r>
            <a:r>
              <a:rPr lang="es-PA" b="1" i="1" dirty="0" smtClean="0"/>
              <a:t>);</a:t>
            </a:r>
          </a:p>
          <a:p>
            <a:r>
              <a:rPr lang="es-PA" dirty="0" smtClean="0"/>
              <a:t>Finalmente escribir al </a:t>
            </a:r>
            <a:r>
              <a:rPr lang="es-PA" dirty="0" err="1" smtClean="0"/>
              <a:t>cluster</a:t>
            </a:r>
            <a:r>
              <a:rPr lang="es-PA" dirty="0" smtClean="0"/>
              <a:t> de la pista</a:t>
            </a:r>
          </a:p>
          <a:p>
            <a:pPr lvl="1"/>
            <a:r>
              <a:rPr lang="es-PA" b="1" dirty="0" err="1" smtClean="0"/>
              <a:t>Write</a:t>
            </a:r>
            <a:r>
              <a:rPr lang="es-PA" b="1" dirty="0" smtClean="0"/>
              <a:t>(</a:t>
            </a:r>
            <a:r>
              <a:rPr lang="es-PA" b="1" dirty="0" err="1" smtClean="0"/>
              <a:t>DevId</a:t>
            </a:r>
            <a:r>
              <a:rPr lang="es-PA" b="1" dirty="0" smtClean="0"/>
              <a:t>, </a:t>
            </a:r>
            <a:r>
              <a:rPr lang="es-PA" b="1" dirty="0" err="1" smtClean="0"/>
              <a:t>Cluster</a:t>
            </a:r>
            <a:r>
              <a:rPr lang="es-PA" b="1" dirty="0" smtClean="0"/>
              <a:t>);</a:t>
            </a:r>
            <a:endParaRPr lang="es-PA" b="1" dirty="0"/>
          </a:p>
        </p:txBody>
      </p:sp>
      <p:pic>
        <p:nvPicPr>
          <p:cNvPr id="6" name="Imagen 5"/>
          <p:cNvPicPr>
            <a:picLocks noChangeAspect="1"/>
          </p:cNvPicPr>
          <p:nvPr/>
        </p:nvPicPr>
        <p:blipFill>
          <a:blip r:embed="rId2"/>
          <a:stretch>
            <a:fillRect/>
          </a:stretch>
        </p:blipFill>
        <p:spPr>
          <a:xfrm>
            <a:off x="8030553" y="2978776"/>
            <a:ext cx="4038600" cy="3733800"/>
          </a:xfrm>
          <a:prstGeom prst="rect">
            <a:avLst/>
          </a:prstGeom>
        </p:spPr>
      </p:pic>
    </p:spTree>
    <p:extLst>
      <p:ext uri="{BB962C8B-B14F-4D97-AF65-F5344CB8AC3E}">
        <p14:creationId xmlns:p14="http://schemas.microsoft.com/office/powerpoint/2010/main" val="3851442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Asumir que las tareas y sus prioridades son reevaluadas en cada tiempo de reléase y </a:t>
            </a:r>
            <a:r>
              <a:rPr lang="es-PA" dirty="0" err="1" smtClean="0"/>
              <a:t>deadline</a:t>
            </a:r>
            <a:r>
              <a:rPr lang="es-PA" dirty="0" smtClean="0"/>
              <a:t> de una tarea</a:t>
            </a:r>
          </a:p>
          <a:p>
            <a:r>
              <a:rPr lang="es-PA" dirty="0" smtClean="0"/>
              <a:t>Considerar el siguiente arreglo de tareas</a:t>
            </a:r>
          </a:p>
        </p:txBody>
      </p:sp>
      <p:pic>
        <p:nvPicPr>
          <p:cNvPr id="9218" name="Picture 2" descr="https://attachment.outlook.live.net/owa/issaiass@hotmail.com/service.svc/s/GetAttachmentThumbnail?id=AQMkADAwATE0YzgwLWNmNzEtMDAAYjUtMDACLTAwCgBGAAAD%2FCC%2FvfgNHkGY%2F%2BhcV8h8YgcAno9jNrlkgUOoHdrwNszTggAAAgEiAAAAno9jNrlkgUOoHdrwNszTggACg%2BI1LAAAAAESABAARZJpBpagj0S9psLeT1HjEg%3D%3D&amp;thumbnailType=2&amp;owa=outlook.live.com&amp;scriptVer=2019070701.07&amp;isc=1&amp;X-OWA-CANARY=Dh0-_bc1tU2IaN1XeQxcj1B-7sEaBtcYb58dDGTDolUghiTGVyqdniP4ggu2amGXzrBlGGiE0e4.&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NTQzLCJleHAiOjE1NjI4NjIxNDMsImlzcyI6IjAwMDAwMDAyLTAwMDAtMGZmMS1jZTAwLTAwMDAwMDAwMDAwMEA4NGRmOWU3Zi1lOWY2LTQwYWYtYjQzNS1hYWFhYWFhYWFhYWEiLCJhdWQiOiIwMDAwMDAwMi0wMDAwLTBmZjEtY2UwMC0wMDAwMDAwMDAwMDAvYXR0YWNobWVudC5vdXRsb29rLmxpdmUubmV0QDg0ZGY5ZTdmLWU5ZjYtNDBhZi1iNDM1LWFhYWFhYWFhYWFhYSJ9.IK0CkZ2giQVTkSKcteRiEVo0RMkgi6eM1ib6XJlBAJ1tYGr6LEtDPPs-VK03HReeN0aRJRVjQYSL7GqDZAuYBqDXobVgCYDEwnOxloIjpgHH4ZhZpQ2qp9brleZWYqCFmYAUs6-Ybt6DDQUBvZUYnQ4oZs6JsZikzubtCQ5cwiPl_Df07u6NhCPsJAvm6nbJCLDWTngei9X0O8wN3jLiVOHcybad6QF_XyKEIjk5b9OvqE1bfUcagIZRgHdCE7PIq_SHA2WLl-yNRL2j5m3HvujIALQSipr-fhYVpZ6YrSU9FVTRoHyF95w13KS6wlDgwcXImjjg1fEixpG_V9S-M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2166" y="2603099"/>
            <a:ext cx="2839416" cy="223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13005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Marcar todos los </a:t>
            </a:r>
            <a:r>
              <a:rPr lang="es-PA" dirty="0" err="1" smtClean="0"/>
              <a:t>deadlines</a:t>
            </a:r>
            <a:r>
              <a:rPr lang="es-PA" dirty="0" smtClean="0"/>
              <a:t> de las tareas</a:t>
            </a:r>
          </a:p>
        </p:txBody>
      </p:sp>
      <p:pic>
        <p:nvPicPr>
          <p:cNvPr id="9218" name="Picture 2" descr="https://attachment.outlook.live.net/owa/issaiass@hotmail.com/service.svc/s/GetAttachmentThumbnail?id=AQMkADAwATE0YzgwLWNmNzEtMDAAYjUtMDACLTAwCgBGAAAD%2FCC%2FvfgNHkGY%2F%2BhcV8h8YgcAno9jNrlkgUOoHdrwNszTggAAAgEiAAAAno9jNrlkgUOoHdrwNszTggACg%2BI1LAAAAAESABAARZJpBpagj0S9psLeT1HjEg%3D%3D&amp;thumbnailType=2&amp;owa=outlook.live.com&amp;scriptVer=2019070701.07&amp;isc=1&amp;X-OWA-CANARY=Dh0-_bc1tU2IaN1XeQxcj1B-7sEaBtcYb58dDGTDolUghiTGVyqdniP4ggu2amGXzrBlGGiE0e4.&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NTQzLCJleHAiOjE1NjI4NjIxNDMsImlzcyI6IjAwMDAwMDAyLTAwMDAtMGZmMS1jZTAwLTAwMDAwMDAwMDAwMEA4NGRmOWU3Zi1lOWY2LTQwYWYtYjQzNS1hYWFhYWFhYWFhYWEiLCJhdWQiOiIwMDAwMDAwMi0wMDAwLTBmZjEtY2UwMC0wMDAwMDAwMDAwMDAvYXR0YWNobWVudC5vdXRsb29rLmxpdmUubmV0QDg0ZGY5ZTdmLWU5ZjYtNDBhZi1iNDM1LWFhYWFhYWFhYWFhYSJ9.IK0CkZ2giQVTkSKcteRiEVo0RMkgi6eM1ib6XJlBAJ1tYGr6LEtDPPs-VK03HReeN0aRJRVjQYSL7GqDZAuYBqDXobVgCYDEwnOxloIjpgHH4ZhZpQ2qp9brleZWYqCFmYAUs6-Ybt6DDQUBvZUYnQ4oZs6JsZikzubtCQ5cwiPl_Df07u6NhCPsJAvm6nbJCLDWTngei9X0O8wN3jLiVOHcybad6QF_XyKEIjk5b9OvqE1bfUcagIZRgHdCE7PIq_SHA2WLl-yNRL2j5m3HvujIALQSipr-fhYVpZ6YrSU9FVTRoHyF95w13KS6wlDgwcXImjjg1fEixpG_V9S-M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2166" y="2603099"/>
            <a:ext cx="2839416" cy="223015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attachment.outlook.live.net/owa/issaiass@hotmail.com/service.svc/s/GetAttachmentThumbnail?id=AQMkADAwATE0YzgwLWNmNzEtMDAAYjUtMDACLTAwCgBGAAAD%2FCC%2FvfgNHkGY%2F%2BhcV8h8YgcAno9jNrlkgUOoHdrwNszTggAAAgEiAAAAno9jNrlkgUOoHdrwNszTggACg%2BI1LQAAAAESABAAhUTXfX8pLkaXqxvQ%2Be35ow%3D%3D&amp;thumbnailType=2&amp;owa=outlook.live.com&amp;scriptVer=2019070701.07&amp;isc=1&amp;X-OWA-CANARY=5yEE2wCAa0eRS5siAZKu5WCECqIbBtcYs3NLb4hCeKQEWE7xUluNIJ9bEIXhXUP3q6EuPgfJEvs.&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ODQzLCJleHAiOjE1NjI4NjI0NDMsImlzcyI6IjAwMDAwMDAyLTAwMDAtMGZmMS1jZTAwLTAwMDAwMDAwMDAwMEA4NGRmOWU3Zi1lOWY2LTQwYWYtYjQzNS1hYWFhYWFhYWFhYWEiLCJhdWQiOiIwMDAwMDAwMi0wMDAwLTBmZjEtY2UwMC0wMDAwMDAwMDAwMDAvYXR0YWNobWVudC5vdXRsb29rLmxpdmUubmV0QDg0ZGY5ZTdmLWU5ZjYtNDBhZi1iNDM1LWFhYWFhYWFhYWFhYSJ9.XEOGoD4vq7oczZVzK6Ajfp8GvTmzVnLTgYzOjCOgCB-o1OKkk6gcCEJRA0WJfxH5R3XF8lvfRman9l44U8r8QZHIacdzYW5CbNbEENekKwsAVVyBoHhOTzEy-CkB3VRCXiup7pCSQ98CVGIfpMz8_sZqO4-j2oHOcqWu1NuzaWyigDqmMstHlOggafJni7a6sPLhWWEP0MZVjH8l85ZaImO0PQaC9yTUPwK25AIf4eKgmfyRp7TK753Gym5wTAoSfC933DWzYTqh7zV849_-vPtE7pvdlKr9r-14Fw6Zph44MyHWyh44Q9k7ew6r5pTFzcbEnVodsEOm-G6LTGbNRw&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3840" t="60752" r="12516" b="16245"/>
          <a:stretch/>
        </p:blipFill>
        <p:spPr bwMode="auto">
          <a:xfrm>
            <a:off x="543338" y="4820755"/>
            <a:ext cx="10628244" cy="164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9104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Luego evaluamos y a t = 0, T1 tiene el menor </a:t>
            </a:r>
            <a:r>
              <a:rPr lang="es-PA" dirty="0" err="1" smtClean="0"/>
              <a:t>deadlne</a:t>
            </a:r>
            <a:endParaRPr lang="es-PA" dirty="0" smtClean="0"/>
          </a:p>
          <a:p>
            <a:r>
              <a:rPr lang="es-PA" dirty="0" smtClean="0"/>
              <a:t>Seguido a t = 0.5, T2 tiene el menor </a:t>
            </a:r>
            <a:r>
              <a:rPr lang="es-PA" dirty="0" err="1" smtClean="0"/>
              <a:t>deadline</a:t>
            </a:r>
            <a:endParaRPr lang="es-PA" dirty="0" smtClean="0"/>
          </a:p>
          <a:p>
            <a:r>
              <a:rPr lang="es-PA" dirty="0" smtClean="0"/>
              <a:t>Seguido a t = 1.5 podemos soltar T3</a:t>
            </a:r>
          </a:p>
          <a:p>
            <a:pPr lvl="1"/>
            <a:r>
              <a:rPr lang="es-PA" dirty="0" smtClean="0"/>
              <a:t>T1 y T2 completos</a:t>
            </a:r>
          </a:p>
          <a:p>
            <a:r>
              <a:rPr lang="es-PA" dirty="0" smtClean="0"/>
              <a:t>Seguido a t = 2, T1 resume T3 por el período de ejecución</a:t>
            </a:r>
          </a:p>
        </p:txBody>
      </p:sp>
      <p:pic>
        <p:nvPicPr>
          <p:cNvPr id="9218" name="Picture 2" descr="https://attachment.outlook.live.net/owa/issaiass@hotmail.com/service.svc/s/GetAttachmentThumbnail?id=AQMkADAwATE0YzgwLWNmNzEtMDAAYjUtMDACLTAwCgBGAAAD%2FCC%2FvfgNHkGY%2F%2BhcV8h8YgcAno9jNrlkgUOoHdrwNszTggAAAgEiAAAAno9jNrlkgUOoHdrwNszTggACg%2BI1LAAAAAESABAARZJpBpagj0S9psLeT1HjEg%3D%3D&amp;thumbnailType=2&amp;owa=outlook.live.com&amp;scriptVer=2019070701.07&amp;isc=1&amp;X-OWA-CANARY=Dh0-_bc1tU2IaN1XeQxcj1B-7sEaBtcYb58dDGTDolUghiTGVyqdniP4ggu2amGXzrBlGGiE0e4.&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xNTQzLCJleHAiOjE1NjI4NjIxNDMsImlzcyI6IjAwMDAwMDAyLTAwMDAtMGZmMS1jZTAwLTAwMDAwMDAwMDAwMEA4NGRmOWU3Zi1lOWY2LTQwYWYtYjQzNS1hYWFhYWFhYWFhYWEiLCJhdWQiOiIwMDAwMDAwMi0wMDAwLTBmZjEtY2UwMC0wMDAwMDAwMDAwMDAvYXR0YWNobWVudC5vdXRsb29rLmxpdmUubmV0QDg0ZGY5ZTdmLWU5ZjYtNDBhZi1iNDM1LWFhYWFhYWFhYWFhYSJ9.IK0CkZ2giQVTkSKcteRiEVo0RMkgi6eM1ib6XJlBAJ1tYGr6LEtDPPs-VK03HReeN0aRJRVjQYSL7GqDZAuYBqDXobVgCYDEwnOxloIjpgHH4ZhZpQ2qp9brleZWYqCFmYAUs6-Ybt6DDQUBvZUYnQ4oZs6JsZikzubtCQ5cwiPl_Df07u6NhCPsJAvm6nbJCLDWTngei9X0O8wN3jLiVOHcybad6QF_XyKEIjk5b9OvqE1bfUcagIZRgHdCE7PIq_SHA2WLl-yNRL2j5m3HvujIALQSipr-fhYVpZ6YrSU9FVTRoHyF95w13KS6wlDgwcXImjjg1fEixpG_V9S-MA&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3377" y="1939580"/>
            <a:ext cx="2839416" cy="223015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s://attachment.outlook.live.net/owa/issaiass@hotmail.com/service.svc/s/GetAttachmentThumbnail?id=AQMkADAwATE0YzgwLWNmNzEtMDAAYjUtMDACLTAwCgBGAAAD%2FCC%2FvfgNHkGY%2F%2BhcV8h8YgcAno9jNrlkgUOoHdrwNszTggAAAgEiAAAAno9jNrlkgUOoHdrwNszTggACg%2BI1MQAAAAESABAAD%2Fx9DVBRd0OzqUu3pvaMuw%3D%3D&amp;thumbnailType=2&amp;owa=outlook.live.com&amp;scriptVer=2019070701.07&amp;isc=1&amp;X-OWA-CANARY=LUlL0ZjUOUasJyyRK9UIEuDVNjkdBtcYnAQzP2GQqF_WIlaEN0EIffehVZ2mHIu6PsfopsV19R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yNDQzLCJleHAiOjE1NjI4NjMwNDMsImlzcyI6IjAwMDAwMDAyLTAwMDAtMGZmMS1jZTAwLTAwMDAwMDAwMDAwMEA4NGRmOWU3Zi1lOWY2LTQwYWYtYjQzNS1hYWFhYWFhYWFhYWEiLCJhdWQiOiIwMDAwMDAwMi0wMDAwLTBmZjEtY2UwMC0wMDAwMDAwMDAwMDAvYXR0YWNobWVudC5vdXRsb29rLmxpdmUubmV0QDg0ZGY5ZTdmLWU5ZjYtNDBhZi1iNDM1LWFhYWFhYWFhYWFhYSJ9.DNN6JE8LmWERDFaS-5h8qt4PhJKIl-d8SxQIBKgrc05LrAGgmUy3lUoTunLq9KRahfWJ6vUACiCy7_EDIRTHxh65Z0TPWcaSUDHXODHbwtB0BS9F207amOzKRJdnU2m7o8xWYJ3bMqrROPxYS9QSU7VVmNGULvrXXSIqDFrTx3NrgA7RqaCOLesin1qIO4MWsgz1DgiNEJ0hy3MTLvxSmyWsm3IM_VhDpOgXvrAkP9q-KpW_0TDcgKvNwtjWdBH50cWvhHQED6SgC-B6M_i_6vdXU49jG4bn-4_r86E--9LT6nQC5aqrVL9buDfS_jF0jZvJpcwlsFai-FdsRHD1cw&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3540" t="62603" r="12739" b="14501"/>
          <a:stretch/>
        </p:blipFill>
        <p:spPr bwMode="auto">
          <a:xfrm>
            <a:off x="549499" y="4515582"/>
            <a:ext cx="10637949" cy="163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5338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Dinámicos – Algoritmo </a:t>
            </a:r>
            <a:r>
              <a:rPr lang="es-PA" dirty="0" err="1" smtClean="0"/>
              <a:t>Early</a:t>
            </a:r>
            <a:r>
              <a:rPr lang="es-PA" dirty="0" smtClean="0"/>
              <a:t> </a:t>
            </a:r>
            <a:r>
              <a:rPr lang="es-PA" dirty="0" err="1" smtClean="0"/>
              <a:t>Deadline</a:t>
            </a:r>
            <a:r>
              <a:rPr lang="es-PA" dirty="0" smtClean="0"/>
              <a:t> </a:t>
            </a:r>
            <a:r>
              <a:rPr lang="es-PA" dirty="0" err="1" smtClean="0"/>
              <a:t>First</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Ventajas del EDF</a:t>
            </a:r>
          </a:p>
          <a:p>
            <a:pPr lvl="1"/>
            <a:r>
              <a:rPr lang="es-PA" dirty="0" smtClean="0"/>
              <a:t>Muy flexible (tiempo de llegada de las tareas)</a:t>
            </a:r>
          </a:p>
          <a:p>
            <a:pPr lvl="1"/>
            <a:r>
              <a:rPr lang="es-PA" dirty="0" smtClean="0"/>
              <a:t>Complejidad moderada del algoritmo</a:t>
            </a:r>
          </a:p>
          <a:p>
            <a:pPr lvl="1"/>
            <a:r>
              <a:rPr lang="es-PA" dirty="0" smtClean="0"/>
              <a:t>Capaz de manejar tareas aperiódicas</a:t>
            </a:r>
          </a:p>
          <a:p>
            <a:pPr lvl="1"/>
            <a:r>
              <a:rPr lang="es-PA" dirty="0" smtClean="0"/>
              <a:t>Disponible en Linux 3.14 en adelante</a:t>
            </a:r>
          </a:p>
          <a:p>
            <a:pPr lvl="1"/>
            <a:endParaRPr lang="es-PA" dirty="0"/>
          </a:p>
          <a:p>
            <a:r>
              <a:rPr lang="es-PA" dirty="0" smtClean="0"/>
              <a:t>Desventajas</a:t>
            </a:r>
          </a:p>
          <a:p>
            <a:pPr lvl="1"/>
            <a:r>
              <a:rPr lang="es-PA" dirty="0" smtClean="0"/>
              <a:t>Requiere óptimamente tareas que se puedan hacer </a:t>
            </a:r>
            <a:r>
              <a:rPr lang="es-PA" dirty="0" err="1" smtClean="0"/>
              <a:t>preemptive</a:t>
            </a:r>
            <a:endParaRPr lang="es-PA" dirty="0" smtClean="0"/>
          </a:p>
          <a:p>
            <a:pPr lvl="1"/>
            <a:r>
              <a:rPr lang="es-PA" dirty="0" smtClean="0"/>
              <a:t>No es óptimo para multiprocesadores</a:t>
            </a:r>
          </a:p>
          <a:p>
            <a:pPr lvl="1"/>
            <a:r>
              <a:rPr lang="es-PA" dirty="0" smtClean="0"/>
              <a:t>Difícil de verificar (RM es el más fácil)</a:t>
            </a:r>
          </a:p>
          <a:p>
            <a:pPr marL="0" indent="0">
              <a:buNone/>
            </a:pPr>
            <a:endParaRPr lang="es-PA" dirty="0" smtClean="0"/>
          </a:p>
        </p:txBody>
      </p:sp>
    </p:spTree>
    <p:extLst>
      <p:ext uri="{BB962C8B-B14F-4D97-AF65-F5344CB8AC3E}">
        <p14:creationId xmlns:p14="http://schemas.microsoft.com/office/powerpoint/2010/main" val="392867807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Ejemplo</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Supongamos el siguiente diagrama de tareas</a:t>
            </a:r>
          </a:p>
          <a:p>
            <a:r>
              <a:rPr lang="es-PA" dirty="0" err="1" smtClean="0"/>
              <a:t>Preemptive</a:t>
            </a:r>
            <a:r>
              <a:rPr lang="es-PA" dirty="0" smtClean="0"/>
              <a:t> = sí</a:t>
            </a:r>
          </a:p>
          <a:p>
            <a:r>
              <a:rPr lang="es-PA" dirty="0" smtClean="0"/>
              <a:t>Nota:  Si los </a:t>
            </a:r>
            <a:r>
              <a:rPr lang="es-PA" dirty="0" err="1" smtClean="0"/>
              <a:t>deadlines</a:t>
            </a:r>
            <a:r>
              <a:rPr lang="es-PA" dirty="0" smtClean="0"/>
              <a:t> son iguales…</a:t>
            </a:r>
          </a:p>
          <a:p>
            <a:r>
              <a:rPr lang="es-PA" dirty="0" smtClean="0"/>
              <a:t>… la tarea con menor índice es la que se </a:t>
            </a:r>
            <a:r>
              <a:rPr lang="es-PA" dirty="0" err="1" smtClean="0"/>
              <a:t>escoje</a:t>
            </a:r>
            <a:endParaRPr lang="es-PA" dirty="0" smtClean="0"/>
          </a:p>
          <a:p>
            <a:pPr marL="0" indent="0">
              <a:buNone/>
            </a:pPr>
            <a:endParaRPr lang="es-PA" dirty="0" smtClean="0"/>
          </a:p>
        </p:txBody>
      </p:sp>
      <p:pic>
        <p:nvPicPr>
          <p:cNvPr id="13314" name="Picture 2" descr="https://attachment.outlook.live.net/owa/issaiass@hotmail.com/service.svc/s/GetAttachmentThumbnail?id=AQMkADAwATE0YzgwLWNmNzEtMDAAYjUtMDACLTAwCgBGAAAD%2FCC%2FvfgNHkGY%2F%2BhcV8h8YgcAno9jNrlkgUOoHdrwNszTggAAAgEiAAAAno9jNrlkgUOoHdrwNszTggACg%2BI1NAAAAAESABAAAqmbSDVgqUi6BMiE2pW5rg%3D%3D&amp;thumbnailType=2&amp;owa=outlook.live.com&amp;scriptVer=2019070701.07&amp;isc=1&amp;X-OWA-CANARY=95XzQObEGUOsX2QrlyfTa7BbPA4fBtcYtRqRo7_iWw1HFN2NdNyD_HJIPSVg0yiLRuSdz2bWf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10" y="2272472"/>
            <a:ext cx="280987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attachment.outlook.live.net/owa/issaiass@hotmail.com/service.svc/s/GetAttachmentThumbnail?id=AQMkADAwATE0YzgwLWNmNzEtMDAAYjUtMDACLTAwCgBGAAAD%2FCC%2FvfgNHkGY%2F%2BhcV8h8YgcAno9jNrlkgUOoHdrwNszTggAAAgEiAAAAno9jNrlkgUOoHdrwNszTggACg%2BI1NQAAAAABEgAQAOrg4j8VPCtIlXo%2FGZO7dSE%3D&amp;thumbnailType=2&amp;owa=outlook.live.com&amp;scriptVer=2019070701.07&amp;isc=1&amp;X-OWA-CANARY=4KjnlzBbDUeF3TMzxhztT-BAsWEfBtcYWKDvUywGfWnEHDCDFEnoM8TjvLI89tX8TH4yKNCm3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6378" t="65307" r="49025" b="16665"/>
          <a:stretch/>
        </p:blipFill>
        <p:spPr bwMode="auto">
          <a:xfrm>
            <a:off x="785611" y="4572001"/>
            <a:ext cx="5666705" cy="128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43304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Ejemplo</a:t>
            </a:r>
            <a:endParaRPr lang="es-PA" dirty="0"/>
          </a:p>
        </p:txBody>
      </p:sp>
      <p:sp>
        <p:nvSpPr>
          <p:cNvPr id="7" name="Content Placeholder 6"/>
          <p:cNvSpPr>
            <a:spLocks noGrp="1"/>
          </p:cNvSpPr>
          <p:nvPr>
            <p:ph idx="1"/>
          </p:nvPr>
        </p:nvSpPr>
        <p:spPr>
          <a:xfrm>
            <a:off x="304800" y="2052918"/>
            <a:ext cx="11518232" cy="4444135"/>
          </a:xfrm>
        </p:spPr>
        <p:txBody>
          <a:bodyPr/>
          <a:lstStyle/>
          <a:p>
            <a:r>
              <a:rPr lang="es-PA" dirty="0" smtClean="0"/>
              <a:t>Nota:  Si los </a:t>
            </a:r>
            <a:r>
              <a:rPr lang="es-PA" dirty="0" err="1" smtClean="0"/>
              <a:t>deadlines</a:t>
            </a:r>
            <a:r>
              <a:rPr lang="es-PA" dirty="0" smtClean="0"/>
              <a:t> son iguales…</a:t>
            </a:r>
          </a:p>
          <a:p>
            <a:r>
              <a:rPr lang="es-PA" dirty="0" smtClean="0"/>
              <a:t>… la tarea con menor índice es la que se </a:t>
            </a:r>
            <a:r>
              <a:rPr lang="es-PA" dirty="0" err="1" smtClean="0"/>
              <a:t>escoje</a:t>
            </a:r>
            <a:endParaRPr lang="es-PA" dirty="0" smtClean="0"/>
          </a:p>
          <a:p>
            <a:pPr marL="0" indent="0">
              <a:buNone/>
            </a:pPr>
            <a:endParaRPr lang="es-PA" dirty="0" smtClean="0"/>
          </a:p>
        </p:txBody>
      </p:sp>
      <p:pic>
        <p:nvPicPr>
          <p:cNvPr id="13314" name="Picture 2" descr="https://attachment.outlook.live.net/owa/issaiass@hotmail.com/service.svc/s/GetAttachmentThumbnail?id=AQMkADAwATE0YzgwLWNmNzEtMDAAYjUtMDACLTAwCgBGAAAD%2FCC%2FvfgNHkGY%2F%2BhcV8h8YgcAno9jNrlkgUOoHdrwNszTggAAAgEiAAAAno9jNrlkgUOoHdrwNszTggACg%2BI1NAAAAAESABAAAqmbSDVgqUi6BMiE2pW5rg%3D%3D&amp;thumbnailType=2&amp;owa=outlook.live.com&amp;scriptVer=2019070701.07&amp;isc=1&amp;X-OWA-CANARY=95XzQObEGUOsX2QrlyfTa7BbPA4fBtcYtRqRo7_iWw1HFN2NdNyD_HJIPSVg0yiLRuSdz2bWf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10" y="2272472"/>
            <a:ext cx="280987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https://attachment.outlook.live.net/owa/issaiass@hotmail.com/service.svc/s/GetAttachmentThumbnail?id=AQMkADAwATE0YzgwLWNmNzEtMDAAYjUtMDACLTAwCgBGAAAD%2FCC%2FvfgNHkGY%2F%2BhcV8h8YgcAno9jNrlkgUOoHdrwNszTggAAAgEiAAAAno9jNrlkgUOoHdrwNszTggACg%2BI1NgAAAAESABAAP090xcQ4MU2wQJPHmWjBgg%3D%3D&amp;thumbnailType=2&amp;owa=outlook.live.com&amp;scriptVer=2019070701.07&amp;isc=1&amp;X-OWA-CANARY=Pugs8cWZf0qZdOfamsnkCMAX69kfBtcYiu4U3Cgh9jSf_8xoZrHhI910okRB9qtVdpWKxHsE7_o.&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NjQzLCJleHAiOjE1NjI4NjQyNDMsImlzcyI6IjAwMDAwMDAyLTAwMDAtMGZmMS1jZTAwLTAwMDAwMDAwMDAwMEA4NGRmOWU3Zi1lOWY2LTQwYWYtYjQzNS1hYWFhYWFhYWFhYWEiLCJhdWQiOiIwMDAwMDAwMi0wMDAwLTBmZjEtY2UwMC0wMDAwMDAwMDAwMDAvYXR0YWNobWVudC5vdXRsb29rLmxpdmUubmV0QDg0ZGY5ZTdmLWU5ZjYtNDBhZi1iNDM1LWFhYWFhYWFhYWFhYSJ9.lRoC7O2GeNJxO54COtdde3OTx34MYisMPtACHdt3lb7yvIFggfmwSgOyO5zsXhgSTJlC1AZXzi2_favnVrnoQWBlmuHvnoTJRJz8sr6HfzNY471wVYfmNDplesInUEnboWvLXRnoAl2fYSDFQLgOHgsEdDyDGDxx589gPfknJ3Aw5Ved0CcPbkOaItZ0HjvEoDxMo00aZKwfkQw-R6oqbkBlv0AQXiaknkNz-4Y882CO1umS8IH59I7V34duaBVC7Wrg-jxWee0ZYkw-qzum5QJcDsT0xrFvS5vAZXxr0Q5yyREX6LcA4jQnh1kj91kQkycN3s3bjMmOW8opsBX1_g&amp;animation=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00" y="3959966"/>
            <a:ext cx="6295602" cy="2282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96150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Ejemplo</a:t>
            </a:r>
            <a:endParaRPr lang="es-PA" dirty="0"/>
          </a:p>
        </p:txBody>
      </p:sp>
      <p:sp>
        <p:nvSpPr>
          <p:cNvPr id="7" name="Content Placeholder 6"/>
          <p:cNvSpPr>
            <a:spLocks noGrp="1"/>
          </p:cNvSpPr>
          <p:nvPr>
            <p:ph idx="1"/>
          </p:nvPr>
        </p:nvSpPr>
        <p:spPr>
          <a:xfrm>
            <a:off x="304800" y="2052918"/>
            <a:ext cx="11518232" cy="4444135"/>
          </a:xfrm>
        </p:spPr>
        <p:txBody>
          <a:bodyPr>
            <a:normAutofit lnSpcReduction="10000"/>
          </a:bodyPr>
          <a:lstStyle/>
          <a:p>
            <a:r>
              <a:rPr lang="es-PA" dirty="0" smtClean="0"/>
              <a:t>Considerar el siguiente ejemplo:</a:t>
            </a:r>
          </a:p>
          <a:p>
            <a:pPr lvl="1"/>
            <a:r>
              <a:rPr lang="es-PA" dirty="0" smtClean="0"/>
              <a:t>EDF</a:t>
            </a:r>
          </a:p>
          <a:p>
            <a:pPr lvl="1"/>
            <a:r>
              <a:rPr lang="es-PA" dirty="0" smtClean="0"/>
              <a:t>Sin </a:t>
            </a:r>
            <a:r>
              <a:rPr lang="es-PA" dirty="0" err="1" smtClean="0"/>
              <a:t>preemption</a:t>
            </a:r>
            <a:endParaRPr lang="es-PA" dirty="0" smtClean="0"/>
          </a:p>
          <a:p>
            <a:pPr lvl="1"/>
            <a:r>
              <a:rPr lang="es-PA" dirty="0" err="1" smtClean="0"/>
              <a:t>Imposiciona</a:t>
            </a:r>
            <a:r>
              <a:rPr lang="es-PA" dirty="0" smtClean="0"/>
              <a:t> tareas</a:t>
            </a:r>
          </a:p>
          <a:p>
            <a:r>
              <a:rPr lang="es-PA" dirty="0" smtClean="0"/>
              <a:t>Usualmente es preferible tener un EDF </a:t>
            </a:r>
            <a:r>
              <a:rPr lang="es-PA" dirty="0" err="1" smtClean="0"/>
              <a:t>preemptivo</a:t>
            </a:r>
            <a:r>
              <a:rPr lang="es-PA" dirty="0" smtClean="0"/>
              <a:t> porque de otra forma el sistema no es capaz de realizar </a:t>
            </a:r>
            <a:r>
              <a:rPr lang="es-PA" dirty="0" err="1" smtClean="0"/>
              <a:t>scheduling</a:t>
            </a:r>
            <a:r>
              <a:rPr lang="es-PA" dirty="0" smtClean="0"/>
              <a:t> dinámico</a:t>
            </a:r>
          </a:p>
          <a:p>
            <a:endParaRPr lang="es-PA" dirty="0"/>
          </a:p>
          <a:p>
            <a:endParaRPr lang="es-PA" dirty="0" smtClean="0"/>
          </a:p>
          <a:p>
            <a:endParaRPr lang="es-PA" dirty="0"/>
          </a:p>
          <a:p>
            <a:endParaRPr lang="es-PA" dirty="0" smtClean="0"/>
          </a:p>
          <a:p>
            <a:r>
              <a:rPr lang="es-PA" dirty="0" smtClean="0"/>
              <a:t>Completado a 4.1 pero el </a:t>
            </a:r>
            <a:r>
              <a:rPr lang="es-PA" dirty="0" err="1" smtClean="0"/>
              <a:t>deadline</a:t>
            </a:r>
            <a:r>
              <a:rPr lang="es-PA" dirty="0" smtClean="0"/>
              <a:t> es a 4</a:t>
            </a:r>
          </a:p>
          <a:p>
            <a:pPr marL="0" indent="0">
              <a:buNone/>
            </a:pPr>
            <a:endParaRPr lang="es-PA" dirty="0" smtClean="0"/>
          </a:p>
        </p:txBody>
      </p:sp>
      <p:pic>
        <p:nvPicPr>
          <p:cNvPr id="13314" name="Picture 2" descr="https://attachment.outlook.live.net/owa/issaiass@hotmail.com/service.svc/s/GetAttachmentThumbnail?id=AQMkADAwATE0YzgwLWNmNzEtMDAAYjUtMDACLTAwCgBGAAAD%2FCC%2FvfgNHkGY%2F%2BhcV8h8YgcAno9jNrlkgUOoHdrwNszTggAAAgEiAAAAno9jNrlkgUOoHdrwNszTggACg%2BI1NAAAAAESABAAAqmbSDVgqUi6BMiE2pW5rg%3D%3D&amp;thumbnailType=2&amp;owa=outlook.live.com&amp;scriptVer=2019070701.07&amp;isc=1&amp;X-OWA-CANARY=95XzQObEGUOsX2QrlyfTa7BbPA4fBtcYtRqRo7_iWw1HFN2NdNyD_HJIPSVg0yiLRuSdz2bWfoI.&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zMzQzLCJleHAiOjE1NjI4NjM5NDMsImlzcyI6IjAwMDAwMDAyLTAwMDAtMGZmMS1jZTAwLTAwMDAwMDAwMDAwMEA4NGRmOWU3Zi1lOWY2LTQwYWYtYjQzNS1hYWFhYWFhYWFhYWEiLCJhdWQiOiIwMDAwMDAwMi0wMDAwLTBmZjEtY2UwMC0wMDAwMDAwMDAwMDAvYXR0YWNobWVudC5vdXRsb29rLmxpdmUubmV0QDg0ZGY5ZTdmLWU5ZjYtNDBhZi1iNDM1LWFhYWFhYWFhYWFhYSJ9.qhbPzhJP8k1nVJ2zsL_XjTd0tZxnJP1j1RN4Jml7xJNLI_oPanLqgRAir22wd7h6kq-nyvrzw0oWbeMlCSMJ06qQgb1ukyzvMggx9ItSgp8u_bKDbSDH4ZYlEfHfPz6eLIPCDFzOXgNAufCntRwdPm-wfaFTknLYRrqMfKoqyOV0oPW7fdWsUDDurLESt2XdPyyna_ZLQ4GhseD-LImK80e220JYsMahbpJFzhyMhGvUqghQjy6fmeQGFeoiJGzELojCWM0lTav73vpLag8oy_BJXc8OCZ26eh-opxufHOUF7fs7AWFl5hRK-l21pbwmcNHHzh6o6B4YD9CRm5wfzQ&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10" y="2052918"/>
            <a:ext cx="280987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attachment.outlook.live.net/owa/issaiass@hotmail.com/service.svc/s/GetAttachmentThumbnail?id=AQMkADAwATE0YzgwLWNmNzEtMDAAYjUtMDACLTAwCgBGAAAD%2FCC%2FvfgNHkGY%2F%2BhcV8h8YgcAno9jNrlkgUOoHdrwNszTggAAAgEiAAAAno9jNrlkgUOoHdrwNszTggACg%2BI1NwAAAAESABAALk3orbM8NEWRilINcfefrg%3D%3D&amp;thumbnailType=2&amp;owa=outlook.live.com&amp;scriptVer=2019070701.07&amp;isc=1&amp;X-OWA-CANARY=cQ0XF09ntkWapfaNnPZ4B1CzVjAhBtcYGEWqeCAMMlfX1Kr3w5HKvTM_oEObhDKNq4SutnRFv88.&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MjQzLCJleHAiOjE1NjI4NjQ4NDMsImlzcyI6IjAwMDAwMDAyLTAwMDAtMGZmMS1jZTAwLTAwMDAwMDAwMDAwMEA4NGRmOWU3Zi1lOWY2LTQwYWYtYjQzNS1hYWFhYWFhYWFhYWEiLCJhdWQiOiIwMDAwMDAwMi0wMDAwLTBmZjEtY2UwMC0wMDAwMDAwMDAwMDAvYXR0YWNobWVudC5vdXRsb29rLmxpdmUubmV0QDg0ZGY5ZTdmLWU5ZjYtNDBhZi1iNDM1LWFhYWFhYWFhYWFhYSJ9.Zw9PeoEHVhh8vQisZbdhCODbtE52rokQeIkEihC948e3lEiqxsmlcHbzpKuNjMTinxazvkDBnNT2ufNMzhp6mmbyahHINinH80TwLUROrKJLEQ1fABd_IsS3pw2I0Zj2if1xCt77N6p0SEGLNMc-B5ATBiQW2dFPqQ1-Pm43gGRJImGhcC7gzNR7Xma4RHqrPeDf_dx0zWQYdFx1BqTnN8WhbsLKSRa2qc2NsXdMY6ZVy60_Fs_p_96P27U_VhFDYPb2NK0B8D29XXiVa71tvlxeA6Cc292pCswdbkipjxMJaw6PTPeVqoo7zeaHeqKuXfP0IWGLk0sKE2NakrE-0A&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6175" t="60800" r="44261" b="17385"/>
          <a:stretch/>
        </p:blipFill>
        <p:spPr bwMode="auto">
          <a:xfrm>
            <a:off x="953037" y="4274985"/>
            <a:ext cx="6297770" cy="155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6663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2052918"/>
            <a:ext cx="11518232" cy="4444135"/>
          </a:xfrm>
        </p:spPr>
        <p:txBody>
          <a:bodyPr>
            <a:normAutofit/>
          </a:bodyPr>
          <a:lstStyle/>
          <a:p>
            <a:r>
              <a:rPr lang="es-PA" dirty="0" smtClean="0"/>
              <a:t>Considere el siguiente arreglo</a:t>
            </a:r>
          </a:p>
          <a:p>
            <a:pPr lvl="1"/>
            <a:r>
              <a:rPr lang="es-PA" dirty="0" smtClean="0"/>
              <a:t>EDF</a:t>
            </a:r>
          </a:p>
          <a:p>
            <a:pPr lvl="1"/>
            <a:r>
              <a:rPr lang="es-PA" dirty="0" smtClean="0"/>
              <a:t>2 procesadores</a:t>
            </a:r>
          </a:p>
          <a:p>
            <a:pPr lvl="1"/>
            <a:r>
              <a:rPr lang="es-PA" dirty="0" err="1" smtClean="0"/>
              <a:t>Preemptivo</a:t>
            </a:r>
            <a:endParaRPr lang="es-PA" dirty="0" smtClean="0"/>
          </a:p>
          <a:p>
            <a:pPr lvl="1"/>
            <a:r>
              <a:rPr lang="es-PA" dirty="0" smtClean="0"/>
              <a:t>La tarea no puede cambiar de CPU si es ejecutada en este</a:t>
            </a:r>
          </a:p>
          <a:p>
            <a:r>
              <a:rPr lang="es-PA" dirty="0" smtClean="0"/>
              <a:t>Agendar las tareas en un rango de [0 20]</a:t>
            </a:r>
          </a:p>
          <a:p>
            <a:r>
              <a:rPr lang="es-PA" dirty="0" smtClean="0"/>
              <a:t>¿Podrán todas las tareas cumplir con los </a:t>
            </a:r>
            <a:r>
              <a:rPr lang="es-PA" dirty="0" err="1" smtClean="0"/>
              <a:t>deadlines</a:t>
            </a:r>
            <a:r>
              <a:rPr lang="es-PA" dirty="0" smtClean="0"/>
              <a:t>?</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3892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EDF</a:t>
            </a:r>
          </a:p>
          <a:p>
            <a:pPr lvl="1"/>
            <a:r>
              <a:rPr lang="es-PA" dirty="0" smtClean="0"/>
              <a:t>2 procesadores</a:t>
            </a:r>
          </a:p>
          <a:p>
            <a:pPr lvl="1"/>
            <a:r>
              <a:rPr lang="es-PA" dirty="0" err="1" smtClean="0"/>
              <a:t>Preemptivo</a:t>
            </a:r>
            <a:endParaRPr lang="es-PA" dirty="0" smtClean="0"/>
          </a:p>
          <a:p>
            <a:pPr lvl="1"/>
            <a:r>
              <a:rPr lang="es-PA" dirty="0" smtClean="0"/>
              <a:t>La tarea no puede cambiar de CPU si es ejecutada en este</a:t>
            </a:r>
          </a:p>
          <a:p>
            <a:r>
              <a:rPr lang="es-PA" dirty="0" smtClean="0"/>
              <a:t>Agendar las tareas en un rango de [0 20]</a:t>
            </a:r>
          </a:p>
          <a:p>
            <a:r>
              <a:rPr lang="es-PA" dirty="0" smtClean="0"/>
              <a:t>¿Podrán todas las tareas cumplir con los </a:t>
            </a:r>
            <a:r>
              <a:rPr lang="es-PA" dirty="0" err="1" smtClean="0"/>
              <a:t>deadlines</a:t>
            </a:r>
            <a:r>
              <a:rPr lang="es-PA" dirty="0" smtClean="0"/>
              <a:t>?</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5238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6</a:t>
            </a:r>
          </a:p>
          <a:p>
            <a:pPr lvl="1"/>
            <a:endParaRPr lang="es-PA" dirty="0" smtClean="0"/>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6454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Formato</a:t>
            </a:r>
            <a:r>
              <a:rPr lang="en-US" dirty="0" smtClean="0"/>
              <a:t> del </a:t>
            </a:r>
            <a:r>
              <a:rPr lang="en-US" dirty="0" err="1" smtClean="0"/>
              <a:t>Curso</a:t>
            </a:r>
            <a:endParaRPr lang="en-US" dirty="0"/>
          </a:p>
        </p:txBody>
      </p:sp>
      <p:sp>
        <p:nvSpPr>
          <p:cNvPr id="3" name="Content Placeholder 2"/>
          <p:cNvSpPr>
            <a:spLocks noGrp="1"/>
          </p:cNvSpPr>
          <p:nvPr>
            <p:ph idx="1"/>
          </p:nvPr>
        </p:nvSpPr>
        <p:spPr/>
        <p:txBody>
          <a:bodyPr/>
          <a:lstStyle/>
          <a:p>
            <a:r>
              <a:rPr lang="en-US" dirty="0" smtClean="0"/>
              <a:t>Un modulo a la </a:t>
            </a:r>
            <a:r>
              <a:rPr lang="en-US" dirty="0" err="1" smtClean="0"/>
              <a:t>semana</a:t>
            </a:r>
            <a:r>
              <a:rPr lang="en-US" dirty="0" smtClean="0"/>
              <a:t> que </a:t>
            </a:r>
            <a:r>
              <a:rPr lang="en-US" dirty="0" err="1" smtClean="0"/>
              <a:t>consta</a:t>
            </a:r>
            <a:r>
              <a:rPr lang="en-US" dirty="0" smtClean="0"/>
              <a:t> de </a:t>
            </a:r>
            <a:r>
              <a:rPr lang="en-US" dirty="0" err="1" smtClean="0"/>
              <a:t>clase</a:t>
            </a:r>
            <a:r>
              <a:rPr lang="en-US" dirty="0" smtClean="0"/>
              <a:t> </a:t>
            </a:r>
            <a:r>
              <a:rPr lang="en-US" dirty="0" err="1" smtClean="0"/>
              <a:t>teorica</a:t>
            </a:r>
            <a:r>
              <a:rPr lang="en-US" dirty="0" smtClean="0"/>
              <a:t> y </a:t>
            </a:r>
            <a:r>
              <a:rPr lang="en-US" dirty="0" err="1" smtClean="0"/>
              <a:t>laboratorio</a:t>
            </a:r>
            <a:endParaRPr lang="en-US" dirty="0" smtClean="0"/>
          </a:p>
          <a:p>
            <a:r>
              <a:rPr lang="en-US" dirty="0" err="1" smtClean="0"/>
              <a:t>Clases</a:t>
            </a:r>
            <a:r>
              <a:rPr lang="en-US" dirty="0" smtClean="0"/>
              <a:t> </a:t>
            </a:r>
            <a:r>
              <a:rPr lang="en-US" dirty="0" err="1" smtClean="0"/>
              <a:t>presenciales</a:t>
            </a:r>
            <a:endParaRPr lang="en-US" dirty="0" smtClean="0"/>
          </a:p>
          <a:p>
            <a:r>
              <a:rPr lang="en-US" dirty="0" err="1" smtClean="0"/>
              <a:t>Aproximadamente</a:t>
            </a:r>
            <a:r>
              <a:rPr lang="en-US" dirty="0" smtClean="0"/>
              <a:t> </a:t>
            </a:r>
            <a:r>
              <a:rPr lang="en-US" dirty="0" err="1" smtClean="0"/>
              <a:t>una</a:t>
            </a:r>
            <a:r>
              <a:rPr lang="en-US" dirty="0" smtClean="0"/>
              <a:t> </a:t>
            </a:r>
            <a:r>
              <a:rPr lang="en-US" dirty="0" err="1" smtClean="0"/>
              <a:t>asignación</a:t>
            </a:r>
            <a:r>
              <a:rPr lang="en-US" dirty="0" smtClean="0"/>
              <a:t> </a:t>
            </a:r>
            <a:r>
              <a:rPr lang="en-US" dirty="0" err="1" smtClean="0"/>
              <a:t>semanal</a:t>
            </a:r>
            <a:endParaRPr lang="en-US" dirty="0" smtClean="0"/>
          </a:p>
          <a:p>
            <a:pPr lvl="1"/>
            <a:r>
              <a:rPr lang="en-US" dirty="0" err="1" smtClean="0"/>
              <a:t>Tareas</a:t>
            </a:r>
            <a:endParaRPr lang="en-US" dirty="0" smtClean="0"/>
          </a:p>
          <a:p>
            <a:pPr lvl="1"/>
            <a:r>
              <a:rPr lang="en-US" dirty="0" err="1" smtClean="0"/>
              <a:t>Laboratorios</a:t>
            </a:r>
            <a:endParaRPr lang="en-US" dirty="0" smtClean="0"/>
          </a:p>
          <a:p>
            <a:pPr lvl="1"/>
            <a:r>
              <a:rPr lang="en-US" dirty="0" smtClean="0"/>
              <a:t>Quizzes</a:t>
            </a:r>
          </a:p>
          <a:p>
            <a:pPr lvl="1"/>
            <a:r>
              <a:rPr lang="en-US" dirty="0" smtClean="0"/>
              <a:t>O </a:t>
            </a:r>
            <a:r>
              <a:rPr lang="en-US" dirty="0" err="1" smtClean="0"/>
              <a:t>todas</a:t>
            </a:r>
            <a:r>
              <a:rPr lang="en-US" dirty="0" smtClean="0"/>
              <a:t> las </a:t>
            </a:r>
            <a:r>
              <a:rPr lang="en-US" dirty="0" err="1" smtClean="0"/>
              <a:t>anteriores</a:t>
            </a:r>
            <a:endParaRPr lang="en-US" dirty="0" smtClean="0"/>
          </a:p>
          <a:p>
            <a:endParaRPr lang="en-US" dirty="0"/>
          </a:p>
        </p:txBody>
      </p:sp>
    </p:spTree>
    <p:extLst>
      <p:ext uri="{BB962C8B-B14F-4D97-AF65-F5344CB8AC3E}">
        <p14:creationId xmlns:p14="http://schemas.microsoft.com/office/powerpoint/2010/main" val="336220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Escribir en Un Disco</a:t>
            </a:r>
            <a:endParaRPr lang="es-PA" dirty="0"/>
          </a:p>
        </p:txBody>
      </p:sp>
      <p:sp>
        <p:nvSpPr>
          <p:cNvPr id="5" name="Marcador de contenido 4"/>
          <p:cNvSpPr>
            <a:spLocks noGrp="1"/>
          </p:cNvSpPr>
          <p:nvPr>
            <p:ph idx="1"/>
          </p:nvPr>
        </p:nvSpPr>
        <p:spPr/>
        <p:txBody>
          <a:bodyPr>
            <a:normAutofit fontScale="92500" lnSpcReduction="20000"/>
          </a:bodyPr>
          <a:lstStyle/>
          <a:p>
            <a:r>
              <a:rPr lang="es-PA" dirty="0" smtClean="0"/>
              <a:t>El sistema operativo ofrece siempre funciones simplificadas de los comandos mencionados </a:t>
            </a:r>
            <a:r>
              <a:rPr lang="es-PA" dirty="0" err="1" smtClean="0"/>
              <a:t>anteriormete</a:t>
            </a:r>
            <a:endParaRPr lang="es-PA" dirty="0" smtClean="0"/>
          </a:p>
          <a:p>
            <a:r>
              <a:rPr lang="es-PA" dirty="0" smtClean="0"/>
              <a:t>Una dirección lógica en vez de una física es requerida</a:t>
            </a:r>
          </a:p>
          <a:p>
            <a:pPr lvl="1"/>
            <a:r>
              <a:rPr lang="es-PA" b="1" i="1" dirty="0" err="1" smtClean="0"/>
              <a:t>Write</a:t>
            </a:r>
            <a:r>
              <a:rPr lang="es-PA" b="1" i="1" dirty="0" smtClean="0"/>
              <a:t>(</a:t>
            </a:r>
            <a:r>
              <a:rPr lang="es-PA" b="1" i="1" dirty="0" err="1" smtClean="0"/>
              <a:t>DataMemAddr</a:t>
            </a:r>
            <a:r>
              <a:rPr lang="es-PA" b="1" i="1" dirty="0" smtClean="0"/>
              <a:t>, </a:t>
            </a:r>
            <a:r>
              <a:rPr lang="es-PA" b="1" i="1" dirty="0" err="1" smtClean="0"/>
              <a:t>Size</a:t>
            </a:r>
            <a:r>
              <a:rPr lang="es-PA" b="1" i="1" dirty="0" smtClean="0"/>
              <a:t>, </a:t>
            </a:r>
            <a:r>
              <a:rPr lang="es-PA" b="1" i="1" dirty="0" err="1" smtClean="0"/>
              <a:t>DevId</a:t>
            </a:r>
            <a:r>
              <a:rPr lang="es-PA" b="1" i="1" dirty="0" smtClean="0"/>
              <a:t>, </a:t>
            </a:r>
            <a:r>
              <a:rPr lang="es-PA" b="1" i="1" dirty="0" err="1" smtClean="0"/>
              <a:t>LogAddr</a:t>
            </a:r>
            <a:r>
              <a:rPr lang="es-PA" b="1" i="1" dirty="0" smtClean="0"/>
              <a:t>)</a:t>
            </a:r>
          </a:p>
          <a:p>
            <a:pPr lvl="1"/>
            <a:endParaRPr lang="es-PA" b="1" i="1" dirty="0"/>
          </a:p>
          <a:p>
            <a:r>
              <a:rPr lang="es-PA" dirty="0" smtClean="0"/>
              <a:t>Una función más abstracta </a:t>
            </a:r>
            <a:r>
              <a:rPr lang="es-PA" dirty="0"/>
              <a:t>e</a:t>
            </a:r>
            <a:r>
              <a:rPr lang="es-PA" dirty="0" smtClean="0"/>
              <a:t>s comúnmente utilizada</a:t>
            </a:r>
          </a:p>
          <a:p>
            <a:pPr lvl="1"/>
            <a:r>
              <a:rPr lang="es-PA" dirty="0" smtClean="0"/>
              <a:t>Trata la memoria y el disco como el mismo almacenador de archivos</a:t>
            </a:r>
          </a:p>
          <a:p>
            <a:pPr lvl="1"/>
            <a:r>
              <a:rPr lang="es-PA" dirty="0" smtClean="0"/>
              <a:t>Un archivo unificado y campo de identificación “</a:t>
            </a:r>
            <a:r>
              <a:rPr lang="es-PA" dirty="0" err="1" smtClean="0"/>
              <a:t>FileId</a:t>
            </a:r>
            <a:r>
              <a:rPr lang="es-PA" dirty="0" smtClean="0"/>
              <a:t>”</a:t>
            </a:r>
          </a:p>
          <a:p>
            <a:pPr lvl="1"/>
            <a:r>
              <a:rPr lang="es-PA" dirty="0" smtClean="0"/>
              <a:t>Generalmente el uso de una librería, </a:t>
            </a:r>
            <a:r>
              <a:rPr lang="es-PA" dirty="0" err="1" smtClean="0"/>
              <a:t>p.e</a:t>
            </a:r>
            <a:r>
              <a:rPr lang="es-PA" dirty="0" smtClean="0"/>
              <a:t>. “en C &lt;</a:t>
            </a:r>
            <a:r>
              <a:rPr lang="es-PA" dirty="0" err="1" smtClean="0"/>
              <a:t>stdio.h</a:t>
            </a:r>
            <a:r>
              <a:rPr lang="es-PA" dirty="0" smtClean="0"/>
              <a:t>&gt;”</a:t>
            </a:r>
          </a:p>
          <a:p>
            <a:pPr lvl="1"/>
            <a:r>
              <a:rPr lang="es-PA" dirty="0" smtClean="0"/>
              <a:t>Escribir al disco algo en memoria de la variable “</a:t>
            </a:r>
            <a:r>
              <a:rPr lang="es-PA" dirty="0" err="1" smtClean="0"/>
              <a:t>datum</a:t>
            </a:r>
            <a:r>
              <a:rPr lang="es-PA" dirty="0" smtClean="0"/>
              <a:t>”, </a:t>
            </a:r>
            <a:r>
              <a:rPr lang="es-PA" dirty="0" err="1" smtClean="0"/>
              <a:t>com</a:t>
            </a:r>
            <a:r>
              <a:rPr lang="es-PA" dirty="0" smtClean="0"/>
              <a:t> traslado al inicio de archivo</a:t>
            </a:r>
          </a:p>
          <a:p>
            <a:pPr lvl="1"/>
            <a:r>
              <a:rPr lang="es-PA" dirty="0" err="1" smtClean="0"/>
              <a:t>fprintf</a:t>
            </a:r>
            <a:r>
              <a:rPr lang="es-PA" dirty="0" smtClean="0"/>
              <a:t>(</a:t>
            </a:r>
            <a:r>
              <a:rPr lang="es-PA" dirty="0" err="1" smtClean="0"/>
              <a:t>FileId</a:t>
            </a:r>
            <a:r>
              <a:rPr lang="es-PA" dirty="0" smtClean="0"/>
              <a:t>, “%d”, </a:t>
            </a:r>
            <a:r>
              <a:rPr lang="es-PA" dirty="0" err="1" smtClean="0"/>
              <a:t>datum</a:t>
            </a:r>
            <a:r>
              <a:rPr lang="es-PA" dirty="0" smtClean="0"/>
              <a:t>)</a:t>
            </a:r>
          </a:p>
          <a:p>
            <a:pPr lvl="1"/>
            <a:r>
              <a:rPr lang="es-PA" dirty="0" smtClean="0"/>
              <a:t>Todo es un archivo (filosofía de Linux y Unix)</a:t>
            </a:r>
            <a:endParaRPr lang="es-PA" dirty="0"/>
          </a:p>
        </p:txBody>
      </p:sp>
    </p:spTree>
    <p:extLst>
      <p:ext uri="{BB962C8B-B14F-4D97-AF65-F5344CB8AC3E}">
        <p14:creationId xmlns:p14="http://schemas.microsoft.com/office/powerpoint/2010/main" val="407986756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6</a:t>
            </a:r>
          </a:p>
          <a:p>
            <a:pPr lvl="1"/>
            <a:r>
              <a:rPr lang="es-PA" dirty="0" smtClean="0"/>
              <a:t>Tiempo de completar las tareas = 16</a:t>
            </a:r>
          </a:p>
          <a:p>
            <a:pPr lvl="1"/>
            <a:endParaRPr lang="es-PA" dirty="0" smtClean="0"/>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attachment.outlook.live.net/owa/issaiass@hotmail.com/service.svc/s/GetAttachmentThumbnail?id=AQMkADAwATE0YzgwLWNmNzEtMDAAYjUtMDACLTAwCgBGAAAD%2FCC%2FvfgNHkGY%2F%2BhcV8h8YgcAno9jNrlkgUOoHdrwNszTggAAAgEiAAAAno9jNrlkgUOoHdrwNszTggACg%2BI1OgAAAAESABAAYL7Kp8pgk0yMc6gL2Kbapg%3D%3D&amp;thumbnailType=2&amp;owa=outlook.live.com&amp;scriptVer=2019070701.07&amp;isc=1&amp;X-OWA-CANARY=IEeJcgXZR0GjCY71V9kvHoDb4j0mBtcYnWzVfLwdXeagUnxuzybnxfmFm34GjDAOIiUsRnxSTY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MzQzLCJleHAiOjE1NjI4NjY5NDMsImlzcyI6IjAwMDAwMDAyLTAwMDAtMGZmMS1jZTAwLTAwMDAwMDAwMDAwMEA4NGRmOWU3Zi1lOWY2LTQwYWYtYjQzNS1hYWFhYWFhYWFhYWEiLCJhdWQiOiIwMDAwMDAwMi0wMDAwLTBmZjEtY2UwMC0wMDAwMDAwMDAwMDAvYXR0YWNobWVudC5vdXRsb29rLmxpdmUubmV0QDg0ZGY5ZTdmLWU5ZjYtNDBhZi1iNDM1LWFhYWFhYWFhYWFhYSJ9.HIUHWhQNHZGpTMvwWx6RiS1dA3o6ifUSY1jQ69kPXzqADjjmc1lN-gQ2cQUUoMePSrhbBrQLHQLboY7N69NGZoVF917wPYKs3sfxQfcjcg4vgRCBvBUB1-Z46CM78piHJD2ErbAA-Px5EFRoBu3JrnKgKqdyi60FvZJ2f20sUyuVSjHmyMSe8Bes4DlCpHcdhF1pXYzaGzmwcosayuBkIb-zVJ3b0OK5zRwV1inOh0tcjuqbn3g_Vgoaf0j79FPwYfG4RuuexwXKdqBsm_4afyvecjvsR6-xQt1baNr_0fL5YiRlGl-nBD6zC1mXu-e4zL6UBgZv93iLIRa0yrA7r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904" t="51966" r="11827" b="14501"/>
          <a:stretch/>
        </p:blipFill>
        <p:spPr bwMode="auto">
          <a:xfrm>
            <a:off x="519560" y="3931276"/>
            <a:ext cx="11088711" cy="239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7672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2</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31214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2</a:t>
            </a:r>
          </a:p>
          <a:p>
            <a:pPr lvl="1"/>
            <a:r>
              <a:rPr lang="es-PA" dirty="0" smtClean="0"/>
              <a:t>Tiempo de ejecución de tareas = 20</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https://attachment.outlook.live.net/owa/issaiass@hotmail.com/service.svc/s/GetAttachmentThumbnail?id=AQMkADAwATE0YzgwLWNmNzEtMDAAYjUtMDACLTAwCgBGAAAD%2FCC%2FvfgNHkGY%2F%2BhcV8h8YgcAno9jNrlkgUOoHdrwNszTggAAAgEiAAAAno9jNrlkgUOoHdrwNszTggACg%2BI1OgAAAAESABAAgpthaXH4eEmtoaMAGhXMoQ%3D%3D&amp;thumbnailType=2&amp;owa=outlook.live.com&amp;scriptVer=2019070701.07&amp;isc=1&amp;X-OWA-CANARY=IEeJcgXZR0GjCY71V9kvHoDb4j0mBtcYnWzVfLwdXeagUnxuzybnxfmFm34GjDAOIiUsRnxSTY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MzQzLCJleHAiOjE1NjI4NjY5NDMsImlzcyI6IjAwMDAwMDAyLTAwMDAtMGZmMS1jZTAwLTAwMDAwMDAwMDAwMEA4NGRmOWU3Zi1lOWY2LTQwYWYtYjQzNS1hYWFhYWFhYWFhYWEiLCJhdWQiOiIwMDAwMDAwMi0wMDAwLTBmZjEtY2UwMC0wMDAwMDAwMDAwMDAvYXR0YWNobWVudC5vdXRsb29rLmxpdmUubmV0QDg0ZGY5ZTdmLWU5ZjYtNDBhZi1iNDM1LWFhYWFhYWFhYWFhYSJ9.HIUHWhQNHZGpTMvwWx6RiS1dA3o6ifUSY1jQ69kPXzqADjjmc1lN-gQ2cQUUoMePSrhbBrQLHQLboY7N69NGZoVF917wPYKs3sfxQfcjcg4vgRCBvBUB1-Z46CM78piHJD2ErbAA-Px5EFRoBu3JrnKgKqdyi60FvZJ2f20sUyuVSjHmyMSe8Bes4DlCpHcdhF1pXYzaGzmwcosayuBkIb-zVJ3b0OK5zRwV1inOh0tcjuqbn3g_Vgoaf0j79FPwYfG4RuuexwXKdqBsm_4afyvecjvsR6-xQt1baNr_0fL5YiRlGl-nBD6zC1mXu-e4zL6UBgZv93iLIRa0yrA7r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803" t="51966" r="12029" b="15223"/>
          <a:stretch/>
        </p:blipFill>
        <p:spPr bwMode="auto">
          <a:xfrm>
            <a:off x="526000" y="3931276"/>
            <a:ext cx="11075831" cy="2343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13578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3</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1065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3</a:t>
            </a:r>
          </a:p>
          <a:p>
            <a:pPr lvl="1"/>
            <a:r>
              <a:rPr lang="es-PA" dirty="0" smtClean="0"/>
              <a:t>Tiempo de ejecución total = 21</a:t>
            </a:r>
          </a:p>
          <a:p>
            <a:pPr lvl="1"/>
            <a:r>
              <a:rPr lang="es-PA" dirty="0" smtClean="0"/>
              <a:t>Se pierde el </a:t>
            </a:r>
            <a:r>
              <a:rPr lang="es-PA" dirty="0" err="1" smtClean="0"/>
              <a:t>deadline</a:t>
            </a:r>
            <a:endParaRPr lang="es-PA" dirty="0" smtClean="0"/>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https://attachment.outlook.live.net/owa/issaiass@hotmail.com/service.svc/s/GetAttachmentThumbnail?id=AQMkADAwATE0YzgwLWNmNzEtMDAAYjUtMDACLTAwCgBGAAAD%2FCC%2FvfgNHkGY%2F%2BhcV8h8YgcAno9jNrlkgUOoHdrwNszTggAAAgEiAAAAno9jNrlkgUOoHdrwNszTggACg%2BI1OgAAAAESABAAg0WT5JOAVEqb6i%2BrBm4ivQ%3D%3D&amp;thumbnailType=2&amp;owa=outlook.live.com&amp;scriptVer=2019070701.07&amp;isc=1&amp;X-OWA-CANARY=IEeJcgXZR0GjCY71V9kvHoDb4j0mBtcYnWzVfLwdXeagUnxuzybnxfmFm34GjDAOIiUsRnxSTYE.&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MzQzLCJleHAiOjE1NjI4NjY5NDMsImlzcyI6IjAwMDAwMDAyLTAwMDAtMGZmMS1jZTAwLTAwMDAwMDAwMDAwMEA4NGRmOWU3Zi1lOWY2LTQwYWYtYjQzNS1hYWFhYWFhYWFhYWEiLCJhdWQiOiIwMDAwMDAwMi0wMDAwLTBmZjEtY2UwMC0wMDAwMDAwMDAwMDAvYXR0YWNobWVudC5vdXRsb29rLmxpdmUubmV0QDg0ZGY5ZTdmLWU5ZjYtNDBhZi1iNDM1LWFhYWFhYWFhYWFhYSJ9.HIUHWhQNHZGpTMvwWx6RiS1dA3o6ifUSY1jQ69kPXzqADjjmc1lN-gQ2cQUUoMePSrhbBrQLHQLboY7N69NGZoVF917wPYKs3sfxQfcjcg4vgRCBvBUB1-Z46CM78piHJD2ErbAA-Px5EFRoBu3JrnKgKqdyi60FvZJ2f20sUyuVSjHmyMSe8Bes4DlCpHcdhF1pXYzaGzmwcosayuBkIb-zVJ3b0OK5zRwV1inOh0tcjuqbn3g_Vgoaf0j79FPwYfG4RuuexwXKdqBsm_4afyvecjvsR6-xQt1baNr_0fL5YiRlGl-nBD6zC1mXu-e4zL6UBgZv93iLIRa0yrA7r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l="608" t="51280" r="11110" b="14827"/>
          <a:stretch/>
        </p:blipFill>
        <p:spPr bwMode="auto">
          <a:xfrm>
            <a:off x="455166" y="3931276"/>
            <a:ext cx="11217499" cy="242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20673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5</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s://attachment.outlook.live.net/owa/issaiass@hotmail.com/service.svc/s/GetAttachmentThumbnail?id=AQMkADAwATE0YzgwLWNmNzEtMDAAYjUtMDACLTAwCgBGAAAD%2FCC%2FvfgNHkGY%2F%2BhcV8h8YgcAno9jNrlkgUOoHdrwNszTggAAAgEiAAAAno9jNrlkgUOoHdrwNszTggACg%2BI1OQAAAAESABAApHf%2BmW75skq83yMLAr4zOg%3D%3D&amp;thumbnailType=2&amp;owa=outlook.live.com&amp;scriptVer=2019070701.07&amp;isc=1&amp;X-OWA-CANARY=QDTzAOOykkCHafVi5A5MMzDwzhsiBtcYisx3UH2iiUfDmcj3DSJN5mHtf1laW8UFKPhixx1JNxQ.&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3409" r="11928" b="14681"/>
          <a:stretch/>
        </p:blipFill>
        <p:spPr bwMode="auto">
          <a:xfrm>
            <a:off x="304800" y="4417162"/>
            <a:ext cx="11190712" cy="227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48744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EDF - Anomalías</a:t>
            </a:r>
            <a:endParaRPr lang="es-PA" dirty="0"/>
          </a:p>
        </p:txBody>
      </p:sp>
      <p:sp>
        <p:nvSpPr>
          <p:cNvPr id="7" name="Content Placeholder 6"/>
          <p:cNvSpPr>
            <a:spLocks noGrp="1"/>
          </p:cNvSpPr>
          <p:nvPr>
            <p:ph idx="1"/>
          </p:nvPr>
        </p:nvSpPr>
        <p:spPr>
          <a:xfrm>
            <a:off x="304800" y="1416676"/>
            <a:ext cx="11518232" cy="5080377"/>
          </a:xfrm>
        </p:spPr>
        <p:txBody>
          <a:bodyPr>
            <a:normAutofit/>
          </a:bodyPr>
          <a:lstStyle/>
          <a:p>
            <a:r>
              <a:rPr lang="es-PA" dirty="0" smtClean="0"/>
              <a:t>Considere el siguiente arreglo</a:t>
            </a:r>
          </a:p>
          <a:p>
            <a:pPr lvl="1"/>
            <a:r>
              <a:rPr lang="es-PA" dirty="0" smtClean="0"/>
              <a:t>Evaluando la condición para e2 = 5</a:t>
            </a:r>
          </a:p>
          <a:p>
            <a:pPr marL="0" indent="0">
              <a:buNone/>
            </a:pPr>
            <a:endParaRPr lang="es-PA" dirty="0" smtClean="0"/>
          </a:p>
        </p:txBody>
      </p:sp>
      <p:pic>
        <p:nvPicPr>
          <p:cNvPr id="17410" name="Picture 2" descr="https://attachment.outlook.live.net/owa/issaiass@hotmail.com/service.svc/s/GetAttachmentThumbnail?id=AQMkADAwATE0YzgwLWNmNzEtMDAAYjUtMDACLTAwCgBGAAAD%2FCC%2FvfgNHkGY%2F%2BhcV8h8YgcAno9jNrlkgUOoHdrwNszTggAAAgEiAAAAno9jNrlkgUOoHdrwNszTggACg%2BI1OAAAAAESABAA4Hnb9TwQWkahMDoiPeaHCQ%3D%3D&amp;thumbnailType=2&amp;owa=outlook.live.com&amp;scriptVer=2019070701.07&amp;isc=1&amp;X-OWA-CANARY=ih0GYE4aH0Srd7sHDwHI3XCsvLYhBtcY9yJAc0_LUNX2ec6Sohzqk8KPfEKaVdKjN2yJsI-H_gA.&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0NTQzLCJleHAiOjE1NjI4NjUxNDMsImlzcyI6IjAwMDAwMDAyLTAwMDAtMGZmMS1jZTAwLTAwMDAwMDAwMDAwMEA4NGRmOWU3Zi1lOWY2LTQwYWYtYjQzNS1hYWFhYWFhYWFhYWEiLCJhdWQiOiIwMDAwMDAwMi0wMDAwLTBmZjEtY2UwMC0wMDAwMDAwMDAwMDAvYXR0YWNobWVudC5vdXRsb29rLmxpdmUubmV0QDg0ZGY5ZTdmLWU5ZjYtNDBhZi1iNDM1LWFhYWFhYWFhYWFhYSJ9.aHJWQAPPqCuUVk2YEzkrQGLVvmVrZHm8Oz1Bn2kP_fb4NyVSRewxnZRgCcqDUekG90uUHLWfQ-sjv9DZsGxgtBpawbvghHMPqaaB6BYonraQWlJsnURwL_kf6Rp85IdptEZ4DfaXXEMyKyVPbpf_82tQIlqq6wJbWVdLP2PM8sPyzXj4KPVZPgkpF_8SRmuy0VXu-4gIqphEEsaUerBia_ATVcBUA3QTKD6bqA0aKgScTSFpde-de-hZwTTUtsonm0IfZUoxjx-sTKARMe0F_pgZlobJ_gQl1kvjdEEcD1eHcbvgDoHnH3y3OCmZNEkvDI03eiS7UE7DN0EQP9POdg&amp;animation=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795618"/>
            <a:ext cx="31242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https://attachment.outlook.live.net/owa/issaiass@hotmail.com/service.svc/s/GetAttachmentThumbnail?id=AQMkADAwATE0YzgwLWNmNzEtMDAAYjUtMDACLTAwCgBGAAAD%2FCC%2FvfgNHkGY%2F%2BhcV8h8YgcAno9jNrlkgUOoHdrwNszTggAAAgEiAAAAno9jNrlkgUOoHdrwNszTggACg%2BI1PAAAAAESABAAp%2By9J04cx0SX%2BdJi99RhzA%3D%3D&amp;thumbnailType=2&amp;owa=outlook.live.com&amp;scriptVer=2019070701.07&amp;isc=1&amp;X-OWA-CANARY=WnQKXkv3eEmTzs_QYE7XjFBAG4AnBtcYERO18yUmPuIGtchsSBVfG-3igR7rvqD6fMSdmw4blYc.&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ODUxMjAtMzQ4MDI4OTQ2MVwiLFwicHVpZFwiOlwiMzY1NTkxMDk2NTI0OTgxXCIsXCJvaWRcIjpcIjAwMDE0YzgwLWNmNzEtMDBiNS0wMDAwLTAwMDAwMDAwMDAwMFwiLFwic2NvcGVcIjpcIk93YURvd25sb2FkXCJ9IiwibmJmIjoxNTYyODY2OTQzLCJleHAiOjE1NjI4Njc1NDMsImlzcyI6IjAwMDAwMDAyLTAwMDAtMGZmMS1jZTAwLTAwMDAwMDAwMDAwMEA4NGRmOWU3Zi1lOWY2LTQwYWYtYjQzNS1hYWFhYWFhYWFhYWEiLCJhdWQiOiIwMDAwMDAwMi0wMDAwLTBmZjEtY2UwMC0wMDAwMDAwMDAwMDAvYXR0YWNobWVudC5vdXRsb29rLmxpdmUubmV0QDg0ZGY5ZTdmLWU5ZjYtNDBhZi1iNDM1LWFhYWFhYWFhYWFhYSJ9.SNce8vyTPIQCRaPGsbf9vsisxs1duQVUNlOFW95m3-7_n6tEG76xJO9yFFro9PmawMJNZUZ4IJK9rX5o9d24uUx-1Mg5KEBIOjVMQN76mmH0LXxx-70YsR7bbUNb-aUaqSDcLQhbKXf5W9oBL92KVRsTBYGR8xTNsC4VQmfRZXcO6eF1QLsb-u7ChAHNYm0vwjl_aLSmReDhuuSmwDLsSXS5euya_XiZHglUOhCuJiCDVfmfYwjAtCsz0jzs4dNngmQucAit6HZNWTdHgwmGpu51z1BzGNyL7VLFVFG-z4VnWNcGQVKmf6eB_pCKhKet5o0BJzqm6KJJ5yIn6Bmxxw&amp;animation=true"/>
          <p:cNvPicPr>
            <a:picLocks noChangeAspect="1" noChangeArrowheads="1"/>
          </p:cNvPicPr>
          <p:nvPr/>
        </p:nvPicPr>
        <p:blipFill rotWithShape="1">
          <a:blip r:embed="rId3">
            <a:extLst>
              <a:ext uri="{28A0092B-C50C-407E-A947-70E740481C1C}">
                <a14:useLocalDpi xmlns:a14="http://schemas.microsoft.com/office/drawing/2010/main" val="0"/>
              </a:ext>
            </a:extLst>
          </a:blip>
          <a:srcRect t="52327" r="11827" b="14141"/>
          <a:stretch/>
        </p:blipFill>
        <p:spPr bwMode="auto">
          <a:xfrm>
            <a:off x="619441" y="3705900"/>
            <a:ext cx="11203591" cy="2395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66440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245076052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 de Tareas Aperiódicas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Observamos que las tareas eran predecibles y </a:t>
            </a:r>
            <a:r>
              <a:rPr lang="es-PA" dirty="0" err="1" smtClean="0"/>
              <a:t>períodicas</a:t>
            </a:r>
            <a:endParaRPr lang="es-PA" dirty="0" smtClean="0"/>
          </a:p>
          <a:p>
            <a:r>
              <a:rPr lang="es-PA" dirty="0" smtClean="0"/>
              <a:t>Observamos también tareas no predecibles fuera de sistemas operativos</a:t>
            </a:r>
          </a:p>
          <a:p>
            <a:r>
              <a:rPr lang="es-PA" dirty="0" smtClean="0"/>
              <a:t>Realizaremos estudio de tareas no </a:t>
            </a:r>
            <a:r>
              <a:rPr lang="es-PA" dirty="0" err="1" smtClean="0"/>
              <a:t>períodicas</a:t>
            </a:r>
            <a:r>
              <a:rPr lang="es-PA" dirty="0" smtClean="0"/>
              <a:t> para que no causen </a:t>
            </a:r>
            <a:r>
              <a:rPr lang="es-PA" dirty="0" err="1" smtClean="0"/>
              <a:t>deadline</a:t>
            </a:r>
            <a:r>
              <a:rPr lang="es-PA" dirty="0" smtClean="0"/>
              <a:t> en tareas </a:t>
            </a:r>
            <a:r>
              <a:rPr lang="es-PA" dirty="0" err="1" smtClean="0"/>
              <a:t>períodicas</a:t>
            </a:r>
            <a:endParaRPr lang="es-PA" dirty="0" smtClean="0"/>
          </a:p>
          <a:p>
            <a:endParaRPr lang="es-PA" dirty="0"/>
          </a:p>
          <a:p>
            <a:r>
              <a:rPr lang="es-PA" dirty="0" smtClean="0"/>
              <a:t>Tareas </a:t>
            </a:r>
            <a:r>
              <a:rPr lang="es-PA" dirty="0" err="1" smtClean="0"/>
              <a:t>aperíodicas</a:t>
            </a:r>
            <a:endParaRPr lang="es-PA" dirty="0" smtClean="0"/>
          </a:p>
          <a:p>
            <a:pPr lvl="1"/>
            <a:r>
              <a:rPr lang="es-PA" dirty="0" smtClean="0"/>
              <a:t>Presionar el botón</a:t>
            </a:r>
          </a:p>
          <a:p>
            <a:pPr lvl="1"/>
            <a:r>
              <a:rPr lang="es-PA" dirty="0" err="1" smtClean="0"/>
              <a:t>Arrivo</a:t>
            </a:r>
            <a:r>
              <a:rPr lang="es-PA" dirty="0" smtClean="0"/>
              <a:t> del paquete de datos</a:t>
            </a:r>
          </a:p>
          <a:p>
            <a:pPr lvl="1"/>
            <a:r>
              <a:rPr lang="es-PA" dirty="0" smtClean="0"/>
              <a:t>Procesamiento aleatorio</a:t>
            </a:r>
            <a:endParaRPr lang="es-PA" dirty="0" smtClean="0"/>
          </a:p>
          <a:p>
            <a:pPr lvl="1"/>
            <a:endParaRPr lang="es-PA" dirty="0" smtClean="0"/>
          </a:p>
        </p:txBody>
      </p:sp>
    </p:spTree>
    <p:extLst>
      <p:ext uri="{BB962C8B-B14F-4D97-AF65-F5344CB8AC3E}">
        <p14:creationId xmlns:p14="http://schemas.microsoft.com/office/powerpoint/2010/main" val="248342605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 de Tareas Aperiódicas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Tareas </a:t>
            </a:r>
            <a:r>
              <a:rPr lang="es-PA" dirty="0" err="1" smtClean="0"/>
              <a:t>aperíodicas</a:t>
            </a:r>
            <a:endParaRPr lang="es-PA" dirty="0" smtClean="0"/>
          </a:p>
          <a:p>
            <a:pPr lvl="1"/>
            <a:r>
              <a:rPr lang="es-PA" dirty="0" smtClean="0"/>
              <a:t>Aleatorias</a:t>
            </a:r>
          </a:p>
          <a:p>
            <a:pPr lvl="1"/>
            <a:r>
              <a:rPr lang="es-PA" dirty="0" smtClean="0"/>
              <a:t>Aparecen en cualquier momento</a:t>
            </a:r>
          </a:p>
          <a:p>
            <a:pPr lvl="1"/>
            <a:r>
              <a:rPr lang="es-PA" dirty="0" smtClean="0"/>
              <a:t>Pueden en algunos casos predecirse con distribución estadística</a:t>
            </a:r>
          </a:p>
          <a:p>
            <a:pPr lvl="1"/>
            <a:r>
              <a:rPr lang="es-PA" dirty="0" smtClean="0"/>
              <a:t>Si no se conoce el tiempo de ejecución, esta debe “llenar” estos espacios vacíos</a:t>
            </a:r>
          </a:p>
          <a:p>
            <a:pPr lvl="1"/>
            <a:r>
              <a:rPr lang="es-PA" dirty="0" smtClean="0"/>
              <a:t>El tiempo de completar la tarea puede calcularse</a:t>
            </a:r>
          </a:p>
          <a:p>
            <a:pPr lvl="1"/>
            <a:r>
              <a:rPr lang="es-PA" dirty="0" smtClean="0"/>
              <a:t>Tienen mayor prioridad que tareas </a:t>
            </a:r>
            <a:r>
              <a:rPr lang="es-PA" dirty="0" err="1" smtClean="0"/>
              <a:t>períodicas</a:t>
            </a:r>
            <a:endParaRPr lang="es-PA" dirty="0" smtClean="0"/>
          </a:p>
          <a:p>
            <a:pPr lvl="1"/>
            <a:r>
              <a:rPr lang="es-PA" dirty="0" smtClean="0"/>
              <a:t>Serán resumidas (</a:t>
            </a:r>
            <a:r>
              <a:rPr lang="es-PA" dirty="0" err="1" smtClean="0"/>
              <a:t>preempted</a:t>
            </a:r>
            <a:r>
              <a:rPr lang="es-PA" dirty="0" smtClean="0"/>
              <a:t>) por tareas </a:t>
            </a:r>
            <a:r>
              <a:rPr lang="es-PA" dirty="0" err="1" smtClean="0"/>
              <a:t>períodicas</a:t>
            </a:r>
            <a:r>
              <a:rPr lang="es-PA" dirty="0" smtClean="0"/>
              <a:t> para no violar su </a:t>
            </a:r>
            <a:r>
              <a:rPr lang="es-PA" dirty="0" err="1" smtClean="0"/>
              <a:t>deadline</a:t>
            </a:r>
            <a:endParaRPr lang="es-PA" dirty="0" smtClean="0"/>
          </a:p>
          <a:p>
            <a:pPr lvl="1"/>
            <a:endParaRPr lang="es-PA" dirty="0"/>
          </a:p>
          <a:p>
            <a:r>
              <a:rPr lang="es-PA" dirty="0" smtClean="0"/>
              <a:t>Se deben completar las tareas </a:t>
            </a:r>
            <a:r>
              <a:rPr lang="es-PA" dirty="0" err="1" smtClean="0"/>
              <a:t>aperiodicas</a:t>
            </a:r>
            <a:r>
              <a:rPr lang="es-PA" dirty="0" smtClean="0"/>
              <a:t> para mejor experiencia de usuario</a:t>
            </a:r>
          </a:p>
          <a:p>
            <a:r>
              <a:rPr lang="es-PA" dirty="0" smtClean="0"/>
              <a:t>Existen métodos para completar tareas </a:t>
            </a:r>
            <a:r>
              <a:rPr lang="es-PA" dirty="0" err="1" smtClean="0"/>
              <a:t>aperíodicas</a:t>
            </a:r>
            <a:r>
              <a:rPr lang="es-PA" dirty="0" smtClean="0"/>
              <a:t> y </a:t>
            </a:r>
            <a:r>
              <a:rPr lang="es-PA" dirty="0" err="1" smtClean="0"/>
              <a:t>períódicas</a:t>
            </a:r>
            <a:endParaRPr lang="es-PA" dirty="0" smtClean="0"/>
          </a:p>
        </p:txBody>
      </p:sp>
    </p:spTree>
    <p:extLst>
      <p:ext uri="{BB962C8B-B14F-4D97-AF65-F5344CB8AC3E}">
        <p14:creationId xmlns:p14="http://schemas.microsoft.com/office/powerpoint/2010/main" val="3765906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Mas Ejemplos…</a:t>
            </a:r>
            <a:endParaRPr lang="es-PA" dirty="0"/>
          </a:p>
        </p:txBody>
      </p:sp>
      <p:sp>
        <p:nvSpPr>
          <p:cNvPr id="5" name="Marcador de contenido 4"/>
          <p:cNvSpPr>
            <a:spLocks noGrp="1"/>
          </p:cNvSpPr>
          <p:nvPr>
            <p:ph idx="1"/>
          </p:nvPr>
        </p:nvSpPr>
        <p:spPr/>
        <p:txBody>
          <a:bodyPr>
            <a:normAutofit/>
          </a:bodyPr>
          <a:lstStyle/>
          <a:p>
            <a:r>
              <a:rPr lang="es-PA" dirty="0" smtClean="0"/>
              <a:t>A vista del usuario:  copiar, pegar, enviar, salvar</a:t>
            </a:r>
          </a:p>
          <a:p>
            <a:r>
              <a:rPr lang="es-PA" dirty="0" smtClean="0"/>
              <a:t>A nivel del desarrollador: </a:t>
            </a:r>
            <a:r>
              <a:rPr lang="es-PA" dirty="0" err="1" smtClean="0"/>
              <a:t>malloc</a:t>
            </a:r>
            <a:r>
              <a:rPr lang="es-PA" dirty="0" smtClean="0"/>
              <a:t>(), </a:t>
            </a:r>
            <a:r>
              <a:rPr lang="es-PA" dirty="0" err="1" smtClean="0"/>
              <a:t>fork</a:t>
            </a:r>
            <a:r>
              <a:rPr lang="es-PA" dirty="0" smtClean="0"/>
              <a:t>(), free(), </a:t>
            </a:r>
            <a:r>
              <a:rPr lang="es-PA" dirty="0" err="1" smtClean="0"/>
              <a:t>fopen</a:t>
            </a:r>
            <a:r>
              <a:rPr lang="es-PA" dirty="0" smtClean="0"/>
              <a:t>()</a:t>
            </a:r>
          </a:p>
          <a:p>
            <a:r>
              <a:rPr lang="es-PA" dirty="0" smtClean="0"/>
              <a:t>A nivel del sistema operativo: </a:t>
            </a:r>
            <a:r>
              <a:rPr lang="es-PA" dirty="0" err="1" smtClean="0"/>
              <a:t>read</a:t>
            </a:r>
            <a:r>
              <a:rPr lang="es-PA" dirty="0" smtClean="0"/>
              <a:t>-disk, </a:t>
            </a:r>
            <a:r>
              <a:rPr lang="es-PA" dirty="0" err="1" smtClean="0"/>
              <a:t>start-printer</a:t>
            </a:r>
            <a:r>
              <a:rPr lang="es-PA" dirty="0" smtClean="0"/>
              <a:t>, </a:t>
            </a:r>
            <a:r>
              <a:rPr lang="es-PA" dirty="0" err="1" smtClean="0"/>
              <a:t>track</a:t>
            </a:r>
            <a:r>
              <a:rPr lang="es-PA" dirty="0" smtClean="0"/>
              <a:t>-mouse</a:t>
            </a:r>
            <a:endParaRPr lang="es-PA" dirty="0"/>
          </a:p>
        </p:txBody>
      </p:sp>
      <p:pic>
        <p:nvPicPr>
          <p:cNvPr id="3" name="Imagen 2"/>
          <p:cNvPicPr>
            <a:picLocks noChangeAspect="1"/>
          </p:cNvPicPr>
          <p:nvPr/>
        </p:nvPicPr>
        <p:blipFill>
          <a:blip r:embed="rId2"/>
          <a:stretch>
            <a:fillRect/>
          </a:stretch>
        </p:blipFill>
        <p:spPr>
          <a:xfrm>
            <a:off x="1309382" y="3892016"/>
            <a:ext cx="8534400" cy="1628775"/>
          </a:xfrm>
          <a:prstGeom prst="rect">
            <a:avLst/>
          </a:prstGeom>
        </p:spPr>
      </p:pic>
    </p:spTree>
    <p:extLst>
      <p:ext uri="{BB962C8B-B14F-4D97-AF65-F5344CB8AC3E}">
        <p14:creationId xmlns:p14="http://schemas.microsoft.com/office/powerpoint/2010/main" val="222270424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 de Tareas Aperiódicas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Resumen de tareas aperiódicas</a:t>
            </a:r>
          </a:p>
          <a:p>
            <a:pPr lvl="1"/>
            <a:r>
              <a:rPr lang="es-PA" dirty="0" smtClean="0"/>
              <a:t>Llegan en cualquier momento</a:t>
            </a:r>
          </a:p>
          <a:p>
            <a:pPr lvl="1"/>
            <a:r>
              <a:rPr lang="es-PA" dirty="0" smtClean="0"/>
              <a:t>Son ubicadas en tramas de tiempo nulas en el Schedule del RTOS</a:t>
            </a:r>
          </a:p>
          <a:p>
            <a:pPr lvl="1"/>
            <a:r>
              <a:rPr lang="es-PA" dirty="0" smtClean="0"/>
              <a:t>En caso de que una tarea aperiódica 2 llegue y ejecutándose una tarea </a:t>
            </a:r>
            <a:r>
              <a:rPr lang="es-PA" dirty="0" err="1" smtClean="0"/>
              <a:t>aperíodica</a:t>
            </a:r>
            <a:r>
              <a:rPr lang="es-PA" dirty="0" smtClean="0"/>
              <a:t> 1, la tarea 2 es ubicada en un FIFO hasta que la otra llegue</a:t>
            </a:r>
            <a:endParaRPr lang="es-PA" dirty="0" smtClean="0"/>
          </a:p>
        </p:txBody>
      </p:sp>
      <p:pic>
        <p:nvPicPr>
          <p:cNvPr id="3" name="Picture 2"/>
          <p:cNvPicPr>
            <a:picLocks noChangeAspect="1"/>
          </p:cNvPicPr>
          <p:nvPr/>
        </p:nvPicPr>
        <p:blipFill>
          <a:blip r:embed="rId2"/>
          <a:stretch>
            <a:fillRect/>
          </a:stretch>
        </p:blipFill>
        <p:spPr>
          <a:xfrm>
            <a:off x="1425844" y="4026092"/>
            <a:ext cx="9635828" cy="2792742"/>
          </a:xfrm>
          <a:prstGeom prst="rect">
            <a:avLst/>
          </a:prstGeom>
        </p:spPr>
      </p:pic>
    </p:spTree>
    <p:extLst>
      <p:ext uri="{BB962C8B-B14F-4D97-AF65-F5344CB8AC3E}">
        <p14:creationId xmlns:p14="http://schemas.microsoft.com/office/powerpoint/2010/main" val="423962072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tareas </a:t>
            </a:r>
            <a:r>
              <a:rPr lang="es-PA" dirty="0" err="1" smtClean="0"/>
              <a:t>aperíodicas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Una tarea </a:t>
            </a:r>
            <a:r>
              <a:rPr lang="es-PA" dirty="0" err="1" smtClean="0"/>
              <a:t>aperíodica</a:t>
            </a:r>
            <a:r>
              <a:rPr lang="es-PA" dirty="0" smtClean="0"/>
              <a:t> de </a:t>
            </a:r>
            <a:r>
              <a:rPr lang="es-PA" dirty="0" err="1" smtClean="0"/>
              <a:t>dt</a:t>
            </a:r>
            <a:r>
              <a:rPr lang="es-PA" dirty="0" smtClean="0"/>
              <a:t> = 1 llega a t = 2</a:t>
            </a:r>
          </a:p>
          <a:p>
            <a:r>
              <a:rPr lang="es-PA" dirty="0" smtClean="0"/>
              <a:t>La tarea </a:t>
            </a:r>
            <a:r>
              <a:rPr lang="es-PA" dirty="0" err="1" smtClean="0"/>
              <a:t>aperíodica</a:t>
            </a:r>
            <a:r>
              <a:rPr lang="es-PA" dirty="0" smtClean="0"/>
              <a:t> no cabe en el primer espacio</a:t>
            </a:r>
          </a:p>
          <a:p>
            <a:r>
              <a:rPr lang="es-PA" dirty="0" smtClean="0"/>
              <a:t>La tarea es dividida en diferentes piezas</a:t>
            </a:r>
          </a:p>
          <a:p>
            <a:r>
              <a:rPr lang="es-PA" dirty="0" smtClean="0"/>
              <a:t>El tiempo de respuesta de la tarea </a:t>
            </a:r>
            <a:r>
              <a:rPr lang="es-PA" dirty="0" err="1" smtClean="0"/>
              <a:t>aper</a:t>
            </a:r>
            <a:r>
              <a:rPr lang="es-PA" dirty="0" err="1" smtClean="0"/>
              <a:t>íodica</a:t>
            </a:r>
            <a:r>
              <a:rPr lang="es-PA" dirty="0" smtClean="0"/>
              <a:t> es 5</a:t>
            </a:r>
          </a:p>
          <a:p>
            <a:endParaRPr lang="es-PA" dirty="0"/>
          </a:p>
          <a:p>
            <a:r>
              <a:rPr lang="es-PA" dirty="0" smtClean="0"/>
              <a:t>El sistema inferior muestra tareas </a:t>
            </a:r>
            <a:r>
              <a:rPr lang="es-PA" dirty="0" err="1" smtClean="0"/>
              <a:t>períodicas</a:t>
            </a:r>
            <a:r>
              <a:rPr lang="es-PA" dirty="0" smtClean="0"/>
              <a:t> y se ingresarán tareas </a:t>
            </a:r>
            <a:r>
              <a:rPr lang="es-PA" dirty="0" err="1" smtClean="0"/>
              <a:t>aperíodicas</a:t>
            </a:r>
            <a:endParaRPr lang="es-PA" dirty="0" smtClean="0"/>
          </a:p>
        </p:txBody>
      </p:sp>
      <p:pic>
        <p:nvPicPr>
          <p:cNvPr id="5" name="Picture 4"/>
          <p:cNvPicPr>
            <a:picLocks noChangeAspect="1"/>
          </p:cNvPicPr>
          <p:nvPr/>
        </p:nvPicPr>
        <p:blipFill>
          <a:blip r:embed="rId2"/>
          <a:stretch>
            <a:fillRect/>
          </a:stretch>
        </p:blipFill>
        <p:spPr>
          <a:xfrm>
            <a:off x="1980844" y="4599512"/>
            <a:ext cx="8143875" cy="1752600"/>
          </a:xfrm>
          <a:prstGeom prst="rect">
            <a:avLst/>
          </a:prstGeom>
        </p:spPr>
      </p:pic>
    </p:spTree>
    <p:extLst>
      <p:ext uri="{BB962C8B-B14F-4D97-AF65-F5344CB8AC3E}">
        <p14:creationId xmlns:p14="http://schemas.microsoft.com/office/powerpoint/2010/main" val="256678556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tareas </a:t>
            </a:r>
            <a:r>
              <a:rPr lang="es-PA" dirty="0" err="1" smtClean="0"/>
              <a:t>aperíodicas</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Tareas </a:t>
            </a:r>
            <a:r>
              <a:rPr lang="es-PA" dirty="0" err="1" smtClean="0"/>
              <a:t>aperíodicas</a:t>
            </a:r>
            <a:endParaRPr lang="es-PA" dirty="0" smtClean="0"/>
          </a:p>
        </p:txBody>
      </p:sp>
      <p:pic>
        <p:nvPicPr>
          <p:cNvPr id="3" name="Picture 2"/>
          <p:cNvPicPr>
            <a:picLocks noChangeAspect="1"/>
          </p:cNvPicPr>
          <p:nvPr/>
        </p:nvPicPr>
        <p:blipFill>
          <a:blip r:embed="rId2"/>
          <a:stretch>
            <a:fillRect/>
          </a:stretch>
        </p:blipFill>
        <p:spPr>
          <a:xfrm>
            <a:off x="3367609" y="1278003"/>
            <a:ext cx="5370346" cy="2305911"/>
          </a:xfrm>
          <a:prstGeom prst="rect">
            <a:avLst/>
          </a:prstGeom>
        </p:spPr>
      </p:pic>
      <p:pic>
        <p:nvPicPr>
          <p:cNvPr id="6" name="Picture 5"/>
          <p:cNvPicPr>
            <a:picLocks noChangeAspect="1"/>
          </p:cNvPicPr>
          <p:nvPr/>
        </p:nvPicPr>
        <p:blipFill>
          <a:blip r:embed="rId3"/>
          <a:stretch>
            <a:fillRect/>
          </a:stretch>
        </p:blipFill>
        <p:spPr>
          <a:xfrm>
            <a:off x="2479728" y="3653588"/>
            <a:ext cx="6982170" cy="3054699"/>
          </a:xfrm>
          <a:prstGeom prst="rect">
            <a:avLst/>
          </a:prstGeom>
        </p:spPr>
      </p:pic>
    </p:spTree>
    <p:extLst>
      <p:ext uri="{BB962C8B-B14F-4D97-AF65-F5344CB8AC3E}">
        <p14:creationId xmlns:p14="http://schemas.microsoft.com/office/powerpoint/2010/main" val="407870433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tareas </a:t>
            </a:r>
            <a:r>
              <a:rPr lang="es-PA" dirty="0" err="1" smtClean="0"/>
              <a:t>aperíodicas</a:t>
            </a:r>
            <a:endParaRPr lang="es-PA" dirty="0"/>
          </a:p>
        </p:txBody>
      </p:sp>
      <p:sp>
        <p:nvSpPr>
          <p:cNvPr id="4" name="Marcador de contenido 3"/>
          <p:cNvSpPr>
            <a:spLocks noGrp="1"/>
          </p:cNvSpPr>
          <p:nvPr>
            <p:ph idx="1"/>
          </p:nvPr>
        </p:nvSpPr>
        <p:spPr>
          <a:xfrm>
            <a:off x="218364" y="1425844"/>
            <a:ext cx="11668836" cy="5411330"/>
          </a:xfrm>
        </p:spPr>
        <p:txBody>
          <a:bodyPr>
            <a:normAutofit/>
          </a:bodyPr>
          <a:lstStyle/>
          <a:p>
            <a:r>
              <a:rPr lang="es-PA" dirty="0" smtClean="0"/>
              <a:t>En un RTOS, no hay apuro de completar las tareas </a:t>
            </a:r>
            <a:r>
              <a:rPr lang="es-PA" dirty="0" err="1" smtClean="0"/>
              <a:t>aperíodicas</a:t>
            </a:r>
            <a:endParaRPr lang="es-PA" dirty="0" smtClean="0"/>
          </a:p>
          <a:p>
            <a:pPr lvl="1"/>
            <a:r>
              <a:rPr lang="es-PA" dirty="0" smtClean="0"/>
              <a:t>Requerimiento único = cumplir el </a:t>
            </a:r>
            <a:r>
              <a:rPr lang="es-PA" dirty="0" err="1" smtClean="0"/>
              <a:t>deadline</a:t>
            </a:r>
            <a:r>
              <a:rPr lang="es-PA" dirty="0" smtClean="0"/>
              <a:t>, en especial de tareas </a:t>
            </a:r>
            <a:r>
              <a:rPr lang="es-PA" dirty="0" err="1" smtClean="0"/>
              <a:t>períodicas</a:t>
            </a:r>
            <a:endParaRPr lang="es-PA" dirty="0" smtClean="0"/>
          </a:p>
          <a:p>
            <a:r>
              <a:rPr lang="es-PA" dirty="0" smtClean="0"/>
              <a:t>¿Pueden las tareas </a:t>
            </a:r>
            <a:r>
              <a:rPr lang="es-PA" dirty="0" err="1" smtClean="0"/>
              <a:t>períodicas</a:t>
            </a:r>
            <a:r>
              <a:rPr lang="es-PA" dirty="0" smtClean="0"/>
              <a:t> ser desplazadas para hacer espacio a tareas </a:t>
            </a:r>
            <a:r>
              <a:rPr lang="es-PA" dirty="0" err="1" smtClean="0"/>
              <a:t>perídicas</a:t>
            </a:r>
            <a:r>
              <a:rPr lang="es-PA" dirty="0" smtClean="0"/>
              <a:t>?</a:t>
            </a:r>
          </a:p>
          <a:p>
            <a:pPr lvl="1"/>
            <a:r>
              <a:rPr lang="es-PA" dirty="0" smtClean="0"/>
              <a:t>Moveremos las tareas </a:t>
            </a:r>
            <a:r>
              <a:rPr lang="es-PA" dirty="0" err="1" smtClean="0"/>
              <a:t>perídoicas</a:t>
            </a:r>
            <a:r>
              <a:rPr lang="es-PA" dirty="0" smtClean="0"/>
              <a:t> para que haya espacio para las tareas aperiódicas</a:t>
            </a:r>
          </a:p>
          <a:p>
            <a:pPr lvl="1"/>
            <a:r>
              <a:rPr lang="es-PA" dirty="0" smtClean="0"/>
              <a:t>Asumiendo que hay </a:t>
            </a:r>
            <a:r>
              <a:rPr lang="es-PA" dirty="0" err="1" smtClean="0"/>
              <a:t>uan</a:t>
            </a:r>
            <a:r>
              <a:rPr lang="es-PA" dirty="0" smtClean="0"/>
              <a:t> tarea 1 de </a:t>
            </a:r>
            <a:r>
              <a:rPr lang="es-PA" dirty="0" err="1" smtClean="0"/>
              <a:t>deadline</a:t>
            </a:r>
            <a:r>
              <a:rPr lang="es-PA" dirty="0" smtClean="0"/>
              <a:t> t = 7</a:t>
            </a:r>
          </a:p>
          <a:p>
            <a:pPr lvl="1"/>
            <a:endParaRPr lang="es-PA" dirty="0"/>
          </a:p>
          <a:p>
            <a:pPr lvl="1"/>
            <a:endParaRPr lang="es-PA" dirty="0" smtClean="0"/>
          </a:p>
          <a:p>
            <a:pPr lvl="1"/>
            <a:endParaRPr lang="es-PA" dirty="0"/>
          </a:p>
          <a:p>
            <a:pPr lvl="1"/>
            <a:endParaRPr lang="es-PA" dirty="0" smtClean="0"/>
          </a:p>
          <a:p>
            <a:pPr lvl="1"/>
            <a:endParaRPr lang="es-PA" dirty="0"/>
          </a:p>
          <a:p>
            <a:pPr lvl="1"/>
            <a:endParaRPr lang="es-PA" dirty="0" smtClean="0"/>
          </a:p>
          <a:p>
            <a:pPr lvl="1"/>
            <a:r>
              <a:rPr lang="es-PA" dirty="0" smtClean="0"/>
              <a:t>Reducimos el tiempo de respuesta </a:t>
            </a:r>
            <a:r>
              <a:rPr lang="es-PA" dirty="0" err="1" smtClean="0"/>
              <a:t>aperíodico</a:t>
            </a:r>
            <a:endParaRPr lang="es-PA" dirty="0" smtClean="0"/>
          </a:p>
          <a:p>
            <a:pPr lvl="2"/>
            <a:r>
              <a:rPr lang="es-PA" dirty="0" smtClean="0"/>
              <a:t>t =2.5</a:t>
            </a:r>
            <a:endParaRPr lang="es-PA" dirty="0"/>
          </a:p>
        </p:txBody>
      </p:sp>
      <p:pic>
        <p:nvPicPr>
          <p:cNvPr id="5" name="Picture 4"/>
          <p:cNvPicPr>
            <a:picLocks noChangeAspect="1"/>
          </p:cNvPicPr>
          <p:nvPr/>
        </p:nvPicPr>
        <p:blipFill>
          <a:blip r:embed="rId2"/>
          <a:stretch>
            <a:fillRect/>
          </a:stretch>
        </p:blipFill>
        <p:spPr>
          <a:xfrm>
            <a:off x="1165319" y="4020815"/>
            <a:ext cx="4183153" cy="1710852"/>
          </a:xfrm>
          <a:prstGeom prst="rect">
            <a:avLst/>
          </a:prstGeom>
        </p:spPr>
      </p:pic>
      <p:pic>
        <p:nvPicPr>
          <p:cNvPr id="7" name="Picture 6"/>
          <p:cNvPicPr>
            <a:picLocks noChangeAspect="1"/>
          </p:cNvPicPr>
          <p:nvPr/>
        </p:nvPicPr>
        <p:blipFill>
          <a:blip r:embed="rId3"/>
          <a:stretch>
            <a:fillRect/>
          </a:stretch>
        </p:blipFill>
        <p:spPr>
          <a:xfrm>
            <a:off x="6837044" y="3060927"/>
            <a:ext cx="4514850" cy="1919776"/>
          </a:xfrm>
          <a:prstGeom prst="rect">
            <a:avLst/>
          </a:prstGeom>
        </p:spPr>
      </p:pic>
      <p:pic>
        <p:nvPicPr>
          <p:cNvPr id="8" name="Picture 7"/>
          <p:cNvPicPr>
            <a:picLocks noChangeAspect="1"/>
          </p:cNvPicPr>
          <p:nvPr/>
        </p:nvPicPr>
        <p:blipFill>
          <a:blip r:embed="rId4"/>
          <a:stretch>
            <a:fillRect/>
          </a:stretch>
        </p:blipFill>
        <p:spPr>
          <a:xfrm>
            <a:off x="6837044" y="5036949"/>
            <a:ext cx="4514850" cy="1800225"/>
          </a:xfrm>
          <a:prstGeom prst="rect">
            <a:avLst/>
          </a:prstGeom>
        </p:spPr>
      </p:pic>
    </p:spTree>
    <p:extLst>
      <p:ext uri="{BB962C8B-B14F-4D97-AF65-F5344CB8AC3E}">
        <p14:creationId xmlns:p14="http://schemas.microsoft.com/office/powerpoint/2010/main" val="23574735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posesión/robo de </a:t>
            </a:r>
            <a:r>
              <a:rPr lang="es-PA" dirty="0" err="1" smtClean="0"/>
              <a:t>slack</a:t>
            </a:r>
            <a:endParaRPr lang="es-PA" dirty="0"/>
          </a:p>
        </p:txBody>
      </p:sp>
      <p:sp>
        <p:nvSpPr>
          <p:cNvPr id="4" name="Marcador de contenido 3"/>
          <p:cNvSpPr>
            <a:spLocks noGrp="1"/>
          </p:cNvSpPr>
          <p:nvPr>
            <p:ph idx="1"/>
          </p:nvPr>
        </p:nvSpPr>
        <p:spPr>
          <a:xfrm>
            <a:off x="218364" y="1658319"/>
            <a:ext cx="11668836" cy="4928462"/>
          </a:xfrm>
        </p:spPr>
        <p:txBody>
          <a:bodyPr>
            <a:normAutofit/>
          </a:bodyPr>
          <a:lstStyle/>
          <a:p>
            <a:r>
              <a:rPr lang="es-PA" dirty="0" smtClean="0"/>
              <a:t>Considerar las tareas </a:t>
            </a:r>
            <a:r>
              <a:rPr lang="es-PA" dirty="0" err="1" smtClean="0"/>
              <a:t>aperíodicas</a:t>
            </a:r>
            <a:endParaRPr lang="es-PA" dirty="0" smtClean="0"/>
          </a:p>
          <a:p>
            <a:r>
              <a:rPr lang="es-PA" dirty="0" smtClean="0"/>
              <a:t>Las tareas pueden ser distribuidas y resumidas</a:t>
            </a:r>
          </a:p>
          <a:p>
            <a:pPr lvl="1"/>
            <a:r>
              <a:rPr lang="es-PA" dirty="0" smtClean="0"/>
              <a:t>Al FINAL de la trama actual</a:t>
            </a:r>
          </a:p>
          <a:p>
            <a:pPr lvl="1"/>
            <a:r>
              <a:rPr lang="es-PA" dirty="0" smtClean="0"/>
              <a:t>Al INICIO de la trama actual </a:t>
            </a:r>
            <a:endParaRPr lang="es-PA" dirty="0"/>
          </a:p>
        </p:txBody>
      </p:sp>
      <p:pic>
        <p:nvPicPr>
          <p:cNvPr id="3" name="Picture 2"/>
          <p:cNvPicPr>
            <a:picLocks noChangeAspect="1"/>
          </p:cNvPicPr>
          <p:nvPr/>
        </p:nvPicPr>
        <p:blipFill>
          <a:blip r:embed="rId2"/>
          <a:stretch>
            <a:fillRect/>
          </a:stretch>
        </p:blipFill>
        <p:spPr>
          <a:xfrm>
            <a:off x="5043638" y="2904292"/>
            <a:ext cx="4735792" cy="3218499"/>
          </a:xfrm>
          <a:prstGeom prst="rect">
            <a:avLst/>
          </a:prstGeom>
        </p:spPr>
      </p:pic>
    </p:spTree>
    <p:extLst>
      <p:ext uri="{BB962C8B-B14F-4D97-AF65-F5344CB8AC3E}">
        <p14:creationId xmlns:p14="http://schemas.microsoft.com/office/powerpoint/2010/main" val="283126814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posesión/robo de </a:t>
            </a:r>
            <a:r>
              <a:rPr lang="es-PA" dirty="0" err="1" smtClean="0"/>
              <a:t>slack</a:t>
            </a:r>
            <a:endParaRPr lang="es-PA" dirty="0"/>
          </a:p>
        </p:txBody>
      </p:sp>
      <p:sp>
        <p:nvSpPr>
          <p:cNvPr id="4" name="Marcador de contenido 3"/>
          <p:cNvSpPr>
            <a:spLocks noGrp="1"/>
          </p:cNvSpPr>
          <p:nvPr>
            <p:ph idx="1"/>
          </p:nvPr>
        </p:nvSpPr>
        <p:spPr>
          <a:xfrm>
            <a:off x="218364" y="1658319"/>
            <a:ext cx="11668836" cy="4928462"/>
          </a:xfrm>
        </p:spPr>
        <p:txBody>
          <a:bodyPr>
            <a:normAutofit/>
          </a:bodyPr>
          <a:lstStyle/>
          <a:p>
            <a:r>
              <a:rPr lang="es-PA" dirty="0" smtClean="0"/>
              <a:t>Considerar las tareas </a:t>
            </a:r>
            <a:r>
              <a:rPr lang="es-PA" dirty="0" err="1" smtClean="0"/>
              <a:t>aperíodicas</a:t>
            </a:r>
            <a:endParaRPr lang="es-PA" dirty="0" smtClean="0"/>
          </a:p>
          <a:p>
            <a:r>
              <a:rPr lang="es-PA" dirty="0" smtClean="0"/>
              <a:t>¿Cuál es la respuesta promedio de tareas </a:t>
            </a:r>
            <a:r>
              <a:rPr lang="es-PA" dirty="0" err="1" smtClean="0"/>
              <a:t>aperíodicas</a:t>
            </a:r>
            <a:r>
              <a:rPr lang="es-PA" dirty="0" smtClean="0"/>
              <a:t>?</a:t>
            </a:r>
          </a:p>
          <a:p>
            <a:pPr lvl="1"/>
            <a:r>
              <a:rPr lang="es-PA" dirty="0" smtClean="0"/>
              <a:t>Al inicio de la trama</a:t>
            </a:r>
          </a:p>
          <a:p>
            <a:pPr lvl="1"/>
            <a:r>
              <a:rPr lang="es-PA" dirty="0" smtClean="0"/>
              <a:t>Al final de la trama</a:t>
            </a:r>
            <a:endParaRPr lang="es-PA" dirty="0"/>
          </a:p>
        </p:txBody>
      </p:sp>
      <p:pic>
        <p:nvPicPr>
          <p:cNvPr id="3" name="Picture 2"/>
          <p:cNvPicPr>
            <a:picLocks noChangeAspect="1"/>
          </p:cNvPicPr>
          <p:nvPr/>
        </p:nvPicPr>
        <p:blipFill>
          <a:blip r:embed="rId2"/>
          <a:stretch>
            <a:fillRect/>
          </a:stretch>
        </p:blipFill>
        <p:spPr>
          <a:xfrm>
            <a:off x="7647001" y="1317356"/>
            <a:ext cx="3992226" cy="2713163"/>
          </a:xfrm>
          <a:prstGeom prst="rect">
            <a:avLst/>
          </a:prstGeom>
        </p:spPr>
      </p:pic>
      <p:pic>
        <p:nvPicPr>
          <p:cNvPr id="6" name="Picture 5"/>
          <p:cNvPicPr>
            <a:picLocks noChangeAspect="1"/>
          </p:cNvPicPr>
          <p:nvPr/>
        </p:nvPicPr>
        <p:blipFill>
          <a:blip r:embed="rId3"/>
          <a:stretch>
            <a:fillRect/>
          </a:stretch>
        </p:blipFill>
        <p:spPr>
          <a:xfrm>
            <a:off x="342351" y="4475520"/>
            <a:ext cx="11079900" cy="2111261"/>
          </a:xfrm>
          <a:prstGeom prst="rect">
            <a:avLst/>
          </a:prstGeom>
        </p:spPr>
      </p:pic>
    </p:spTree>
    <p:extLst>
      <p:ext uri="{BB962C8B-B14F-4D97-AF65-F5344CB8AC3E}">
        <p14:creationId xmlns:p14="http://schemas.microsoft.com/office/powerpoint/2010/main" val="37197017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posesión/robo de </a:t>
            </a:r>
            <a:r>
              <a:rPr lang="es-PA" dirty="0" err="1" smtClean="0"/>
              <a:t>slack</a:t>
            </a:r>
            <a:endParaRPr lang="es-PA" dirty="0"/>
          </a:p>
        </p:txBody>
      </p:sp>
      <p:sp>
        <p:nvSpPr>
          <p:cNvPr id="4" name="Marcador de contenido 3"/>
          <p:cNvSpPr>
            <a:spLocks noGrp="1"/>
          </p:cNvSpPr>
          <p:nvPr>
            <p:ph idx="1"/>
          </p:nvPr>
        </p:nvSpPr>
        <p:spPr>
          <a:xfrm>
            <a:off x="218364" y="1658319"/>
            <a:ext cx="11668836" cy="4928462"/>
          </a:xfrm>
        </p:spPr>
        <p:txBody>
          <a:bodyPr>
            <a:normAutofit/>
          </a:bodyPr>
          <a:lstStyle/>
          <a:p>
            <a:r>
              <a:rPr lang="es-PA" dirty="0" smtClean="0"/>
              <a:t>Sin posesión de </a:t>
            </a:r>
            <a:r>
              <a:rPr lang="es-PA" dirty="0" err="1" smtClean="0"/>
              <a:t>slack</a:t>
            </a:r>
            <a:endParaRPr lang="es-PA" dirty="0"/>
          </a:p>
        </p:txBody>
      </p:sp>
      <p:pic>
        <p:nvPicPr>
          <p:cNvPr id="5" name="Picture 4"/>
          <p:cNvPicPr>
            <a:picLocks noChangeAspect="1"/>
          </p:cNvPicPr>
          <p:nvPr/>
        </p:nvPicPr>
        <p:blipFill>
          <a:blip r:embed="rId2"/>
          <a:stretch>
            <a:fillRect/>
          </a:stretch>
        </p:blipFill>
        <p:spPr>
          <a:xfrm>
            <a:off x="362111" y="2083951"/>
            <a:ext cx="8089149" cy="2968495"/>
          </a:xfrm>
          <a:prstGeom prst="rect">
            <a:avLst/>
          </a:prstGeom>
        </p:spPr>
      </p:pic>
      <p:pic>
        <p:nvPicPr>
          <p:cNvPr id="3" name="Picture 2"/>
          <p:cNvPicPr>
            <a:picLocks noChangeAspect="1"/>
          </p:cNvPicPr>
          <p:nvPr/>
        </p:nvPicPr>
        <p:blipFill>
          <a:blip r:embed="rId3"/>
          <a:stretch>
            <a:fillRect/>
          </a:stretch>
        </p:blipFill>
        <p:spPr>
          <a:xfrm>
            <a:off x="5348472" y="1206656"/>
            <a:ext cx="2696705" cy="1832712"/>
          </a:xfrm>
          <a:prstGeom prst="rect">
            <a:avLst/>
          </a:prstGeom>
        </p:spPr>
      </p:pic>
    </p:spTree>
    <p:extLst>
      <p:ext uri="{BB962C8B-B14F-4D97-AF65-F5344CB8AC3E}">
        <p14:creationId xmlns:p14="http://schemas.microsoft.com/office/powerpoint/2010/main" val="208636011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posesión/robo de </a:t>
            </a:r>
            <a:r>
              <a:rPr lang="es-PA" dirty="0" err="1" smtClean="0"/>
              <a:t>slack</a:t>
            </a:r>
            <a:endParaRPr lang="es-PA" dirty="0"/>
          </a:p>
        </p:txBody>
      </p:sp>
      <p:sp>
        <p:nvSpPr>
          <p:cNvPr id="4" name="Marcador de contenido 3"/>
          <p:cNvSpPr>
            <a:spLocks noGrp="1"/>
          </p:cNvSpPr>
          <p:nvPr>
            <p:ph idx="1"/>
          </p:nvPr>
        </p:nvSpPr>
        <p:spPr>
          <a:xfrm>
            <a:off x="218364" y="1658319"/>
            <a:ext cx="11668836" cy="4928462"/>
          </a:xfrm>
        </p:spPr>
        <p:txBody>
          <a:bodyPr>
            <a:normAutofit/>
          </a:bodyPr>
          <a:lstStyle/>
          <a:p>
            <a:r>
              <a:rPr lang="es-PA" dirty="0" smtClean="0"/>
              <a:t>Con posesión de </a:t>
            </a:r>
            <a:r>
              <a:rPr lang="es-PA" dirty="0" err="1" smtClean="0"/>
              <a:t>slack</a:t>
            </a:r>
            <a:endParaRPr lang="es-PA" dirty="0"/>
          </a:p>
        </p:txBody>
      </p:sp>
      <p:pic>
        <p:nvPicPr>
          <p:cNvPr id="5" name="Picture 4"/>
          <p:cNvPicPr>
            <a:picLocks noChangeAspect="1"/>
          </p:cNvPicPr>
          <p:nvPr/>
        </p:nvPicPr>
        <p:blipFill>
          <a:blip r:embed="rId2"/>
          <a:stretch>
            <a:fillRect/>
          </a:stretch>
        </p:blipFill>
        <p:spPr>
          <a:xfrm>
            <a:off x="362111" y="2083951"/>
            <a:ext cx="8089149" cy="2968495"/>
          </a:xfrm>
          <a:prstGeom prst="rect">
            <a:avLst/>
          </a:prstGeom>
        </p:spPr>
      </p:pic>
      <p:pic>
        <p:nvPicPr>
          <p:cNvPr id="3" name="Picture 2"/>
          <p:cNvPicPr>
            <a:picLocks noChangeAspect="1"/>
          </p:cNvPicPr>
          <p:nvPr/>
        </p:nvPicPr>
        <p:blipFill>
          <a:blip r:embed="rId3"/>
          <a:stretch>
            <a:fillRect/>
          </a:stretch>
        </p:blipFill>
        <p:spPr>
          <a:xfrm>
            <a:off x="5324386" y="1146434"/>
            <a:ext cx="2696705" cy="1832712"/>
          </a:xfrm>
          <a:prstGeom prst="rect">
            <a:avLst/>
          </a:prstGeom>
        </p:spPr>
      </p:pic>
    </p:spTree>
    <p:extLst>
      <p:ext uri="{BB962C8B-B14F-4D97-AF65-F5344CB8AC3E}">
        <p14:creationId xmlns:p14="http://schemas.microsoft.com/office/powerpoint/2010/main" val="308012480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posesión/robo de </a:t>
            </a:r>
            <a:r>
              <a:rPr lang="es-PA" dirty="0" err="1" smtClean="0"/>
              <a:t>slack</a:t>
            </a:r>
            <a:endParaRPr lang="es-PA" dirty="0"/>
          </a:p>
        </p:txBody>
      </p:sp>
      <p:sp>
        <p:nvSpPr>
          <p:cNvPr id="4" name="Marcador de contenido 3"/>
          <p:cNvSpPr>
            <a:spLocks noGrp="1"/>
          </p:cNvSpPr>
          <p:nvPr>
            <p:ph idx="1"/>
          </p:nvPr>
        </p:nvSpPr>
        <p:spPr>
          <a:xfrm>
            <a:off x="218364" y="1658319"/>
            <a:ext cx="11668836" cy="4928462"/>
          </a:xfrm>
        </p:spPr>
        <p:txBody>
          <a:bodyPr>
            <a:normAutofit/>
          </a:bodyPr>
          <a:lstStyle/>
          <a:p>
            <a:r>
              <a:rPr lang="es-PA" dirty="0" smtClean="0"/>
              <a:t>Con posesión de </a:t>
            </a:r>
            <a:r>
              <a:rPr lang="es-PA" dirty="0" err="1" smtClean="0"/>
              <a:t>slack</a:t>
            </a:r>
            <a:endParaRPr lang="es-PA" dirty="0"/>
          </a:p>
        </p:txBody>
      </p:sp>
      <p:pic>
        <p:nvPicPr>
          <p:cNvPr id="8" name="Picture 7"/>
          <p:cNvPicPr>
            <a:picLocks noChangeAspect="1"/>
          </p:cNvPicPr>
          <p:nvPr/>
        </p:nvPicPr>
        <p:blipFill>
          <a:blip r:embed="rId2"/>
          <a:stretch>
            <a:fillRect/>
          </a:stretch>
        </p:blipFill>
        <p:spPr>
          <a:xfrm>
            <a:off x="100306" y="2072753"/>
            <a:ext cx="5670992" cy="2081099"/>
          </a:xfrm>
          <a:prstGeom prst="rect">
            <a:avLst/>
          </a:prstGeom>
        </p:spPr>
      </p:pic>
      <p:pic>
        <p:nvPicPr>
          <p:cNvPr id="9" name="Picture 8"/>
          <p:cNvPicPr>
            <a:picLocks noChangeAspect="1"/>
          </p:cNvPicPr>
          <p:nvPr/>
        </p:nvPicPr>
        <p:blipFill>
          <a:blip r:embed="rId3"/>
          <a:stretch>
            <a:fillRect/>
          </a:stretch>
        </p:blipFill>
        <p:spPr>
          <a:xfrm>
            <a:off x="100307" y="4687657"/>
            <a:ext cx="5670992" cy="1899123"/>
          </a:xfrm>
          <a:prstGeom prst="rect">
            <a:avLst/>
          </a:prstGeom>
        </p:spPr>
      </p:pic>
      <p:pic>
        <p:nvPicPr>
          <p:cNvPr id="10" name="Picture 9"/>
          <p:cNvPicPr>
            <a:picLocks noChangeAspect="1"/>
          </p:cNvPicPr>
          <p:nvPr/>
        </p:nvPicPr>
        <p:blipFill>
          <a:blip r:embed="rId4"/>
          <a:stretch>
            <a:fillRect/>
          </a:stretch>
        </p:blipFill>
        <p:spPr>
          <a:xfrm>
            <a:off x="5827364" y="2072753"/>
            <a:ext cx="6302644" cy="2081247"/>
          </a:xfrm>
          <a:prstGeom prst="rect">
            <a:avLst/>
          </a:prstGeom>
        </p:spPr>
      </p:pic>
      <p:pic>
        <p:nvPicPr>
          <p:cNvPr id="12" name="Picture 11"/>
          <p:cNvPicPr>
            <a:picLocks noChangeAspect="1"/>
          </p:cNvPicPr>
          <p:nvPr/>
        </p:nvPicPr>
        <p:blipFill>
          <a:blip r:embed="rId5"/>
          <a:stretch>
            <a:fillRect/>
          </a:stretch>
        </p:blipFill>
        <p:spPr>
          <a:xfrm>
            <a:off x="5827364" y="4424303"/>
            <a:ext cx="6087325" cy="2162477"/>
          </a:xfrm>
          <a:prstGeom prst="rect">
            <a:avLst/>
          </a:prstGeom>
        </p:spPr>
      </p:pic>
    </p:spTree>
    <p:extLst>
      <p:ext uri="{BB962C8B-B14F-4D97-AF65-F5344CB8AC3E}">
        <p14:creationId xmlns:p14="http://schemas.microsoft.com/office/powerpoint/2010/main" val="311407114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posesión/robo de </a:t>
            </a:r>
            <a:r>
              <a:rPr lang="es-PA" dirty="0" err="1" smtClean="0"/>
              <a:t>slack</a:t>
            </a:r>
            <a:endParaRPr lang="es-PA" dirty="0"/>
          </a:p>
        </p:txBody>
      </p:sp>
      <p:sp>
        <p:nvSpPr>
          <p:cNvPr id="4" name="Marcador de contenido 3"/>
          <p:cNvSpPr>
            <a:spLocks noGrp="1"/>
          </p:cNvSpPr>
          <p:nvPr>
            <p:ph idx="1"/>
          </p:nvPr>
        </p:nvSpPr>
        <p:spPr>
          <a:xfrm>
            <a:off x="218364" y="1658319"/>
            <a:ext cx="11668836" cy="4928462"/>
          </a:xfrm>
        </p:spPr>
        <p:txBody>
          <a:bodyPr>
            <a:normAutofit/>
          </a:bodyPr>
          <a:lstStyle/>
          <a:p>
            <a:r>
              <a:rPr lang="es-PA" dirty="0" smtClean="0"/>
              <a:t>Cálculos</a:t>
            </a:r>
          </a:p>
          <a:p>
            <a:r>
              <a:rPr lang="es-PA" dirty="0" smtClean="0"/>
              <a:t>Sin posesión de </a:t>
            </a:r>
            <a:r>
              <a:rPr lang="es-PA" dirty="0" err="1" smtClean="0"/>
              <a:t>slack</a:t>
            </a:r>
            <a:endParaRPr lang="es-PA" dirty="0" smtClean="0"/>
          </a:p>
          <a:p>
            <a:pPr lvl="1"/>
            <a:r>
              <a:rPr lang="es-PA" dirty="0"/>
              <a:t>(</a:t>
            </a:r>
            <a:r>
              <a:rPr lang="es-PA" dirty="0" smtClean="0"/>
              <a:t>6.5+1.5+5.5)/3 = 4.5</a:t>
            </a:r>
          </a:p>
          <a:p>
            <a:r>
              <a:rPr lang="es-PA" dirty="0" smtClean="0"/>
              <a:t>Con posesión de </a:t>
            </a:r>
            <a:r>
              <a:rPr lang="es-PA" dirty="0" err="1" smtClean="0"/>
              <a:t>slack</a:t>
            </a:r>
            <a:endParaRPr lang="es-PA" dirty="0" smtClean="0"/>
          </a:p>
          <a:p>
            <a:pPr lvl="1"/>
            <a:r>
              <a:rPr lang="es-PA" dirty="0" smtClean="0"/>
              <a:t>(4.5+0.5+2.5)/3 = 2.5</a:t>
            </a:r>
            <a:endParaRPr lang="es-PA" dirty="0"/>
          </a:p>
        </p:txBody>
      </p:sp>
      <p:pic>
        <p:nvPicPr>
          <p:cNvPr id="11" name="Picture 10"/>
          <p:cNvPicPr>
            <a:picLocks noChangeAspect="1"/>
          </p:cNvPicPr>
          <p:nvPr/>
        </p:nvPicPr>
        <p:blipFill>
          <a:blip r:embed="rId2"/>
          <a:stretch>
            <a:fillRect/>
          </a:stretch>
        </p:blipFill>
        <p:spPr>
          <a:xfrm>
            <a:off x="3797049" y="1394848"/>
            <a:ext cx="3102846" cy="2108730"/>
          </a:xfrm>
          <a:prstGeom prst="rect">
            <a:avLst/>
          </a:prstGeom>
        </p:spPr>
      </p:pic>
      <p:pic>
        <p:nvPicPr>
          <p:cNvPr id="13" name="Picture 12"/>
          <p:cNvPicPr>
            <a:picLocks noChangeAspect="1"/>
          </p:cNvPicPr>
          <p:nvPr/>
        </p:nvPicPr>
        <p:blipFill>
          <a:blip r:embed="rId3"/>
          <a:stretch>
            <a:fillRect/>
          </a:stretch>
        </p:blipFill>
        <p:spPr>
          <a:xfrm>
            <a:off x="6388809" y="4445708"/>
            <a:ext cx="5498391" cy="1953263"/>
          </a:xfrm>
          <a:prstGeom prst="rect">
            <a:avLst/>
          </a:prstGeom>
        </p:spPr>
      </p:pic>
      <p:pic>
        <p:nvPicPr>
          <p:cNvPr id="3" name="Picture 2"/>
          <p:cNvPicPr>
            <a:picLocks noChangeAspect="1"/>
          </p:cNvPicPr>
          <p:nvPr/>
        </p:nvPicPr>
        <p:blipFill>
          <a:blip r:embed="rId4"/>
          <a:stretch>
            <a:fillRect/>
          </a:stretch>
        </p:blipFill>
        <p:spPr>
          <a:xfrm>
            <a:off x="471595" y="4445708"/>
            <a:ext cx="5355769" cy="1961889"/>
          </a:xfrm>
          <a:prstGeom prst="rect">
            <a:avLst/>
          </a:prstGeom>
        </p:spPr>
      </p:pic>
    </p:spTree>
    <p:extLst>
      <p:ext uri="{BB962C8B-B14F-4D97-AF65-F5344CB8AC3E}">
        <p14:creationId xmlns:p14="http://schemas.microsoft.com/office/powerpoint/2010/main" val="36744465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Niveles de Abstracción</a:t>
            </a:r>
            <a:endParaRPr lang="es-PA" dirty="0"/>
          </a:p>
        </p:txBody>
      </p:sp>
      <p:sp>
        <p:nvSpPr>
          <p:cNvPr id="5" name="Marcador de contenido 4"/>
          <p:cNvSpPr>
            <a:spLocks noGrp="1"/>
          </p:cNvSpPr>
          <p:nvPr>
            <p:ph idx="1"/>
          </p:nvPr>
        </p:nvSpPr>
        <p:spPr/>
        <p:txBody>
          <a:bodyPr>
            <a:normAutofit/>
          </a:bodyPr>
          <a:lstStyle/>
          <a:p>
            <a:r>
              <a:rPr lang="es-PA" dirty="0" smtClean="0"/>
              <a:t>Todos los problemas de “</a:t>
            </a:r>
            <a:r>
              <a:rPr lang="es-PA" dirty="0" err="1" smtClean="0"/>
              <a:t>Computer</a:t>
            </a:r>
            <a:r>
              <a:rPr lang="es-PA" dirty="0" smtClean="0"/>
              <a:t> </a:t>
            </a:r>
            <a:r>
              <a:rPr lang="es-PA" dirty="0" err="1" smtClean="0"/>
              <a:t>Science</a:t>
            </a:r>
            <a:r>
              <a:rPr lang="es-PA" dirty="0" smtClean="0"/>
              <a:t>” pueden ser resueltos por otro nivel de abstracción.</a:t>
            </a:r>
          </a:p>
          <a:p>
            <a:r>
              <a:rPr lang="es-PA" dirty="0" smtClean="0"/>
              <a:t>Un sistema operativo provee un ambiente de </a:t>
            </a:r>
            <a:r>
              <a:rPr lang="es-PA" dirty="0" err="1" smtClean="0"/>
              <a:t>abtracción</a:t>
            </a:r>
            <a:r>
              <a:rPr lang="es-PA" dirty="0" smtClean="0"/>
              <a:t> programático en donde aplicaciones específicas pueden ser desarrolladas más allá para aprovechar el hardware</a:t>
            </a:r>
          </a:p>
          <a:p>
            <a:r>
              <a:rPr lang="es-PA" dirty="0" smtClean="0"/>
              <a:t>El nivel más bajo de abstracción:  abstracción de hardware</a:t>
            </a:r>
          </a:p>
          <a:p>
            <a:endParaRPr lang="es-PA" dirty="0"/>
          </a:p>
        </p:txBody>
      </p:sp>
    </p:spTree>
    <p:extLst>
      <p:ext uri="{BB962C8B-B14F-4D97-AF65-F5344CB8AC3E}">
        <p14:creationId xmlns:p14="http://schemas.microsoft.com/office/powerpoint/2010/main" val="193910899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LRT es usado para posesión/robo de </a:t>
            </a:r>
            <a:r>
              <a:rPr lang="es-PA" dirty="0" err="1" smtClean="0"/>
              <a:t>slack</a:t>
            </a:r>
            <a:endParaRPr lang="es-PA" dirty="0" smtClean="0"/>
          </a:p>
          <a:p>
            <a:r>
              <a:rPr lang="es-PA" dirty="0" smtClean="0"/>
              <a:t>LRT es un </a:t>
            </a:r>
            <a:r>
              <a:rPr lang="es-PA" dirty="0" err="1" smtClean="0"/>
              <a:t>scheduler</a:t>
            </a:r>
            <a:r>
              <a:rPr lang="es-PA" dirty="0" smtClean="0"/>
              <a:t> dinámico completo</a:t>
            </a:r>
          </a:p>
          <a:p>
            <a:endParaRPr lang="es-PA" dirty="0"/>
          </a:p>
          <a:p>
            <a:r>
              <a:rPr lang="es-PA" dirty="0" smtClean="0"/>
              <a:t>No importa si las tareas se ejecutan al inicio o al final, si cumplen en el </a:t>
            </a:r>
            <a:r>
              <a:rPr lang="es-PA" dirty="0" err="1" smtClean="0"/>
              <a:t>deadline</a:t>
            </a:r>
            <a:endParaRPr lang="es-PA" dirty="0" smtClean="0"/>
          </a:p>
          <a:p>
            <a:r>
              <a:rPr lang="es-PA" dirty="0" smtClean="0"/>
              <a:t>Lo que busca es abrir espacio para que las tareas </a:t>
            </a:r>
            <a:r>
              <a:rPr lang="es-PA" dirty="0" err="1" smtClean="0"/>
              <a:t>aperíodicas</a:t>
            </a:r>
            <a:r>
              <a:rPr lang="es-PA" dirty="0" smtClean="0"/>
              <a:t> se encuentren al inicio y las </a:t>
            </a:r>
            <a:r>
              <a:rPr lang="es-PA" dirty="0" err="1" smtClean="0"/>
              <a:t>períodicas</a:t>
            </a:r>
            <a:r>
              <a:rPr lang="es-PA" dirty="0" smtClean="0"/>
              <a:t> se ejecuten al final</a:t>
            </a:r>
          </a:p>
          <a:p>
            <a:pPr lvl="1"/>
            <a:r>
              <a:rPr lang="es-PA" dirty="0" smtClean="0"/>
              <a:t>Como un estudiante hace la tarea… lo más tarde posible</a:t>
            </a:r>
            <a:endParaRPr lang="es-PA" dirty="0"/>
          </a:p>
        </p:txBody>
      </p:sp>
    </p:spTree>
    <p:extLst>
      <p:ext uri="{BB962C8B-B14F-4D97-AF65-F5344CB8AC3E}">
        <p14:creationId xmlns:p14="http://schemas.microsoft.com/office/powerpoint/2010/main" val="176972309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LRT es un EDF a la inversa</a:t>
            </a:r>
          </a:p>
          <a:p>
            <a:r>
              <a:rPr lang="es-PA" dirty="0" smtClean="0"/>
              <a:t>En LRT</a:t>
            </a:r>
          </a:p>
          <a:p>
            <a:pPr lvl="1"/>
            <a:r>
              <a:rPr lang="es-PA" dirty="0" smtClean="0"/>
              <a:t>El tiempo de reléase es tratado como </a:t>
            </a:r>
            <a:r>
              <a:rPr lang="es-PA" dirty="0" err="1" smtClean="0"/>
              <a:t>deadline</a:t>
            </a:r>
            <a:endParaRPr lang="es-PA" dirty="0" smtClean="0"/>
          </a:p>
          <a:p>
            <a:pPr lvl="1"/>
            <a:r>
              <a:rPr lang="es-PA" dirty="0" smtClean="0"/>
              <a:t>Los </a:t>
            </a:r>
            <a:r>
              <a:rPr lang="es-PA" dirty="0" err="1" smtClean="0"/>
              <a:t>deadlines</a:t>
            </a:r>
            <a:r>
              <a:rPr lang="es-PA" dirty="0" smtClean="0"/>
              <a:t> son tratados como reléase</a:t>
            </a:r>
          </a:p>
          <a:p>
            <a:pPr lvl="1"/>
            <a:r>
              <a:rPr lang="es-PA" dirty="0" smtClean="0"/>
              <a:t>Las tareas son agendadas (</a:t>
            </a:r>
            <a:r>
              <a:rPr lang="es-PA" dirty="0" err="1" smtClean="0"/>
              <a:t>scheduled</a:t>
            </a:r>
            <a:r>
              <a:rPr lang="es-PA" dirty="0" smtClean="0"/>
              <a:t>) hacia atrás.</a:t>
            </a:r>
            <a:endParaRPr lang="es-PA" dirty="0"/>
          </a:p>
        </p:txBody>
      </p:sp>
    </p:spTree>
    <p:extLst>
      <p:ext uri="{BB962C8B-B14F-4D97-AF65-F5344CB8AC3E}">
        <p14:creationId xmlns:p14="http://schemas.microsoft.com/office/powerpoint/2010/main" val="359185946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Considere el siguiente grupo y…</a:t>
            </a:r>
          </a:p>
          <a:p>
            <a:pPr lvl="1"/>
            <a:r>
              <a:rPr lang="es-PA" dirty="0" smtClean="0"/>
              <a:t>LRT</a:t>
            </a:r>
          </a:p>
          <a:p>
            <a:pPr lvl="1"/>
            <a:r>
              <a:rPr lang="es-PA" dirty="0" err="1" smtClean="0"/>
              <a:t>Preemptivas</a:t>
            </a:r>
            <a:r>
              <a:rPr lang="es-PA" dirty="0" smtClean="0"/>
              <a:t> = sí</a:t>
            </a:r>
          </a:p>
          <a:p>
            <a:pPr lvl="1"/>
            <a:r>
              <a:rPr lang="es-PA" dirty="0" smtClean="0"/>
              <a:t>Tareas ajustadas</a:t>
            </a:r>
          </a:p>
          <a:p>
            <a:pPr lvl="1"/>
            <a:endParaRPr lang="es-PA" dirty="0"/>
          </a:p>
          <a:p>
            <a:r>
              <a:rPr lang="es-PA" dirty="0" smtClean="0"/>
              <a:t>Hacer </a:t>
            </a:r>
            <a:r>
              <a:rPr lang="es-PA" dirty="0" err="1" smtClean="0"/>
              <a:t>scheduling</a:t>
            </a:r>
            <a:r>
              <a:rPr lang="es-PA" dirty="0" smtClean="0"/>
              <a:t> de las tareas en intervalos de [0 8]</a:t>
            </a:r>
          </a:p>
          <a:p>
            <a:r>
              <a:rPr lang="es-PA" dirty="0" smtClean="0"/>
              <a:t>¿Cumplirán el </a:t>
            </a:r>
            <a:r>
              <a:rPr lang="es-PA" dirty="0" err="1" smtClean="0"/>
              <a:t>deadline</a:t>
            </a:r>
            <a:r>
              <a:rPr lang="es-PA" dirty="0" smtClean="0"/>
              <a:t>?</a:t>
            </a:r>
            <a:endParaRPr lang="es-PA" dirty="0"/>
          </a:p>
        </p:txBody>
      </p:sp>
      <p:pic>
        <p:nvPicPr>
          <p:cNvPr id="3" name="Picture 2"/>
          <p:cNvPicPr>
            <a:picLocks noChangeAspect="1"/>
          </p:cNvPicPr>
          <p:nvPr/>
        </p:nvPicPr>
        <p:blipFill>
          <a:blip r:embed="rId2"/>
          <a:stretch>
            <a:fillRect/>
          </a:stretch>
        </p:blipFill>
        <p:spPr>
          <a:xfrm>
            <a:off x="8784299" y="3744039"/>
            <a:ext cx="2091729" cy="2232113"/>
          </a:xfrm>
          <a:prstGeom prst="rect">
            <a:avLst/>
          </a:prstGeom>
        </p:spPr>
      </p:pic>
      <p:pic>
        <p:nvPicPr>
          <p:cNvPr id="5" name="Picture 4"/>
          <p:cNvPicPr>
            <a:picLocks noChangeAspect="1"/>
          </p:cNvPicPr>
          <p:nvPr/>
        </p:nvPicPr>
        <p:blipFill>
          <a:blip r:embed="rId3"/>
          <a:stretch>
            <a:fillRect/>
          </a:stretch>
        </p:blipFill>
        <p:spPr>
          <a:xfrm>
            <a:off x="8784299" y="2208093"/>
            <a:ext cx="1990725" cy="1181100"/>
          </a:xfrm>
          <a:prstGeom prst="rect">
            <a:avLst/>
          </a:prstGeom>
        </p:spPr>
      </p:pic>
    </p:spTree>
    <p:extLst>
      <p:ext uri="{BB962C8B-B14F-4D97-AF65-F5344CB8AC3E}">
        <p14:creationId xmlns:p14="http://schemas.microsoft.com/office/powerpoint/2010/main" val="72806621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¿Cuál tiene el mayor reléase time?</a:t>
            </a:r>
          </a:p>
          <a:p>
            <a:pPr lvl="1"/>
            <a:r>
              <a:rPr lang="es-PA" dirty="0" smtClean="0"/>
              <a:t>J2 a t = 8</a:t>
            </a:r>
          </a:p>
          <a:p>
            <a:pPr lvl="1"/>
            <a:r>
              <a:rPr lang="es-PA" dirty="0" smtClean="0"/>
              <a:t>J2 será puesto hacia atrás en el </a:t>
            </a:r>
            <a:r>
              <a:rPr lang="es-PA" dirty="0" err="1" smtClean="0"/>
              <a:t>scheduler</a:t>
            </a:r>
            <a:endParaRPr lang="es-PA" dirty="0"/>
          </a:p>
        </p:txBody>
      </p:sp>
      <p:pic>
        <p:nvPicPr>
          <p:cNvPr id="3" name="Picture 2"/>
          <p:cNvPicPr>
            <a:picLocks noChangeAspect="1"/>
          </p:cNvPicPr>
          <p:nvPr/>
        </p:nvPicPr>
        <p:blipFill>
          <a:blip r:embed="rId2"/>
          <a:stretch>
            <a:fillRect/>
          </a:stretch>
        </p:blipFill>
        <p:spPr>
          <a:xfrm>
            <a:off x="8877288" y="1853246"/>
            <a:ext cx="2091729" cy="2232113"/>
          </a:xfrm>
          <a:prstGeom prst="rect">
            <a:avLst/>
          </a:prstGeom>
        </p:spPr>
      </p:pic>
      <p:pic>
        <p:nvPicPr>
          <p:cNvPr id="5" name="Picture 4"/>
          <p:cNvPicPr>
            <a:picLocks noChangeAspect="1"/>
          </p:cNvPicPr>
          <p:nvPr/>
        </p:nvPicPr>
        <p:blipFill>
          <a:blip r:embed="rId3"/>
          <a:stretch>
            <a:fillRect/>
          </a:stretch>
        </p:blipFill>
        <p:spPr>
          <a:xfrm>
            <a:off x="646110" y="3399559"/>
            <a:ext cx="3349009" cy="831478"/>
          </a:xfrm>
          <a:prstGeom prst="rect">
            <a:avLst/>
          </a:prstGeom>
        </p:spPr>
      </p:pic>
      <p:pic>
        <p:nvPicPr>
          <p:cNvPr id="6" name="Picture 5"/>
          <p:cNvPicPr>
            <a:picLocks noChangeAspect="1"/>
          </p:cNvPicPr>
          <p:nvPr/>
        </p:nvPicPr>
        <p:blipFill>
          <a:blip r:embed="rId4"/>
          <a:stretch>
            <a:fillRect/>
          </a:stretch>
        </p:blipFill>
        <p:spPr>
          <a:xfrm>
            <a:off x="2598896" y="4657238"/>
            <a:ext cx="6049158" cy="1790057"/>
          </a:xfrm>
          <a:prstGeom prst="rect">
            <a:avLst/>
          </a:prstGeom>
        </p:spPr>
      </p:pic>
    </p:spTree>
    <p:extLst>
      <p:ext uri="{BB962C8B-B14F-4D97-AF65-F5344CB8AC3E}">
        <p14:creationId xmlns:p14="http://schemas.microsoft.com/office/powerpoint/2010/main" val="91797981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¿Cuál tiene el mayor reléase time?</a:t>
            </a:r>
          </a:p>
          <a:p>
            <a:pPr lvl="1"/>
            <a:r>
              <a:rPr lang="es-PA" dirty="0" smtClean="0"/>
              <a:t>J3 a t = 6</a:t>
            </a:r>
          </a:p>
          <a:p>
            <a:pPr lvl="1"/>
            <a:r>
              <a:rPr lang="es-PA" dirty="0" smtClean="0"/>
              <a:t>J2  esta ocupando en t = 6, así que J3 debe empezar desde allí</a:t>
            </a:r>
          </a:p>
          <a:p>
            <a:pPr lvl="2"/>
            <a:r>
              <a:rPr lang="es-PA" dirty="0" smtClean="0"/>
              <a:t>Pero J2 tiene mayor prioridad</a:t>
            </a:r>
            <a:endParaRPr lang="es-PA" dirty="0"/>
          </a:p>
        </p:txBody>
      </p:sp>
      <p:pic>
        <p:nvPicPr>
          <p:cNvPr id="3" name="Picture 2"/>
          <p:cNvPicPr>
            <a:picLocks noChangeAspect="1"/>
          </p:cNvPicPr>
          <p:nvPr/>
        </p:nvPicPr>
        <p:blipFill>
          <a:blip r:embed="rId2"/>
          <a:stretch>
            <a:fillRect/>
          </a:stretch>
        </p:blipFill>
        <p:spPr>
          <a:xfrm>
            <a:off x="8877288" y="1853246"/>
            <a:ext cx="2091729" cy="2232113"/>
          </a:xfrm>
          <a:prstGeom prst="rect">
            <a:avLst/>
          </a:prstGeom>
        </p:spPr>
      </p:pic>
      <p:pic>
        <p:nvPicPr>
          <p:cNvPr id="6" name="Picture 5"/>
          <p:cNvPicPr>
            <a:picLocks noChangeAspect="1"/>
          </p:cNvPicPr>
          <p:nvPr/>
        </p:nvPicPr>
        <p:blipFill>
          <a:blip r:embed="rId3"/>
          <a:stretch>
            <a:fillRect/>
          </a:stretch>
        </p:blipFill>
        <p:spPr>
          <a:xfrm>
            <a:off x="646111" y="3591148"/>
            <a:ext cx="3340185" cy="988422"/>
          </a:xfrm>
          <a:prstGeom prst="rect">
            <a:avLst/>
          </a:prstGeom>
        </p:spPr>
      </p:pic>
      <p:pic>
        <p:nvPicPr>
          <p:cNvPr id="7" name="Picture 6"/>
          <p:cNvPicPr>
            <a:picLocks noChangeAspect="1"/>
          </p:cNvPicPr>
          <p:nvPr/>
        </p:nvPicPr>
        <p:blipFill>
          <a:blip r:embed="rId4"/>
          <a:stretch>
            <a:fillRect/>
          </a:stretch>
        </p:blipFill>
        <p:spPr>
          <a:xfrm>
            <a:off x="2596498" y="4740020"/>
            <a:ext cx="6280790" cy="1689316"/>
          </a:xfrm>
          <a:prstGeom prst="rect">
            <a:avLst/>
          </a:prstGeom>
        </p:spPr>
      </p:pic>
    </p:spTree>
    <p:extLst>
      <p:ext uri="{BB962C8B-B14F-4D97-AF65-F5344CB8AC3E}">
        <p14:creationId xmlns:p14="http://schemas.microsoft.com/office/powerpoint/2010/main" val="292534498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Scheduler</a:t>
            </a:r>
            <a:r>
              <a:rPr lang="es-PA" dirty="0" smtClean="0"/>
              <a:t> de Tiempo de Desligue Último (LRT) – </a:t>
            </a:r>
            <a:r>
              <a:rPr lang="es-PA" dirty="0" err="1" smtClean="0"/>
              <a:t>Latest</a:t>
            </a:r>
            <a:r>
              <a:rPr lang="es-PA" dirty="0" smtClean="0"/>
              <a:t> </a:t>
            </a:r>
            <a:r>
              <a:rPr lang="es-PA" dirty="0" err="1" smtClean="0"/>
              <a:t>Release</a:t>
            </a:r>
            <a:r>
              <a:rPr lang="es-PA" dirty="0" smtClean="0"/>
              <a:t> Time</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¿Cuál tiene el mayor reléase time?</a:t>
            </a:r>
          </a:p>
          <a:p>
            <a:pPr lvl="1"/>
            <a:r>
              <a:rPr lang="es-PA" dirty="0" smtClean="0"/>
              <a:t>J1 a t = 4</a:t>
            </a:r>
          </a:p>
          <a:p>
            <a:pPr lvl="1"/>
            <a:r>
              <a:rPr lang="es-PA" dirty="0" smtClean="0"/>
              <a:t>Debido a que J2 aún está en ejecución, le toca en t = 6 pero debe</a:t>
            </a:r>
          </a:p>
          <a:p>
            <a:pPr lvl="1"/>
            <a:r>
              <a:rPr lang="es-PA" dirty="0" smtClean="0"/>
              <a:t>Empezar aquí pues J2 tiene más alta prioridad</a:t>
            </a:r>
            <a:endParaRPr lang="es-PA" dirty="0"/>
          </a:p>
        </p:txBody>
      </p:sp>
      <p:pic>
        <p:nvPicPr>
          <p:cNvPr id="3" name="Picture 2"/>
          <p:cNvPicPr>
            <a:picLocks noChangeAspect="1"/>
          </p:cNvPicPr>
          <p:nvPr/>
        </p:nvPicPr>
        <p:blipFill>
          <a:blip r:embed="rId2"/>
          <a:stretch>
            <a:fillRect/>
          </a:stretch>
        </p:blipFill>
        <p:spPr>
          <a:xfrm>
            <a:off x="8877288" y="1853246"/>
            <a:ext cx="2091729" cy="2232113"/>
          </a:xfrm>
          <a:prstGeom prst="rect">
            <a:avLst/>
          </a:prstGeom>
        </p:spPr>
      </p:pic>
      <p:pic>
        <p:nvPicPr>
          <p:cNvPr id="7" name="Picture 6"/>
          <p:cNvPicPr>
            <a:picLocks noChangeAspect="1"/>
          </p:cNvPicPr>
          <p:nvPr/>
        </p:nvPicPr>
        <p:blipFill>
          <a:blip r:embed="rId3"/>
          <a:stretch>
            <a:fillRect/>
          </a:stretch>
        </p:blipFill>
        <p:spPr>
          <a:xfrm>
            <a:off x="754599" y="3653612"/>
            <a:ext cx="4211703" cy="1132803"/>
          </a:xfrm>
          <a:prstGeom prst="rect">
            <a:avLst/>
          </a:prstGeom>
        </p:spPr>
      </p:pic>
      <p:pic>
        <p:nvPicPr>
          <p:cNvPr id="8" name="Picture 7"/>
          <p:cNvPicPr>
            <a:picLocks noChangeAspect="1"/>
          </p:cNvPicPr>
          <p:nvPr/>
        </p:nvPicPr>
        <p:blipFill>
          <a:blip r:embed="rId4"/>
          <a:stretch>
            <a:fillRect/>
          </a:stretch>
        </p:blipFill>
        <p:spPr>
          <a:xfrm>
            <a:off x="3194260" y="5176435"/>
            <a:ext cx="4345493" cy="1276298"/>
          </a:xfrm>
          <a:prstGeom prst="rect">
            <a:avLst/>
          </a:prstGeom>
        </p:spPr>
      </p:pic>
    </p:spTree>
    <p:extLst>
      <p:ext uri="{BB962C8B-B14F-4D97-AF65-F5344CB8AC3E}">
        <p14:creationId xmlns:p14="http://schemas.microsoft.com/office/powerpoint/2010/main" val="304276912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Son también </a:t>
            </a:r>
            <a:r>
              <a:rPr lang="es-PA" dirty="0" err="1" smtClean="0"/>
              <a:t>aperíodicas</a:t>
            </a:r>
            <a:endParaRPr lang="es-PA" dirty="0" smtClean="0"/>
          </a:p>
          <a:p>
            <a:r>
              <a:rPr lang="es-PA" dirty="0" smtClean="0"/>
              <a:t>Impredecibles</a:t>
            </a:r>
          </a:p>
          <a:p>
            <a:r>
              <a:rPr lang="es-PA" dirty="0" smtClean="0"/>
              <a:t>No ocurren siempre en períodos</a:t>
            </a:r>
          </a:p>
          <a:p>
            <a:pPr lvl="1"/>
            <a:r>
              <a:rPr lang="es-PA" dirty="0" smtClean="0"/>
              <a:t>Puede que si, puede que no</a:t>
            </a:r>
          </a:p>
          <a:p>
            <a:pPr lvl="1"/>
            <a:endParaRPr lang="es-PA" dirty="0"/>
          </a:p>
          <a:p>
            <a:r>
              <a:rPr lang="es-PA" dirty="0" smtClean="0"/>
              <a:t>Importante:  </a:t>
            </a:r>
            <a:r>
              <a:rPr lang="es-PA" dirty="0" err="1" smtClean="0"/>
              <a:t>Deadline</a:t>
            </a:r>
            <a:r>
              <a:rPr lang="es-PA" dirty="0" smtClean="0"/>
              <a:t> es de </a:t>
            </a:r>
            <a:r>
              <a:rPr lang="es-PA" dirty="0" err="1" smtClean="0"/>
              <a:t>hard</a:t>
            </a:r>
            <a:r>
              <a:rPr lang="es-PA" dirty="0" smtClean="0"/>
              <a:t> real time</a:t>
            </a:r>
          </a:p>
          <a:p>
            <a:endParaRPr lang="es-PA" dirty="0"/>
          </a:p>
          <a:p>
            <a:r>
              <a:rPr lang="es-PA" dirty="0" smtClean="0"/>
              <a:t>Necesitamos un análisis de “</a:t>
            </a:r>
            <a:r>
              <a:rPr lang="es-PA" dirty="0" err="1" smtClean="0"/>
              <a:t>schedulability</a:t>
            </a:r>
            <a:r>
              <a:rPr lang="es-PA" dirty="0" smtClean="0"/>
              <a:t>” para verificar si la tarea puede correr en ese espacio de tiempo.</a:t>
            </a:r>
            <a:endParaRPr lang="es-PA" dirty="0"/>
          </a:p>
        </p:txBody>
      </p:sp>
    </p:spTree>
    <p:extLst>
      <p:ext uri="{BB962C8B-B14F-4D97-AF65-F5344CB8AC3E}">
        <p14:creationId xmlns:p14="http://schemas.microsoft.com/office/powerpoint/2010/main" val="267939740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El </a:t>
            </a:r>
            <a:r>
              <a:rPr lang="es-PA" dirty="0" err="1" smtClean="0"/>
              <a:t>scheduler</a:t>
            </a:r>
            <a:r>
              <a:rPr lang="es-PA" dirty="0" smtClean="0"/>
              <a:t> debe decidir sobre estas tareas</a:t>
            </a:r>
          </a:p>
          <a:p>
            <a:pPr lvl="1"/>
            <a:r>
              <a:rPr lang="es-PA" dirty="0" smtClean="0"/>
              <a:t>¿Las ejecuto o no?</a:t>
            </a:r>
          </a:p>
          <a:p>
            <a:r>
              <a:rPr lang="es-PA" dirty="0" smtClean="0"/>
              <a:t>Donde aceptar o denegar las tareas</a:t>
            </a:r>
          </a:p>
          <a:p>
            <a:r>
              <a:rPr lang="es-PA" dirty="0" smtClean="0"/>
              <a:t>¿Cómo combinarlas con tareas </a:t>
            </a:r>
            <a:r>
              <a:rPr lang="es-PA" dirty="0" err="1" smtClean="0"/>
              <a:t>períodicas</a:t>
            </a:r>
            <a:r>
              <a:rPr lang="es-PA" dirty="0" smtClean="0"/>
              <a:t> o </a:t>
            </a:r>
            <a:r>
              <a:rPr lang="es-PA" dirty="0" err="1" smtClean="0"/>
              <a:t>aperíodicas</a:t>
            </a:r>
            <a:r>
              <a:rPr lang="es-PA" dirty="0" smtClean="0"/>
              <a:t>?</a:t>
            </a:r>
            <a:endParaRPr lang="es-PA" dirty="0"/>
          </a:p>
        </p:txBody>
      </p:sp>
      <p:pic>
        <p:nvPicPr>
          <p:cNvPr id="3" name="Picture 2"/>
          <p:cNvPicPr>
            <a:picLocks noChangeAspect="1"/>
          </p:cNvPicPr>
          <p:nvPr/>
        </p:nvPicPr>
        <p:blipFill>
          <a:blip r:embed="rId2"/>
          <a:stretch>
            <a:fillRect/>
          </a:stretch>
        </p:blipFill>
        <p:spPr>
          <a:xfrm>
            <a:off x="387277" y="3859077"/>
            <a:ext cx="5548574" cy="1562459"/>
          </a:xfrm>
          <a:prstGeom prst="rect">
            <a:avLst/>
          </a:prstGeom>
        </p:spPr>
      </p:pic>
      <p:pic>
        <p:nvPicPr>
          <p:cNvPr id="5" name="Picture 4"/>
          <p:cNvPicPr>
            <a:picLocks noChangeAspect="1"/>
          </p:cNvPicPr>
          <p:nvPr/>
        </p:nvPicPr>
        <p:blipFill>
          <a:blip r:embed="rId3"/>
          <a:stretch>
            <a:fillRect/>
          </a:stretch>
        </p:blipFill>
        <p:spPr>
          <a:xfrm>
            <a:off x="6165189" y="3859077"/>
            <a:ext cx="5708814" cy="2326279"/>
          </a:xfrm>
          <a:prstGeom prst="rect">
            <a:avLst/>
          </a:prstGeom>
        </p:spPr>
      </p:pic>
    </p:spTree>
    <p:extLst>
      <p:ext uri="{BB962C8B-B14F-4D97-AF65-F5344CB8AC3E}">
        <p14:creationId xmlns:p14="http://schemas.microsoft.com/office/powerpoint/2010/main" val="148492324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Al aceptarla, debe ejecutar las tareas</a:t>
            </a:r>
          </a:p>
          <a:p>
            <a:pPr lvl="1"/>
            <a:r>
              <a:rPr lang="es-PA" dirty="0" err="1" smtClean="0"/>
              <a:t>Períodicas</a:t>
            </a:r>
            <a:r>
              <a:rPr lang="es-PA" dirty="0" smtClean="0"/>
              <a:t>, aperiódicas, esporádicas todas sin violar </a:t>
            </a:r>
            <a:r>
              <a:rPr lang="es-PA" dirty="0" err="1" smtClean="0"/>
              <a:t>deadlines</a:t>
            </a:r>
            <a:endParaRPr lang="es-PA" dirty="0" smtClean="0"/>
          </a:p>
          <a:p>
            <a:pPr lvl="1"/>
            <a:r>
              <a:rPr lang="es-PA" dirty="0" smtClean="0"/>
              <a:t>Las tareas esporádicas tienen prioridades que pueden ser o no mayores a las tareas del sistema</a:t>
            </a:r>
          </a:p>
          <a:p>
            <a:pPr lvl="2"/>
            <a:r>
              <a:rPr lang="es-PA" dirty="0" smtClean="0"/>
              <a:t>Si no se acepta, es debido a que viola el </a:t>
            </a:r>
            <a:r>
              <a:rPr lang="es-PA" dirty="0" err="1" smtClean="0"/>
              <a:t>deadline</a:t>
            </a:r>
            <a:r>
              <a:rPr lang="es-PA" dirty="0" smtClean="0"/>
              <a:t> de las tareas actuales a ejecutar</a:t>
            </a:r>
          </a:p>
          <a:p>
            <a:pPr lvl="2"/>
            <a:r>
              <a:rPr lang="es-PA" dirty="0" smtClean="0"/>
              <a:t>El sistema al no aceptarla debe ver cuando recobra esta tarea esporádica</a:t>
            </a:r>
          </a:p>
        </p:txBody>
      </p:sp>
      <p:pic>
        <p:nvPicPr>
          <p:cNvPr id="3" name="Picture 2"/>
          <p:cNvPicPr>
            <a:picLocks noChangeAspect="1"/>
          </p:cNvPicPr>
          <p:nvPr/>
        </p:nvPicPr>
        <p:blipFill>
          <a:blip r:embed="rId2"/>
          <a:stretch>
            <a:fillRect/>
          </a:stretch>
        </p:blipFill>
        <p:spPr>
          <a:xfrm>
            <a:off x="387277" y="3859077"/>
            <a:ext cx="5548574" cy="1562459"/>
          </a:xfrm>
          <a:prstGeom prst="rect">
            <a:avLst/>
          </a:prstGeom>
        </p:spPr>
      </p:pic>
      <p:pic>
        <p:nvPicPr>
          <p:cNvPr id="5" name="Picture 4"/>
          <p:cNvPicPr>
            <a:picLocks noChangeAspect="1"/>
          </p:cNvPicPr>
          <p:nvPr/>
        </p:nvPicPr>
        <p:blipFill>
          <a:blip r:embed="rId3"/>
          <a:stretch>
            <a:fillRect/>
          </a:stretch>
        </p:blipFill>
        <p:spPr>
          <a:xfrm>
            <a:off x="6165189" y="3859077"/>
            <a:ext cx="5708814" cy="2326279"/>
          </a:xfrm>
          <a:prstGeom prst="rect">
            <a:avLst/>
          </a:prstGeom>
        </p:spPr>
      </p:pic>
    </p:spTree>
    <p:extLst>
      <p:ext uri="{BB962C8B-B14F-4D97-AF65-F5344CB8AC3E}">
        <p14:creationId xmlns:p14="http://schemas.microsoft.com/office/powerpoint/2010/main" val="328002329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Un sistema con tareas </a:t>
            </a:r>
            <a:r>
              <a:rPr lang="es-PA" dirty="0" err="1" smtClean="0"/>
              <a:t>períodicas</a:t>
            </a:r>
            <a:r>
              <a:rPr lang="es-PA" dirty="0" smtClean="0"/>
              <a:t> está corriendo</a:t>
            </a:r>
          </a:p>
          <a:p>
            <a:r>
              <a:rPr lang="es-PA" dirty="0" smtClean="0"/>
              <a:t>Una tarea esporádica se da en un tiempo t = ‘x’</a:t>
            </a:r>
          </a:p>
          <a:p>
            <a:r>
              <a:rPr lang="es-PA" dirty="0" smtClean="0"/>
              <a:t>La prueba de aceptación se da en ese tiempo.</a:t>
            </a:r>
          </a:p>
        </p:txBody>
      </p:sp>
      <p:pic>
        <p:nvPicPr>
          <p:cNvPr id="6" name="Picture 5"/>
          <p:cNvPicPr>
            <a:picLocks noChangeAspect="1"/>
          </p:cNvPicPr>
          <p:nvPr/>
        </p:nvPicPr>
        <p:blipFill>
          <a:blip r:embed="rId2"/>
          <a:stretch>
            <a:fillRect/>
          </a:stretch>
        </p:blipFill>
        <p:spPr>
          <a:xfrm>
            <a:off x="3872306" y="3285340"/>
            <a:ext cx="4775748" cy="3301440"/>
          </a:xfrm>
          <a:prstGeom prst="rect">
            <a:avLst/>
          </a:prstGeom>
        </p:spPr>
      </p:pic>
    </p:spTree>
    <p:extLst>
      <p:ext uri="{BB962C8B-B14F-4D97-AF65-F5344CB8AC3E}">
        <p14:creationId xmlns:p14="http://schemas.microsoft.com/office/powerpoint/2010/main" val="16588644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Administración de Recursos del Sistema Operativo</a:t>
            </a:r>
            <a:endParaRPr lang="es-PA" dirty="0"/>
          </a:p>
        </p:txBody>
      </p:sp>
      <p:sp>
        <p:nvSpPr>
          <p:cNvPr id="5" name="Marcador de contenido 4"/>
          <p:cNvSpPr>
            <a:spLocks noGrp="1"/>
          </p:cNvSpPr>
          <p:nvPr>
            <p:ph idx="1"/>
          </p:nvPr>
        </p:nvSpPr>
        <p:spPr/>
        <p:txBody>
          <a:bodyPr>
            <a:normAutofit/>
          </a:bodyPr>
          <a:lstStyle/>
          <a:p>
            <a:r>
              <a:rPr lang="es-PA" dirty="0" smtClean="0"/>
              <a:t>El sistema operativo juega el rol de “Administrador de Recursos”</a:t>
            </a:r>
          </a:p>
          <a:p>
            <a:pPr lvl="1"/>
            <a:r>
              <a:rPr lang="es-PA" dirty="0" smtClean="0"/>
              <a:t>Administrador de Procesos</a:t>
            </a:r>
          </a:p>
          <a:p>
            <a:pPr lvl="1"/>
            <a:r>
              <a:rPr lang="es-PA" dirty="0" smtClean="0"/>
              <a:t>Administrador de Memoria</a:t>
            </a:r>
          </a:p>
          <a:p>
            <a:r>
              <a:rPr lang="es-PA" dirty="0" smtClean="0"/>
              <a:t>Siempre limitado por los recursos de hardware</a:t>
            </a:r>
          </a:p>
          <a:p>
            <a:r>
              <a:rPr lang="es-PA" dirty="0" smtClean="0"/>
              <a:t>Como aprovechar los recursos de hardware</a:t>
            </a:r>
          </a:p>
          <a:p>
            <a:r>
              <a:rPr lang="es-PA" dirty="0" err="1" smtClean="0"/>
              <a:t>Multiplexión</a:t>
            </a:r>
            <a:r>
              <a:rPr lang="es-PA" dirty="0" smtClean="0"/>
              <a:t> de tiempo y </a:t>
            </a:r>
            <a:r>
              <a:rPr lang="es-PA" dirty="0" err="1" smtClean="0"/>
              <a:t>multiplexión</a:t>
            </a:r>
            <a:r>
              <a:rPr lang="es-PA" dirty="0" smtClean="0"/>
              <a:t> de espacio</a:t>
            </a:r>
          </a:p>
          <a:p>
            <a:pPr lvl="1"/>
            <a:r>
              <a:rPr lang="es-PA" dirty="0" smtClean="0"/>
              <a:t>Controla el acceso a los elementos de E/S…</a:t>
            </a:r>
          </a:p>
          <a:p>
            <a:pPr lvl="1"/>
            <a:r>
              <a:rPr lang="es-PA" dirty="0" smtClean="0"/>
              <a:t>… aplicaciones de usuario y evita sus errores y desusos</a:t>
            </a:r>
            <a:endParaRPr lang="es-PA" dirty="0"/>
          </a:p>
        </p:txBody>
      </p:sp>
      <p:pic>
        <p:nvPicPr>
          <p:cNvPr id="3" name="Imagen 2"/>
          <p:cNvPicPr>
            <a:picLocks noChangeAspect="1"/>
          </p:cNvPicPr>
          <p:nvPr/>
        </p:nvPicPr>
        <p:blipFill>
          <a:blip r:embed="rId2"/>
          <a:stretch>
            <a:fillRect/>
          </a:stretch>
        </p:blipFill>
        <p:spPr>
          <a:xfrm>
            <a:off x="8068653" y="3492120"/>
            <a:ext cx="3962400" cy="3248025"/>
          </a:xfrm>
          <a:prstGeom prst="rect">
            <a:avLst/>
          </a:prstGeom>
        </p:spPr>
      </p:pic>
    </p:spTree>
    <p:extLst>
      <p:ext uri="{BB962C8B-B14F-4D97-AF65-F5344CB8AC3E}">
        <p14:creationId xmlns:p14="http://schemas.microsoft.com/office/powerpoint/2010/main" val="209498138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Para la prueba de validación:</a:t>
            </a:r>
          </a:p>
          <a:p>
            <a:pPr lvl="1"/>
            <a:r>
              <a:rPr lang="es-PA" dirty="0" smtClean="0"/>
              <a:t>Hay que dividir la línea de tiempo en tramas</a:t>
            </a:r>
          </a:p>
          <a:p>
            <a:pPr lvl="1"/>
            <a:r>
              <a:rPr lang="es-PA" dirty="0" smtClean="0"/>
              <a:t>Igualmente el </a:t>
            </a:r>
            <a:r>
              <a:rPr lang="es-PA" dirty="0" err="1" smtClean="0"/>
              <a:t>scheduler</a:t>
            </a:r>
            <a:r>
              <a:rPr lang="es-PA" dirty="0" smtClean="0"/>
              <a:t> tienen que ser cíclico y estructurado</a:t>
            </a:r>
            <a:endParaRPr lang="es-PA" dirty="0"/>
          </a:p>
          <a:p>
            <a:pPr lvl="1"/>
            <a:r>
              <a:rPr lang="es-PA" dirty="0" smtClean="0"/>
              <a:t>En cada trama se valida</a:t>
            </a:r>
          </a:p>
          <a:p>
            <a:pPr lvl="2"/>
            <a:r>
              <a:rPr lang="es-PA" dirty="0" smtClean="0"/>
              <a:t>Agendado o rechazado</a:t>
            </a:r>
          </a:p>
        </p:txBody>
      </p:sp>
    </p:spTree>
    <p:extLst>
      <p:ext uri="{BB962C8B-B14F-4D97-AF65-F5344CB8AC3E}">
        <p14:creationId xmlns:p14="http://schemas.microsoft.com/office/powerpoint/2010/main" val="25972560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7"/>
            <a:ext cx="11668836" cy="4733533"/>
          </a:xfrm>
        </p:spPr>
        <p:txBody>
          <a:bodyPr>
            <a:normAutofit/>
          </a:bodyPr>
          <a:lstStyle/>
          <a:p>
            <a:r>
              <a:rPr lang="es-PA" dirty="0" smtClean="0"/>
              <a:t>Prueba…</a:t>
            </a:r>
          </a:p>
          <a:p>
            <a:r>
              <a:rPr lang="es-PA" dirty="0" smtClean="0"/>
              <a:t>La trama i pertenece al ciclo mayor (</a:t>
            </a:r>
            <a:r>
              <a:rPr lang="es-PA" dirty="0" err="1" smtClean="0"/>
              <a:t>Hiperperíodo</a:t>
            </a:r>
            <a:r>
              <a:rPr lang="es-PA" dirty="0" smtClean="0"/>
              <a:t>)</a:t>
            </a:r>
          </a:p>
          <a:p>
            <a:r>
              <a:rPr lang="es-PA" dirty="0" smtClean="0"/>
              <a:t>X(i) = [i/F] y posee un número entre su ciclo mayor, este es</a:t>
            </a:r>
          </a:p>
          <a:p>
            <a:r>
              <a:rPr lang="es-PA" dirty="0" smtClean="0">
                <a:sym typeface="Symbol" panose="05050102010706020507" pitchFamily="18" charset="2"/>
              </a:rPr>
              <a:t>(i) = </a:t>
            </a:r>
            <a:r>
              <a:rPr lang="es-PA" dirty="0" err="1" smtClean="0">
                <a:sym typeface="Symbol" panose="05050102010706020507" pitchFamily="18" charset="2"/>
              </a:rPr>
              <a:t>i%F</a:t>
            </a:r>
            <a:endParaRPr lang="es-PA" dirty="0" smtClean="0">
              <a:sym typeface="Symbol" panose="05050102010706020507" pitchFamily="18" charset="2"/>
            </a:endParaRPr>
          </a:p>
          <a:p>
            <a:r>
              <a:rPr lang="es-PA" dirty="0" smtClean="0">
                <a:sym typeface="Symbol" panose="05050102010706020507" pitchFamily="18" charset="2"/>
              </a:rPr>
              <a:t>En orden de conocer si una tarea esporádica S(</a:t>
            </a:r>
            <a:r>
              <a:rPr lang="es-PA" dirty="0" err="1" smtClean="0">
                <a:sym typeface="Symbol" panose="05050102010706020507" pitchFamily="18" charset="2"/>
              </a:rPr>
              <a:t>d,e</a:t>
            </a:r>
            <a:r>
              <a:rPr lang="es-PA" dirty="0" smtClean="0">
                <a:sym typeface="Symbol" panose="05050102010706020507" pitchFamily="18" charset="2"/>
              </a:rPr>
              <a:t>) puede ser aceptada en un tiempo t, el </a:t>
            </a:r>
            <a:r>
              <a:rPr lang="es-PA" dirty="0" err="1" smtClean="0">
                <a:sym typeface="Symbol" panose="05050102010706020507" pitchFamily="18" charset="2"/>
              </a:rPr>
              <a:t>slack</a:t>
            </a:r>
            <a:r>
              <a:rPr lang="es-PA" dirty="0" smtClean="0">
                <a:sym typeface="Symbol" panose="05050102010706020507" pitchFamily="18" charset="2"/>
              </a:rPr>
              <a:t> (i, i’) debe ser calculada</a:t>
            </a:r>
          </a:p>
          <a:p>
            <a:r>
              <a:rPr lang="es-PA" dirty="0" smtClean="0">
                <a:sym typeface="Symbol" panose="05050102010706020507" pitchFamily="18" charset="2"/>
              </a:rPr>
              <a:t>Donde i = [t/F] es el primero y k = [d/f] – 1 el cual es la última trama llena en cual el trabajo es posicionado</a:t>
            </a:r>
            <a:endParaRPr lang="es-PA" dirty="0" smtClean="0"/>
          </a:p>
        </p:txBody>
      </p:sp>
    </p:spTree>
    <p:extLst>
      <p:ext uri="{BB962C8B-B14F-4D97-AF65-F5344CB8AC3E}">
        <p14:creationId xmlns:p14="http://schemas.microsoft.com/office/powerpoint/2010/main" val="275827419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5"/>
            <a:ext cx="11668836" cy="4733533"/>
          </a:xfrm>
        </p:spPr>
        <p:txBody>
          <a:bodyPr>
            <a:normAutofit fontScale="85000" lnSpcReduction="10000"/>
          </a:bodyPr>
          <a:lstStyle/>
          <a:p>
            <a:r>
              <a:rPr lang="es-PA" dirty="0" smtClean="0"/>
              <a:t>Almacenamos los </a:t>
            </a:r>
            <a:r>
              <a:rPr lang="es-PA" dirty="0" err="1" smtClean="0"/>
              <a:t>slacks</a:t>
            </a:r>
            <a:r>
              <a:rPr lang="es-PA" dirty="0" smtClean="0"/>
              <a:t> </a:t>
            </a:r>
            <a:r>
              <a:rPr lang="es-PA" dirty="0" smtClean="0">
                <a:sym typeface="Symbol" panose="05050102010706020507" pitchFamily="18" charset="2"/>
              </a:rPr>
              <a:t>f (i, i’) para 0  i  k &lt; F. Estas son obtenidas del grupo de tareas</a:t>
            </a:r>
          </a:p>
          <a:p>
            <a:r>
              <a:rPr lang="es-PA" dirty="0" smtClean="0">
                <a:sym typeface="Symbol" panose="05050102010706020507" pitchFamily="18" charset="2"/>
              </a:rPr>
              <a:t>Considerar el rango para cada una de las tramas i en el ciclo mayor j de la trama k en el ciclo </a:t>
            </a:r>
            <a:r>
              <a:rPr lang="es-PA" dirty="0" err="1" smtClean="0">
                <a:sym typeface="Symbol" panose="05050102010706020507" pitchFamily="18" charset="2"/>
              </a:rPr>
              <a:t>major</a:t>
            </a:r>
            <a:r>
              <a:rPr lang="es-PA" dirty="0" smtClean="0">
                <a:sym typeface="Symbol" panose="05050102010706020507" pitchFamily="18" charset="2"/>
              </a:rPr>
              <a:t> j’</a:t>
            </a:r>
          </a:p>
          <a:p>
            <a:r>
              <a:rPr lang="es-PA" dirty="0" smtClean="0">
                <a:sym typeface="Symbol" panose="05050102010706020507" pitchFamily="18" charset="2"/>
              </a:rPr>
              <a:t>El </a:t>
            </a:r>
            <a:r>
              <a:rPr lang="es-PA" dirty="0" err="1" smtClean="0">
                <a:sym typeface="Symbol" panose="05050102010706020507" pitchFamily="18" charset="2"/>
              </a:rPr>
              <a:t>slack</a:t>
            </a:r>
            <a:r>
              <a:rPr lang="es-PA" dirty="0" smtClean="0">
                <a:sym typeface="Symbol" panose="05050102010706020507" pitchFamily="18" charset="2"/>
              </a:rPr>
              <a:t> total será entonces:</a:t>
            </a:r>
          </a:p>
          <a:p>
            <a:r>
              <a:rPr lang="es-PA" dirty="0" smtClean="0">
                <a:sym typeface="Symbol" panose="05050102010706020507" pitchFamily="18" charset="2"/>
              </a:rPr>
              <a:t>(i + (j – 1))F, k + (j’ – 1)F = </a:t>
            </a:r>
          </a:p>
          <a:p>
            <a:endParaRPr lang="es-PA" dirty="0" smtClean="0">
              <a:sym typeface="Symbol" panose="05050102010706020507" pitchFamily="18" charset="2"/>
            </a:endParaRPr>
          </a:p>
          <a:p>
            <a:endParaRPr lang="es-PA" dirty="0" smtClean="0">
              <a:sym typeface="Symbol" panose="05050102010706020507" pitchFamily="18" charset="2"/>
            </a:endParaRPr>
          </a:p>
          <a:p>
            <a:r>
              <a:rPr lang="es-PA" dirty="0" smtClean="0">
                <a:sym typeface="Symbol" panose="05050102010706020507" pitchFamily="18" charset="2"/>
              </a:rPr>
              <a:t>                        A la trama última</a:t>
            </a:r>
            <a:endParaRPr lang="es-PA" dirty="0">
              <a:sym typeface="Symbol" panose="05050102010706020507" pitchFamily="18" charset="2"/>
            </a:endParaRPr>
          </a:p>
          <a:p>
            <a:r>
              <a:rPr lang="es-PA" dirty="0" smtClean="0">
                <a:sym typeface="Symbol" panose="05050102010706020507" pitchFamily="18" charset="2"/>
              </a:rPr>
              <a:t>Desde trama i</a:t>
            </a:r>
            <a:endParaRPr lang="es-PA" dirty="0">
              <a:sym typeface="Symbol" panose="05050102010706020507" pitchFamily="18" charset="2"/>
            </a:endParaRPr>
          </a:p>
          <a:p>
            <a:r>
              <a:rPr lang="es-PA" dirty="0" smtClean="0">
                <a:sym typeface="Symbol" panose="05050102010706020507" pitchFamily="18" charset="2"/>
              </a:rPr>
              <a:t>Desde el inicio de la trama H</a:t>
            </a:r>
          </a:p>
          <a:p>
            <a:r>
              <a:rPr lang="es-PA" dirty="0" smtClean="0">
                <a:sym typeface="Symbol" panose="05050102010706020507" pitchFamily="18" charset="2"/>
              </a:rPr>
              <a:t>                            Desde el inicio de la trama k</a:t>
            </a:r>
            <a:endParaRPr lang="es-PA" dirty="0">
              <a:sym typeface="Symbol" panose="05050102010706020507" pitchFamily="18" charset="2"/>
            </a:endParaRPr>
          </a:p>
          <a:p>
            <a:r>
              <a:rPr lang="es-PA" dirty="0" smtClean="0">
                <a:sym typeface="Symbol" panose="05050102010706020507" pitchFamily="18" charset="2"/>
              </a:rPr>
              <a:t></a:t>
            </a:r>
            <a:r>
              <a:rPr lang="es-PA" dirty="0">
                <a:sym typeface="Symbol" panose="05050102010706020507" pitchFamily="18" charset="2"/>
              </a:rPr>
              <a:t>(</a:t>
            </a:r>
            <a:r>
              <a:rPr lang="es-PA" dirty="0" smtClean="0">
                <a:sym typeface="Symbol" panose="05050102010706020507" pitchFamily="18" charset="2"/>
              </a:rPr>
              <a:t>i, F) + </a:t>
            </a:r>
            <a:r>
              <a:rPr lang="es-PA" dirty="0">
                <a:sym typeface="Symbol" panose="05050102010706020507" pitchFamily="18" charset="2"/>
              </a:rPr>
              <a:t></a:t>
            </a:r>
            <a:r>
              <a:rPr lang="es-PA" dirty="0" smtClean="0">
                <a:sym typeface="Symbol" panose="05050102010706020507" pitchFamily="18" charset="2"/>
              </a:rPr>
              <a:t>(1, K) + (j – j’ – 1)</a:t>
            </a:r>
            <a:r>
              <a:rPr lang="es-PA" dirty="0">
                <a:sym typeface="Symbol" panose="05050102010706020507" pitchFamily="18" charset="2"/>
              </a:rPr>
              <a:t> (1, </a:t>
            </a:r>
            <a:r>
              <a:rPr lang="es-PA" dirty="0" smtClean="0">
                <a:sym typeface="Symbol" panose="05050102010706020507" pitchFamily="18" charset="2"/>
              </a:rPr>
              <a:t>F)</a:t>
            </a:r>
          </a:p>
          <a:p>
            <a:endParaRPr lang="es-PA" dirty="0">
              <a:sym typeface="Symbol" panose="05050102010706020507" pitchFamily="18" charset="2"/>
            </a:endParaRPr>
          </a:p>
          <a:p>
            <a:r>
              <a:rPr lang="es-PA" dirty="0" smtClean="0">
                <a:sym typeface="Symbol" panose="05050102010706020507" pitchFamily="18" charset="2"/>
              </a:rPr>
              <a:t>Todos los ciclos entre medios		Multiplicados por el tamaño de la trama mayor</a:t>
            </a:r>
          </a:p>
        </p:txBody>
      </p:sp>
      <p:sp>
        <p:nvSpPr>
          <p:cNvPr id="3" name="Left Arrow 2"/>
          <p:cNvSpPr/>
          <p:nvPr/>
        </p:nvSpPr>
        <p:spPr>
          <a:xfrm rot="5400000">
            <a:off x="842419" y="3580108"/>
            <a:ext cx="1166847" cy="557939"/>
          </a:xfrm>
          <a:prstGeom prst="left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p:cNvSpPr/>
          <p:nvPr/>
        </p:nvSpPr>
        <p:spPr>
          <a:xfrm rot="5400000">
            <a:off x="1755234" y="3399640"/>
            <a:ext cx="805911" cy="5579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p:cNvSpPr/>
          <p:nvPr/>
        </p:nvSpPr>
        <p:spPr>
          <a:xfrm rot="16200000">
            <a:off x="885685" y="5001592"/>
            <a:ext cx="522376" cy="557939"/>
          </a:xfrm>
          <a:prstGeom prst="left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rot="19397068">
            <a:off x="1791420" y="5222101"/>
            <a:ext cx="505927" cy="395728"/>
          </a:xfrm>
          <a:prstGeom prst="leftArrow">
            <a:avLst>
              <a:gd name="adj1" fmla="val 6162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rot="7566209">
            <a:off x="2401736" y="5712472"/>
            <a:ext cx="522376" cy="557939"/>
          </a:xfrm>
          <a:prstGeom prst="left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rot="2180740">
            <a:off x="3984922" y="5701986"/>
            <a:ext cx="522376" cy="557939"/>
          </a:xfrm>
          <a:prstGeom prst="left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80465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Determinar el </a:t>
            </a:r>
            <a:r>
              <a:rPr lang="es-PA" dirty="0" err="1" smtClean="0">
                <a:sym typeface="Symbol" panose="05050102010706020507" pitchFamily="18" charset="2"/>
              </a:rPr>
              <a:t>slack</a:t>
            </a:r>
            <a:r>
              <a:rPr lang="es-PA" dirty="0" smtClean="0">
                <a:sym typeface="Symbol" panose="05050102010706020507" pitchFamily="18" charset="2"/>
              </a:rPr>
              <a:t> con trama de tamaño 4</a:t>
            </a:r>
          </a:p>
          <a:p>
            <a:r>
              <a:rPr lang="es-PA" dirty="0" smtClean="0">
                <a:sym typeface="Symbol" panose="05050102010706020507" pitchFamily="18" charset="2"/>
              </a:rPr>
              <a:t>Calcular el </a:t>
            </a:r>
            <a:r>
              <a:rPr lang="es-PA" dirty="0" err="1" smtClean="0">
                <a:sym typeface="Symbol" panose="05050102010706020507" pitchFamily="18" charset="2"/>
              </a:rPr>
              <a:t>slack</a:t>
            </a:r>
            <a:r>
              <a:rPr lang="es-PA" dirty="0" smtClean="0">
                <a:sym typeface="Symbol" panose="05050102010706020507" pitchFamily="18" charset="2"/>
              </a:rPr>
              <a:t> de trama 3 a 14</a:t>
            </a:r>
          </a:p>
        </p:txBody>
      </p:sp>
      <p:pic>
        <p:nvPicPr>
          <p:cNvPr id="10" name="Picture 9"/>
          <p:cNvPicPr>
            <a:picLocks noChangeAspect="1"/>
          </p:cNvPicPr>
          <p:nvPr/>
        </p:nvPicPr>
        <p:blipFill>
          <a:blip r:embed="rId2"/>
          <a:stretch>
            <a:fillRect/>
          </a:stretch>
        </p:blipFill>
        <p:spPr>
          <a:xfrm>
            <a:off x="818127" y="2898553"/>
            <a:ext cx="9410754" cy="3424754"/>
          </a:xfrm>
          <a:prstGeom prst="rect">
            <a:avLst/>
          </a:prstGeom>
        </p:spPr>
      </p:pic>
    </p:spTree>
    <p:extLst>
      <p:ext uri="{BB962C8B-B14F-4D97-AF65-F5344CB8AC3E}">
        <p14:creationId xmlns:p14="http://schemas.microsoft.com/office/powerpoint/2010/main" val="199887229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Considerar la fórmula</a:t>
            </a:r>
          </a:p>
          <a:p>
            <a:r>
              <a:rPr lang="es-PA" dirty="0">
                <a:sym typeface="Symbol" panose="05050102010706020507" pitchFamily="18" charset="2"/>
              </a:rPr>
              <a:t>(i + (j – 1))F, k + (j’ – 1)F = </a:t>
            </a:r>
          </a:p>
          <a:p>
            <a:r>
              <a:rPr lang="es-PA" dirty="0" smtClean="0">
                <a:sym typeface="Symbol" panose="05050102010706020507" pitchFamily="18" charset="2"/>
              </a:rPr>
              <a:t></a:t>
            </a:r>
            <a:r>
              <a:rPr lang="es-PA" dirty="0">
                <a:sym typeface="Symbol" panose="05050102010706020507" pitchFamily="18" charset="2"/>
              </a:rPr>
              <a:t>(i, F) + (1, K) + (j – j’ – 1) (1, F)</a:t>
            </a:r>
          </a:p>
          <a:p>
            <a:r>
              <a:rPr lang="es-PA" dirty="0" smtClean="0">
                <a:sym typeface="Symbol" panose="05050102010706020507" pitchFamily="18" charset="2"/>
              </a:rPr>
              <a:t>Con los componentes</a:t>
            </a:r>
          </a:p>
          <a:p>
            <a:pPr lvl="1"/>
            <a:r>
              <a:rPr lang="es-PA" dirty="0">
                <a:sym typeface="Symbol" panose="05050102010706020507" pitchFamily="18" charset="2"/>
              </a:rPr>
              <a:t>(i, F</a:t>
            </a:r>
            <a:r>
              <a:rPr lang="es-PA" dirty="0" smtClean="0">
                <a:sym typeface="Symbol" panose="05050102010706020507" pitchFamily="18" charset="2"/>
              </a:rPr>
              <a:t>) que es el </a:t>
            </a:r>
            <a:r>
              <a:rPr lang="es-PA" dirty="0" err="1" smtClean="0">
                <a:sym typeface="Symbol" panose="05050102010706020507" pitchFamily="18" charset="2"/>
              </a:rPr>
              <a:t>slack</a:t>
            </a:r>
            <a:r>
              <a:rPr lang="es-PA" dirty="0" smtClean="0">
                <a:sym typeface="Symbol" panose="05050102010706020507" pitchFamily="18" charset="2"/>
              </a:rPr>
              <a:t> total de la trama donde estamos (trama 3)</a:t>
            </a:r>
          </a:p>
          <a:p>
            <a:pPr lvl="1"/>
            <a:r>
              <a:rPr lang="es-PA" dirty="0">
                <a:sym typeface="Symbol" panose="05050102010706020507" pitchFamily="18" charset="2"/>
              </a:rPr>
              <a:t>(</a:t>
            </a:r>
            <a:r>
              <a:rPr lang="es-PA" dirty="0" smtClean="0">
                <a:sym typeface="Symbol" panose="05050102010706020507" pitchFamily="18" charset="2"/>
              </a:rPr>
              <a:t>i , k) que es el </a:t>
            </a:r>
            <a:r>
              <a:rPr lang="es-PA" dirty="0" err="1" smtClean="0">
                <a:sym typeface="Symbol" panose="05050102010706020507" pitchFamily="18" charset="2"/>
              </a:rPr>
              <a:t>slack</a:t>
            </a:r>
            <a:r>
              <a:rPr lang="es-PA" dirty="0" smtClean="0">
                <a:sym typeface="Symbol" panose="05050102010706020507" pitchFamily="18" charset="2"/>
              </a:rPr>
              <a:t> total </a:t>
            </a:r>
            <a:r>
              <a:rPr lang="es-PA" dirty="0" err="1" smtClean="0">
                <a:sym typeface="Symbol" panose="05050102010706020507" pitchFamily="18" charset="2"/>
              </a:rPr>
              <a:t>desd</a:t>
            </a:r>
            <a:r>
              <a:rPr lang="es-PA" dirty="0" smtClean="0">
                <a:sym typeface="Symbol" panose="05050102010706020507" pitchFamily="18" charset="2"/>
              </a:rPr>
              <a:t> e el inicio de la trama mayor del ciclo hasta la trama que buscamos (trama 14)</a:t>
            </a:r>
          </a:p>
        </p:txBody>
      </p:sp>
    </p:spTree>
    <p:extLst>
      <p:ext uri="{BB962C8B-B14F-4D97-AF65-F5344CB8AC3E}">
        <p14:creationId xmlns:p14="http://schemas.microsoft.com/office/powerpoint/2010/main" val="269777795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Prueba de Aceptación</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Los parámetros serían:</a:t>
            </a:r>
          </a:p>
          <a:p>
            <a:pPr lvl="1"/>
            <a:r>
              <a:rPr lang="es-PA" dirty="0" smtClean="0">
                <a:sym typeface="Symbol" panose="05050102010706020507" pitchFamily="18" charset="2"/>
              </a:rPr>
              <a:t>F = 4, j = 1, j’ = 3, i = 3, k = 4</a:t>
            </a:r>
          </a:p>
          <a:p>
            <a:r>
              <a:rPr lang="es-PA" dirty="0" smtClean="0">
                <a:sym typeface="Symbol" panose="05050102010706020507" pitchFamily="18" charset="2"/>
              </a:rPr>
              <a:t>Por consiguiente:</a:t>
            </a:r>
          </a:p>
          <a:p>
            <a:r>
              <a:rPr lang="es-PA" dirty="0" smtClean="0">
                <a:sym typeface="Symbol" panose="05050102010706020507" pitchFamily="18" charset="2"/>
              </a:rPr>
              <a:t></a:t>
            </a:r>
            <a:r>
              <a:rPr lang="es-PA" dirty="0">
                <a:sym typeface="Symbol" panose="05050102010706020507" pitchFamily="18" charset="2"/>
              </a:rPr>
              <a:t>(i + (j – 1))F, k + (j’ – 1)F = </a:t>
            </a:r>
          </a:p>
          <a:p>
            <a:r>
              <a:rPr lang="es-PA" dirty="0" smtClean="0">
                <a:sym typeface="Symbol" panose="05050102010706020507" pitchFamily="18" charset="2"/>
              </a:rPr>
              <a:t>(3, 14) = 4 + 4.5 + (3 – 1 – 1) * 5.5 = 14</a:t>
            </a:r>
            <a:endParaRPr lang="es-PA" dirty="0">
              <a:sym typeface="Symbol" panose="05050102010706020507" pitchFamily="18" charset="2"/>
            </a:endParaRPr>
          </a:p>
        </p:txBody>
      </p:sp>
    </p:spTree>
    <p:extLst>
      <p:ext uri="{BB962C8B-B14F-4D97-AF65-F5344CB8AC3E}">
        <p14:creationId xmlns:p14="http://schemas.microsoft.com/office/powerpoint/2010/main" val="163618098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Considerar las siguientes tareas</a:t>
            </a:r>
          </a:p>
          <a:p>
            <a:r>
              <a:rPr lang="es-PA" dirty="0" smtClean="0">
                <a:sym typeface="Symbol" panose="05050102010706020507" pitchFamily="18" charset="2"/>
              </a:rPr>
              <a:t>Cuatro esporádicas llegan en los siguientes tiempos</a:t>
            </a:r>
          </a:p>
          <a:p>
            <a:r>
              <a:rPr lang="es-PA" dirty="0" smtClean="0">
                <a:sym typeface="Symbol" panose="05050102010706020507" pitchFamily="18" charset="2"/>
              </a:rPr>
              <a:t>¿Se pueden insertar en el </a:t>
            </a:r>
            <a:r>
              <a:rPr lang="es-PA" dirty="0" err="1" smtClean="0">
                <a:sym typeface="Symbol" panose="05050102010706020507" pitchFamily="18" charset="2"/>
              </a:rPr>
              <a:t>scheduler</a:t>
            </a:r>
            <a:r>
              <a:rPr lang="es-PA" dirty="0" smtClean="0">
                <a:sym typeface="Symbol" panose="05050102010706020507" pitchFamily="18" charset="2"/>
              </a:rPr>
              <a:t>?</a:t>
            </a:r>
          </a:p>
          <a:p>
            <a:r>
              <a:rPr lang="es-PA" dirty="0" smtClean="0">
                <a:sym typeface="Symbol" panose="05050102010706020507" pitchFamily="18" charset="2"/>
              </a:rPr>
              <a:t>¿Cuáles son los tiempos de respuesta?</a:t>
            </a:r>
            <a:endParaRPr lang="es-PA" dirty="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7413436" y="1456840"/>
            <a:ext cx="2637398" cy="2290033"/>
          </a:xfrm>
          <a:prstGeom prst="rect">
            <a:avLst/>
          </a:prstGeom>
        </p:spPr>
      </p:pic>
    </p:spTree>
    <p:extLst>
      <p:ext uri="{BB962C8B-B14F-4D97-AF65-F5344CB8AC3E}">
        <p14:creationId xmlns:p14="http://schemas.microsoft.com/office/powerpoint/2010/main" val="68315296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Considerar las siguientes tareas</a:t>
            </a:r>
          </a:p>
          <a:p>
            <a:r>
              <a:rPr lang="es-PA" dirty="0" smtClean="0">
                <a:sym typeface="Symbol" panose="05050102010706020507" pitchFamily="18" charset="2"/>
              </a:rPr>
              <a:t>Cuatro esporádicas llegan en los siguientes tiempos</a:t>
            </a:r>
          </a:p>
          <a:p>
            <a:r>
              <a:rPr lang="es-PA" dirty="0" smtClean="0">
                <a:sym typeface="Symbol" panose="05050102010706020507" pitchFamily="18" charset="2"/>
              </a:rPr>
              <a:t>¿Se pueden insertar en el </a:t>
            </a:r>
            <a:r>
              <a:rPr lang="es-PA" dirty="0" err="1" smtClean="0">
                <a:sym typeface="Symbol" panose="05050102010706020507" pitchFamily="18" charset="2"/>
              </a:rPr>
              <a:t>scheduler</a:t>
            </a:r>
            <a:r>
              <a:rPr lang="es-PA" dirty="0" smtClean="0">
                <a:sym typeface="Symbol" panose="05050102010706020507" pitchFamily="18" charset="2"/>
              </a:rPr>
              <a:t>?</a:t>
            </a:r>
          </a:p>
          <a:p>
            <a:r>
              <a:rPr lang="es-PA" dirty="0" smtClean="0">
                <a:sym typeface="Symbol" panose="05050102010706020507" pitchFamily="18" charset="2"/>
              </a:rPr>
              <a:t>¿Cuáles son los tiempos de respuesta?</a:t>
            </a:r>
          </a:p>
          <a:p>
            <a:endParaRPr lang="es-PA" dirty="0">
              <a:sym typeface="Symbol" panose="05050102010706020507" pitchFamily="18" charset="2"/>
            </a:endParaRPr>
          </a:p>
          <a:p>
            <a:r>
              <a:rPr lang="es-PA" dirty="0" smtClean="0">
                <a:sym typeface="Symbol" panose="05050102010706020507" pitchFamily="18" charset="2"/>
              </a:rPr>
              <a:t>Ds1(4) = 17, la tarea debe posicionarse</a:t>
            </a:r>
          </a:p>
          <a:p>
            <a:r>
              <a:rPr lang="es-PA" dirty="0" smtClean="0">
                <a:sym typeface="Symbol" panose="05050102010706020507" pitchFamily="18" charset="2"/>
              </a:rPr>
              <a:t>En la trama 2, 3 y 4 </a:t>
            </a:r>
          </a:p>
          <a:p>
            <a:r>
              <a:rPr lang="es-PA" dirty="0" smtClean="0">
                <a:sym typeface="Symbol" panose="05050102010706020507" pitchFamily="18" charset="2"/>
              </a:rPr>
              <a:t>El </a:t>
            </a:r>
            <a:r>
              <a:rPr lang="es-PA" dirty="0" err="1" smtClean="0">
                <a:sym typeface="Symbol" panose="05050102010706020507" pitchFamily="18" charset="2"/>
              </a:rPr>
              <a:t>slack</a:t>
            </a:r>
            <a:r>
              <a:rPr lang="es-PA" dirty="0" smtClean="0">
                <a:sym typeface="Symbol" panose="05050102010706020507" pitchFamily="18" charset="2"/>
              </a:rPr>
              <a:t> total aquí es 4 pero es1 = 4.5</a:t>
            </a:r>
          </a:p>
          <a:p>
            <a:r>
              <a:rPr lang="es-PA" dirty="0" smtClean="0">
                <a:sym typeface="Symbol" panose="05050102010706020507" pitchFamily="18" charset="2"/>
              </a:rPr>
              <a:t>El </a:t>
            </a:r>
            <a:r>
              <a:rPr lang="es-PA" dirty="0" err="1" smtClean="0">
                <a:sym typeface="Symbol" panose="05050102010706020507" pitchFamily="18" charset="2"/>
              </a:rPr>
              <a:t>scheduler</a:t>
            </a:r>
            <a:r>
              <a:rPr lang="es-PA" dirty="0" smtClean="0">
                <a:sym typeface="Symbol" panose="05050102010706020507" pitchFamily="18" charset="2"/>
              </a:rPr>
              <a:t> rechaza la tarea</a:t>
            </a:r>
            <a:endParaRPr lang="es-PA" dirty="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8251430" y="541066"/>
            <a:ext cx="2109370" cy="1831550"/>
          </a:xfrm>
          <a:prstGeom prst="rect">
            <a:avLst/>
          </a:prstGeom>
        </p:spPr>
      </p:pic>
      <p:pic>
        <p:nvPicPr>
          <p:cNvPr id="5" name="Picture 4"/>
          <p:cNvPicPr>
            <a:picLocks noChangeAspect="1"/>
          </p:cNvPicPr>
          <p:nvPr/>
        </p:nvPicPr>
        <p:blipFill>
          <a:blip r:embed="rId3"/>
          <a:stretch>
            <a:fillRect/>
          </a:stretch>
        </p:blipFill>
        <p:spPr>
          <a:xfrm>
            <a:off x="5676033" y="2769020"/>
            <a:ext cx="6211167" cy="3896269"/>
          </a:xfrm>
          <a:prstGeom prst="rect">
            <a:avLst/>
          </a:prstGeom>
        </p:spPr>
      </p:pic>
    </p:spTree>
    <p:extLst>
      <p:ext uri="{BB962C8B-B14F-4D97-AF65-F5344CB8AC3E}">
        <p14:creationId xmlns:p14="http://schemas.microsoft.com/office/powerpoint/2010/main" val="390037509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Considerar las siguientes tareas</a:t>
            </a:r>
          </a:p>
          <a:p>
            <a:r>
              <a:rPr lang="es-PA" dirty="0" smtClean="0">
                <a:sym typeface="Symbol" panose="05050102010706020507" pitchFamily="18" charset="2"/>
              </a:rPr>
              <a:t>Cuatro esporádicas llegan en los siguientes tiempos</a:t>
            </a:r>
          </a:p>
          <a:p>
            <a:r>
              <a:rPr lang="es-PA" dirty="0" smtClean="0">
                <a:sym typeface="Symbol" panose="05050102010706020507" pitchFamily="18" charset="2"/>
              </a:rPr>
              <a:t>¿Se pueden insertar en el </a:t>
            </a:r>
            <a:r>
              <a:rPr lang="es-PA" dirty="0" err="1" smtClean="0">
                <a:sym typeface="Symbol" panose="05050102010706020507" pitchFamily="18" charset="2"/>
              </a:rPr>
              <a:t>scheduler</a:t>
            </a:r>
            <a:r>
              <a:rPr lang="es-PA" dirty="0" smtClean="0">
                <a:sym typeface="Symbol" panose="05050102010706020507" pitchFamily="18" charset="2"/>
              </a:rPr>
              <a:t>?</a:t>
            </a:r>
          </a:p>
          <a:p>
            <a:r>
              <a:rPr lang="es-PA" dirty="0" smtClean="0">
                <a:sym typeface="Symbol" panose="05050102010706020507" pitchFamily="18" charset="2"/>
              </a:rPr>
              <a:t>¿Cuáles son los tiempos de respuesta?</a:t>
            </a:r>
          </a:p>
          <a:p>
            <a:endParaRPr lang="es-PA" dirty="0">
              <a:sym typeface="Symbol" panose="05050102010706020507" pitchFamily="18" charset="2"/>
            </a:endParaRPr>
          </a:p>
          <a:p>
            <a:r>
              <a:rPr lang="es-PA" dirty="0" smtClean="0">
                <a:sym typeface="Symbol" panose="05050102010706020507" pitchFamily="18" charset="2"/>
              </a:rPr>
              <a:t>Ds2(8) = 29, la tarea debe posicionarse</a:t>
            </a:r>
          </a:p>
          <a:p>
            <a:r>
              <a:rPr lang="es-PA" dirty="0" smtClean="0">
                <a:sym typeface="Symbol" panose="05050102010706020507" pitchFamily="18" charset="2"/>
              </a:rPr>
              <a:t>En la trama [3 7]</a:t>
            </a:r>
          </a:p>
          <a:p>
            <a:r>
              <a:rPr lang="es-PA" dirty="0" smtClean="0">
                <a:sym typeface="Symbol" panose="05050102010706020507" pitchFamily="18" charset="2"/>
              </a:rPr>
              <a:t>El </a:t>
            </a:r>
            <a:r>
              <a:rPr lang="es-PA" dirty="0" err="1" smtClean="0">
                <a:sym typeface="Symbol" panose="05050102010706020507" pitchFamily="18" charset="2"/>
              </a:rPr>
              <a:t>slack</a:t>
            </a:r>
            <a:r>
              <a:rPr lang="es-PA" dirty="0" smtClean="0">
                <a:sym typeface="Symbol" panose="05050102010706020507" pitchFamily="18" charset="2"/>
              </a:rPr>
              <a:t> total aquí es 5.5 pero</a:t>
            </a:r>
          </a:p>
          <a:p>
            <a:r>
              <a:rPr lang="es-PA" dirty="0" smtClean="0">
                <a:sym typeface="Symbol" panose="05050102010706020507" pitchFamily="18" charset="2"/>
              </a:rPr>
              <a:t>El </a:t>
            </a:r>
            <a:r>
              <a:rPr lang="es-PA" dirty="0" err="1" smtClean="0">
                <a:sym typeface="Symbol" panose="05050102010706020507" pitchFamily="18" charset="2"/>
              </a:rPr>
              <a:t>scheduler</a:t>
            </a:r>
            <a:r>
              <a:rPr lang="es-PA" dirty="0" smtClean="0">
                <a:sym typeface="Symbol" panose="05050102010706020507" pitchFamily="18" charset="2"/>
              </a:rPr>
              <a:t> acepta la tarea</a:t>
            </a:r>
            <a:endParaRPr lang="es-PA" dirty="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9841423" y="39004"/>
            <a:ext cx="2109370" cy="1831550"/>
          </a:xfrm>
          <a:prstGeom prst="rect">
            <a:avLst/>
          </a:prstGeom>
        </p:spPr>
      </p:pic>
      <p:pic>
        <p:nvPicPr>
          <p:cNvPr id="5" name="Picture 4"/>
          <p:cNvPicPr>
            <a:picLocks noChangeAspect="1"/>
          </p:cNvPicPr>
          <p:nvPr/>
        </p:nvPicPr>
        <p:blipFill>
          <a:blip r:embed="rId3"/>
          <a:stretch>
            <a:fillRect/>
          </a:stretch>
        </p:blipFill>
        <p:spPr>
          <a:xfrm>
            <a:off x="7656162" y="1987765"/>
            <a:ext cx="4091553" cy="2566634"/>
          </a:xfrm>
          <a:prstGeom prst="rect">
            <a:avLst/>
          </a:prstGeom>
        </p:spPr>
      </p:pic>
      <p:pic>
        <p:nvPicPr>
          <p:cNvPr id="6" name="Picture 5"/>
          <p:cNvPicPr>
            <a:picLocks noChangeAspect="1"/>
          </p:cNvPicPr>
          <p:nvPr/>
        </p:nvPicPr>
        <p:blipFill>
          <a:blip r:embed="rId4"/>
          <a:stretch>
            <a:fillRect/>
          </a:stretch>
        </p:blipFill>
        <p:spPr>
          <a:xfrm>
            <a:off x="5348472" y="5175301"/>
            <a:ext cx="6238875" cy="790575"/>
          </a:xfrm>
          <a:prstGeom prst="rect">
            <a:avLst/>
          </a:prstGeom>
        </p:spPr>
      </p:pic>
    </p:spTree>
    <p:extLst>
      <p:ext uri="{BB962C8B-B14F-4D97-AF65-F5344CB8AC3E}">
        <p14:creationId xmlns:p14="http://schemas.microsoft.com/office/powerpoint/2010/main" val="1883020526"/>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Ds3(12) = 22, la tarea debe posicionarse</a:t>
            </a:r>
          </a:p>
          <a:p>
            <a:r>
              <a:rPr lang="es-PA" dirty="0" smtClean="0">
                <a:sym typeface="Symbol" panose="05050102010706020507" pitchFamily="18" charset="2"/>
              </a:rPr>
              <a:t>En la trama [4 5]</a:t>
            </a:r>
          </a:p>
          <a:p>
            <a:r>
              <a:rPr lang="es-PA" dirty="0" smtClean="0">
                <a:sym typeface="Symbol" panose="05050102010706020507" pitchFamily="18" charset="2"/>
              </a:rPr>
              <a:t>El </a:t>
            </a:r>
            <a:r>
              <a:rPr lang="es-PA" dirty="0" err="1" smtClean="0">
                <a:sym typeface="Symbol" panose="05050102010706020507" pitchFamily="18" charset="2"/>
              </a:rPr>
              <a:t>slack</a:t>
            </a:r>
            <a:r>
              <a:rPr lang="es-PA" dirty="0" smtClean="0">
                <a:sym typeface="Symbol" panose="05050102010706020507" pitchFamily="18" charset="2"/>
              </a:rPr>
              <a:t> total aquí es 2 </a:t>
            </a:r>
          </a:p>
          <a:p>
            <a:r>
              <a:rPr lang="es-PA" dirty="0" smtClean="0">
                <a:sym typeface="Symbol" panose="05050102010706020507" pitchFamily="18" charset="2"/>
              </a:rPr>
              <a:t>El </a:t>
            </a:r>
            <a:r>
              <a:rPr lang="es-PA" dirty="0" err="1" smtClean="0">
                <a:sym typeface="Symbol" panose="05050102010706020507" pitchFamily="18" charset="2"/>
              </a:rPr>
              <a:t>scheduler</a:t>
            </a:r>
            <a:r>
              <a:rPr lang="es-PA" dirty="0" smtClean="0">
                <a:sym typeface="Symbol" panose="05050102010706020507" pitchFamily="18" charset="2"/>
              </a:rPr>
              <a:t> acepta la tarea s2</a:t>
            </a:r>
          </a:p>
          <a:p>
            <a:r>
              <a:rPr lang="es-PA" dirty="0" smtClean="0">
                <a:sym typeface="Symbol" panose="05050102010706020507" pitchFamily="18" charset="2"/>
              </a:rPr>
              <a:t>S2 podemos hacerlo atrás en el FIFO y darle prioridad a s3</a:t>
            </a:r>
            <a:endParaRPr lang="es-PA" dirty="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9841423" y="39004"/>
            <a:ext cx="2109370" cy="1831550"/>
          </a:xfrm>
          <a:prstGeom prst="rect">
            <a:avLst/>
          </a:prstGeom>
        </p:spPr>
      </p:pic>
      <p:pic>
        <p:nvPicPr>
          <p:cNvPr id="5" name="Picture 4"/>
          <p:cNvPicPr>
            <a:picLocks noChangeAspect="1"/>
          </p:cNvPicPr>
          <p:nvPr/>
        </p:nvPicPr>
        <p:blipFill>
          <a:blip r:embed="rId3"/>
          <a:stretch>
            <a:fillRect/>
          </a:stretch>
        </p:blipFill>
        <p:spPr>
          <a:xfrm>
            <a:off x="8005057" y="1987765"/>
            <a:ext cx="4091553" cy="2566634"/>
          </a:xfrm>
          <a:prstGeom prst="rect">
            <a:avLst/>
          </a:prstGeom>
        </p:spPr>
      </p:pic>
      <p:pic>
        <p:nvPicPr>
          <p:cNvPr id="6" name="Picture 5"/>
          <p:cNvPicPr>
            <a:picLocks noChangeAspect="1"/>
          </p:cNvPicPr>
          <p:nvPr/>
        </p:nvPicPr>
        <p:blipFill>
          <a:blip r:embed="rId4"/>
          <a:stretch>
            <a:fillRect/>
          </a:stretch>
        </p:blipFill>
        <p:spPr>
          <a:xfrm>
            <a:off x="4240054" y="5175301"/>
            <a:ext cx="7347293" cy="931031"/>
          </a:xfrm>
          <a:prstGeom prst="rect">
            <a:avLst/>
          </a:prstGeom>
        </p:spPr>
      </p:pic>
      <p:pic>
        <p:nvPicPr>
          <p:cNvPr id="7" name="Picture 6"/>
          <p:cNvPicPr>
            <a:picLocks noChangeAspect="1"/>
          </p:cNvPicPr>
          <p:nvPr/>
        </p:nvPicPr>
        <p:blipFill>
          <a:blip r:embed="rId5"/>
          <a:stretch>
            <a:fillRect/>
          </a:stretch>
        </p:blipFill>
        <p:spPr>
          <a:xfrm>
            <a:off x="2674521" y="4293031"/>
            <a:ext cx="4845146" cy="635429"/>
          </a:xfrm>
          <a:prstGeom prst="rect">
            <a:avLst/>
          </a:prstGeom>
        </p:spPr>
      </p:pic>
    </p:spTree>
    <p:extLst>
      <p:ext uri="{BB962C8B-B14F-4D97-AF65-F5344CB8AC3E}">
        <p14:creationId xmlns:p14="http://schemas.microsoft.com/office/powerpoint/2010/main" val="2016655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 Tema Dinámico</a:t>
            </a:r>
            <a:endParaRPr lang="es-PA" dirty="0"/>
          </a:p>
        </p:txBody>
      </p:sp>
      <p:sp>
        <p:nvSpPr>
          <p:cNvPr id="5" name="Marcador de contenido 4"/>
          <p:cNvSpPr>
            <a:spLocks noGrp="1"/>
          </p:cNvSpPr>
          <p:nvPr>
            <p:ph idx="1"/>
          </p:nvPr>
        </p:nvSpPr>
        <p:spPr/>
        <p:txBody>
          <a:bodyPr>
            <a:normAutofit/>
          </a:bodyPr>
          <a:lstStyle/>
          <a:p>
            <a:r>
              <a:rPr lang="es-PA" dirty="0" smtClean="0"/>
              <a:t>Sistemas operativos es un tópico siempre en desarrollo, dinámico y de amplios retos:</a:t>
            </a:r>
          </a:p>
          <a:p>
            <a:pPr lvl="1"/>
            <a:r>
              <a:rPr lang="es-PA" dirty="0" err="1" smtClean="0"/>
              <a:t>Dispostivos</a:t>
            </a:r>
            <a:r>
              <a:rPr lang="es-PA" dirty="0" smtClean="0"/>
              <a:t> post-pc y otros SO: iOS, Android</a:t>
            </a:r>
          </a:p>
          <a:p>
            <a:pPr lvl="1"/>
            <a:r>
              <a:rPr lang="es-PA" dirty="0" smtClean="0"/>
              <a:t>Concurrencia y paralelismo</a:t>
            </a:r>
          </a:p>
          <a:p>
            <a:pPr lvl="1"/>
            <a:r>
              <a:rPr lang="es-PA" dirty="0" err="1" smtClean="0"/>
              <a:t>RTOSes</a:t>
            </a:r>
            <a:r>
              <a:rPr lang="es-PA" dirty="0" smtClean="0"/>
              <a:t> y sistemas embebidos</a:t>
            </a:r>
          </a:p>
          <a:p>
            <a:pPr lvl="1"/>
            <a:r>
              <a:rPr lang="es-PA" dirty="0" smtClean="0"/>
              <a:t>Seguridad y confiabilidad</a:t>
            </a:r>
          </a:p>
          <a:p>
            <a:pPr lvl="1"/>
            <a:r>
              <a:rPr lang="es-PA" dirty="0" smtClean="0"/>
              <a:t>Escalabilidad: Como construir la siguiente generación de </a:t>
            </a:r>
            <a:r>
              <a:rPr lang="es-PA" dirty="0" err="1" smtClean="0"/>
              <a:t>Sos</a:t>
            </a:r>
            <a:endParaRPr lang="es-PA" dirty="0" smtClean="0"/>
          </a:p>
          <a:p>
            <a:pPr lvl="2"/>
            <a:r>
              <a:rPr lang="es-PA" dirty="0" smtClean="0"/>
              <a:t>’90s, debajo de los 10M de SLOC (</a:t>
            </a:r>
            <a:r>
              <a:rPr lang="es-PA" dirty="0" err="1" smtClean="0"/>
              <a:t>source</a:t>
            </a:r>
            <a:r>
              <a:rPr lang="es-PA" dirty="0" smtClean="0"/>
              <a:t> line of </a:t>
            </a:r>
            <a:r>
              <a:rPr lang="es-PA" dirty="0" err="1" smtClean="0"/>
              <a:t>code</a:t>
            </a:r>
            <a:r>
              <a:rPr lang="es-PA" dirty="0" smtClean="0"/>
              <a:t>), </a:t>
            </a:r>
            <a:r>
              <a:rPr lang="es-PA" dirty="0" err="1" smtClean="0"/>
              <a:t>Win</a:t>
            </a:r>
            <a:r>
              <a:rPr lang="es-PA" dirty="0" smtClean="0"/>
              <a:t> XP 45M</a:t>
            </a:r>
          </a:p>
          <a:p>
            <a:pPr lvl="2"/>
            <a:r>
              <a:rPr lang="es-PA" dirty="0" err="1" smtClean="0"/>
              <a:t>SOs</a:t>
            </a:r>
            <a:r>
              <a:rPr lang="es-PA" dirty="0" smtClean="0"/>
              <a:t> para </a:t>
            </a:r>
            <a:r>
              <a:rPr lang="es-PA" dirty="0" err="1" smtClean="0"/>
              <a:t>biocomputadores</a:t>
            </a:r>
            <a:r>
              <a:rPr lang="es-PA" dirty="0" smtClean="0"/>
              <a:t> y computadores cuánticos</a:t>
            </a:r>
          </a:p>
          <a:p>
            <a:pPr lvl="3"/>
            <a:r>
              <a:rPr lang="es-PA" dirty="0" smtClean="0"/>
              <a:t>Abstracción de recursos y administración son requeridos</a:t>
            </a:r>
            <a:endParaRPr lang="es-PA" dirty="0"/>
          </a:p>
        </p:txBody>
      </p:sp>
    </p:spTree>
    <p:extLst>
      <p:ext uri="{BB962C8B-B14F-4D97-AF65-F5344CB8AC3E}">
        <p14:creationId xmlns:p14="http://schemas.microsoft.com/office/powerpoint/2010/main" val="255491643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Finalmente queda</a:t>
            </a:r>
          </a:p>
          <a:p>
            <a:pPr lvl="1"/>
            <a:r>
              <a:rPr lang="es-PA" dirty="0" smtClean="0">
                <a:sym typeface="Symbol" panose="05050102010706020507" pitchFamily="18" charset="2"/>
              </a:rPr>
              <a:t>Tiempo de reacción de S2 = 28 – 4.5 = 23.5</a:t>
            </a:r>
          </a:p>
          <a:p>
            <a:pPr lvl="1"/>
            <a:r>
              <a:rPr lang="es-PA" dirty="0" smtClean="0">
                <a:sym typeface="Symbol" panose="05050102010706020507" pitchFamily="18" charset="2"/>
              </a:rPr>
              <a:t>Tiempo de reacción de S3 = 19.5 – 11 = 8.5</a:t>
            </a:r>
            <a:endParaRPr lang="es-PA" dirty="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9841423" y="39004"/>
            <a:ext cx="2109370" cy="1831550"/>
          </a:xfrm>
          <a:prstGeom prst="rect">
            <a:avLst/>
          </a:prstGeom>
        </p:spPr>
      </p:pic>
      <p:pic>
        <p:nvPicPr>
          <p:cNvPr id="8" name="Picture 7"/>
          <p:cNvPicPr>
            <a:picLocks noChangeAspect="1"/>
          </p:cNvPicPr>
          <p:nvPr/>
        </p:nvPicPr>
        <p:blipFill>
          <a:blip r:embed="rId3"/>
          <a:stretch>
            <a:fillRect/>
          </a:stretch>
        </p:blipFill>
        <p:spPr>
          <a:xfrm>
            <a:off x="1206670" y="3271082"/>
            <a:ext cx="8844164" cy="3280679"/>
          </a:xfrm>
          <a:prstGeom prst="rect">
            <a:avLst/>
          </a:prstGeom>
        </p:spPr>
      </p:pic>
    </p:spTree>
    <p:extLst>
      <p:ext uri="{BB962C8B-B14F-4D97-AF65-F5344CB8AC3E}">
        <p14:creationId xmlns:p14="http://schemas.microsoft.com/office/powerpoint/2010/main" val="46358985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Tareas no </a:t>
            </a:r>
            <a:r>
              <a:rPr lang="es-PA" dirty="0" err="1" smtClean="0">
                <a:sym typeface="Symbol" panose="05050102010706020507" pitchFamily="18" charset="2"/>
              </a:rPr>
              <a:t>períodicas</a:t>
            </a:r>
            <a:endParaRPr lang="es-PA" dirty="0">
              <a:sym typeface="Symbol" panose="05050102010706020507" pitchFamily="18" charset="2"/>
            </a:endParaRPr>
          </a:p>
          <a:p>
            <a:pPr lvl="1"/>
            <a:r>
              <a:rPr lang="es-PA" dirty="0" smtClean="0">
                <a:sym typeface="Symbol" panose="05050102010706020507" pitchFamily="18" charset="2"/>
              </a:rPr>
              <a:t>Considere el siguiente sistema con las siguientes tareas </a:t>
            </a:r>
            <a:r>
              <a:rPr lang="es-PA" dirty="0" err="1" smtClean="0">
                <a:sym typeface="Symbol" panose="05050102010706020507" pitchFamily="18" charset="2"/>
              </a:rPr>
              <a:t>períodicas</a:t>
            </a:r>
            <a:endParaRPr lang="es-PA" dirty="0" smtClean="0">
              <a:sym typeface="Symbol" panose="05050102010706020507" pitchFamily="18" charset="2"/>
            </a:endParaRPr>
          </a:p>
          <a:p>
            <a:pPr lvl="1"/>
            <a:r>
              <a:rPr lang="es-PA" dirty="0" smtClean="0">
                <a:sym typeface="Symbol" panose="05050102010706020507" pitchFamily="18" charset="2"/>
              </a:rPr>
              <a:t>Las tareas son ejecutadas de acuerdo al siguiente tamaño de trama = 4</a:t>
            </a:r>
            <a:endParaRPr lang="es-PA" dirty="0">
              <a:sym typeface="Symbol" panose="05050102010706020507" pitchFamily="18" charset="2"/>
            </a:endParaRPr>
          </a:p>
        </p:txBody>
      </p:sp>
      <p:pic>
        <p:nvPicPr>
          <p:cNvPr id="5" name="Picture 4"/>
          <p:cNvPicPr>
            <a:picLocks noChangeAspect="1"/>
          </p:cNvPicPr>
          <p:nvPr/>
        </p:nvPicPr>
        <p:blipFill>
          <a:blip r:embed="rId2"/>
          <a:stretch>
            <a:fillRect/>
          </a:stretch>
        </p:blipFill>
        <p:spPr>
          <a:xfrm>
            <a:off x="9468576" y="1853245"/>
            <a:ext cx="2086967" cy="1556382"/>
          </a:xfrm>
          <a:prstGeom prst="rect">
            <a:avLst/>
          </a:prstGeom>
        </p:spPr>
      </p:pic>
      <p:pic>
        <p:nvPicPr>
          <p:cNvPr id="6" name="Picture 5"/>
          <p:cNvPicPr>
            <a:picLocks noChangeAspect="1"/>
          </p:cNvPicPr>
          <p:nvPr/>
        </p:nvPicPr>
        <p:blipFill>
          <a:blip r:embed="rId3"/>
          <a:stretch>
            <a:fillRect/>
          </a:stretch>
        </p:blipFill>
        <p:spPr>
          <a:xfrm>
            <a:off x="1368935" y="4308529"/>
            <a:ext cx="9416134" cy="1209755"/>
          </a:xfrm>
          <a:prstGeom prst="rect">
            <a:avLst/>
          </a:prstGeom>
        </p:spPr>
      </p:pic>
    </p:spTree>
    <p:extLst>
      <p:ext uri="{BB962C8B-B14F-4D97-AF65-F5344CB8AC3E}">
        <p14:creationId xmlns:p14="http://schemas.microsoft.com/office/powerpoint/2010/main" val="160373046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Tareas Esporádicas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La tarea esporádica se da a e = 1 D = 15 a t = 1</a:t>
            </a:r>
          </a:p>
          <a:p>
            <a:r>
              <a:rPr lang="es-PA" dirty="0" smtClean="0">
                <a:sym typeface="Symbol" panose="05050102010706020507" pitchFamily="18" charset="2"/>
              </a:rPr>
              <a:t>Una tarea esporádica de longitud e = 2 a t = 4 con D = 22</a:t>
            </a:r>
          </a:p>
          <a:p>
            <a:r>
              <a:rPr lang="es-PA" dirty="0" smtClean="0">
                <a:sym typeface="Symbol" panose="05050102010706020507" pitchFamily="18" charset="2"/>
              </a:rPr>
              <a:t>Una tarea </a:t>
            </a:r>
            <a:r>
              <a:rPr lang="es-PA" dirty="0" err="1" smtClean="0">
                <a:sym typeface="Symbol" panose="05050102010706020507" pitchFamily="18" charset="2"/>
              </a:rPr>
              <a:t>aperíodica</a:t>
            </a:r>
            <a:r>
              <a:rPr lang="es-PA" dirty="0" smtClean="0">
                <a:sym typeface="Symbol" panose="05050102010706020507" pitchFamily="18" charset="2"/>
              </a:rPr>
              <a:t> se da a e = 0.5 a t = 6</a:t>
            </a:r>
          </a:p>
        </p:txBody>
      </p:sp>
      <p:pic>
        <p:nvPicPr>
          <p:cNvPr id="5" name="Picture 4"/>
          <p:cNvPicPr>
            <a:picLocks noChangeAspect="1"/>
          </p:cNvPicPr>
          <p:nvPr/>
        </p:nvPicPr>
        <p:blipFill>
          <a:blip r:embed="rId2"/>
          <a:stretch>
            <a:fillRect/>
          </a:stretch>
        </p:blipFill>
        <p:spPr>
          <a:xfrm>
            <a:off x="9468576" y="1853245"/>
            <a:ext cx="2086967" cy="1556382"/>
          </a:xfrm>
          <a:prstGeom prst="rect">
            <a:avLst/>
          </a:prstGeom>
        </p:spPr>
      </p:pic>
      <p:pic>
        <p:nvPicPr>
          <p:cNvPr id="3" name="Picture 2"/>
          <p:cNvPicPr>
            <a:picLocks noChangeAspect="1"/>
          </p:cNvPicPr>
          <p:nvPr/>
        </p:nvPicPr>
        <p:blipFill>
          <a:blip r:embed="rId3"/>
          <a:stretch>
            <a:fillRect/>
          </a:stretch>
        </p:blipFill>
        <p:spPr>
          <a:xfrm>
            <a:off x="1748022" y="3658326"/>
            <a:ext cx="7764152" cy="2680481"/>
          </a:xfrm>
          <a:prstGeom prst="rect">
            <a:avLst/>
          </a:prstGeom>
        </p:spPr>
      </p:pic>
    </p:spTree>
    <p:extLst>
      <p:ext uri="{BB962C8B-B14F-4D97-AF65-F5344CB8AC3E}">
        <p14:creationId xmlns:p14="http://schemas.microsoft.com/office/powerpoint/2010/main" val="1574838234"/>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 de un trabajo retrasado</a:t>
            </a:r>
          </a:p>
          <a:p>
            <a:r>
              <a:rPr lang="es-PA" dirty="0" err="1" smtClean="0">
                <a:sym typeface="Symbol" panose="05050102010706020507" pitchFamily="18" charset="2"/>
              </a:rPr>
              <a:t>Considrar</a:t>
            </a:r>
            <a:r>
              <a:rPr lang="es-PA" dirty="0" smtClean="0">
                <a:sym typeface="Symbol" panose="05050102010706020507" pitchFamily="18" charset="2"/>
              </a:rPr>
              <a:t> las tareas T1(3,1) y T2(10,4) </a:t>
            </a:r>
            <a:r>
              <a:rPr lang="es-PA" dirty="0" err="1" smtClean="0">
                <a:sym typeface="Symbol" panose="05050102010706020507" pitchFamily="18" charset="2"/>
              </a:rPr>
              <a:t>agendagtas</a:t>
            </a:r>
            <a:r>
              <a:rPr lang="es-PA" dirty="0" smtClean="0">
                <a:sym typeface="Symbol" panose="05050102010706020507" pitchFamily="18" charset="2"/>
              </a:rPr>
              <a:t> con un </a:t>
            </a:r>
            <a:r>
              <a:rPr lang="es-PA" dirty="0" err="1" smtClean="0">
                <a:sym typeface="Symbol" panose="05050102010706020507" pitchFamily="18" charset="2"/>
              </a:rPr>
              <a:t>scheduler</a:t>
            </a:r>
            <a:r>
              <a:rPr lang="es-PA" dirty="0" smtClean="0">
                <a:sym typeface="Symbol" panose="05050102010706020507" pitchFamily="18" charset="2"/>
              </a:rPr>
              <a:t> RM </a:t>
            </a:r>
            <a:r>
              <a:rPr lang="es-PA" dirty="0" err="1" smtClean="0">
                <a:sym typeface="Symbol" panose="05050102010706020507" pitchFamily="18" charset="2"/>
              </a:rPr>
              <a:t>preemtivo</a:t>
            </a:r>
            <a:endParaRPr lang="es-PA" dirty="0" smtClean="0">
              <a:sym typeface="Symbol" panose="05050102010706020507" pitchFamily="18" charset="2"/>
            </a:endParaRPr>
          </a:p>
          <a:p>
            <a:pPr lvl="1"/>
            <a:r>
              <a:rPr lang="es-PA" dirty="0" smtClean="0">
                <a:sym typeface="Symbol" panose="05050102010706020507" pitchFamily="18" charset="2"/>
              </a:rPr>
              <a:t>Una tarea </a:t>
            </a:r>
            <a:r>
              <a:rPr lang="es-PA" dirty="0" err="1" smtClean="0">
                <a:sym typeface="Symbol" panose="05050102010706020507" pitchFamily="18" charset="2"/>
              </a:rPr>
              <a:t>aperíodica</a:t>
            </a:r>
            <a:r>
              <a:rPr lang="es-PA" dirty="0" smtClean="0">
                <a:sym typeface="Symbol" panose="05050102010706020507" pitchFamily="18" charset="2"/>
              </a:rPr>
              <a:t> con e = 0.8 llega a t = 0.1</a:t>
            </a:r>
          </a:p>
          <a:p>
            <a:pPr lvl="1"/>
            <a:r>
              <a:rPr lang="es-PA" dirty="0" smtClean="0">
                <a:sym typeface="Symbol" panose="05050102010706020507" pitchFamily="18" charset="2"/>
              </a:rPr>
              <a:t>¿Cuál es el tiempo de respuesta de la tarea </a:t>
            </a:r>
            <a:r>
              <a:rPr lang="es-PA" dirty="0" err="1" smtClean="0">
                <a:sym typeface="Symbol" panose="05050102010706020507" pitchFamily="18" charset="2"/>
              </a:rPr>
              <a:t>aperíodica</a:t>
            </a:r>
            <a:r>
              <a:rPr lang="es-PA" dirty="0" smtClean="0">
                <a:sym typeface="Symbol" panose="05050102010706020507" pitchFamily="18" charset="2"/>
              </a:rPr>
              <a:t>?</a:t>
            </a:r>
          </a:p>
          <a:p>
            <a:pPr lvl="1"/>
            <a:endParaRPr lang="es-PA" dirty="0" smtClean="0">
              <a:sym typeface="Symbol" panose="05050102010706020507" pitchFamily="18" charset="2"/>
            </a:endParaRPr>
          </a:p>
        </p:txBody>
      </p:sp>
      <p:pic>
        <p:nvPicPr>
          <p:cNvPr id="6" name="Picture 5"/>
          <p:cNvPicPr>
            <a:picLocks noChangeAspect="1"/>
          </p:cNvPicPr>
          <p:nvPr/>
        </p:nvPicPr>
        <p:blipFill>
          <a:blip r:embed="rId2"/>
          <a:stretch>
            <a:fillRect/>
          </a:stretch>
        </p:blipFill>
        <p:spPr>
          <a:xfrm>
            <a:off x="646111" y="3905573"/>
            <a:ext cx="5242716" cy="1242076"/>
          </a:xfrm>
          <a:prstGeom prst="rect">
            <a:avLst/>
          </a:prstGeom>
        </p:spPr>
      </p:pic>
      <p:pic>
        <p:nvPicPr>
          <p:cNvPr id="7" name="Picture 6"/>
          <p:cNvPicPr>
            <a:picLocks noChangeAspect="1"/>
          </p:cNvPicPr>
          <p:nvPr/>
        </p:nvPicPr>
        <p:blipFill>
          <a:blip r:embed="rId3"/>
          <a:stretch>
            <a:fillRect/>
          </a:stretch>
        </p:blipFill>
        <p:spPr>
          <a:xfrm>
            <a:off x="6316574" y="3905573"/>
            <a:ext cx="4586030" cy="2061274"/>
          </a:xfrm>
          <a:prstGeom prst="rect">
            <a:avLst/>
          </a:prstGeom>
        </p:spPr>
      </p:pic>
    </p:spTree>
    <p:extLst>
      <p:ext uri="{BB962C8B-B14F-4D97-AF65-F5344CB8AC3E}">
        <p14:creationId xmlns:p14="http://schemas.microsoft.com/office/powerpoint/2010/main" val="1158906396"/>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Mejora con un </a:t>
            </a:r>
            <a:r>
              <a:rPr lang="es-PA" dirty="0" err="1" smtClean="0">
                <a:sym typeface="Symbol" panose="05050102010706020507" pitchFamily="18" charset="2"/>
              </a:rPr>
              <a:t>poller</a:t>
            </a:r>
            <a:r>
              <a:rPr lang="es-PA" dirty="0" smtClean="0">
                <a:sym typeface="Symbol" panose="05050102010706020507" pitchFamily="18" charset="2"/>
              </a:rPr>
              <a:t> en trasfondo</a:t>
            </a:r>
          </a:p>
          <a:p>
            <a:r>
              <a:rPr lang="es-PA" dirty="0" smtClean="0">
                <a:sym typeface="Symbol" panose="05050102010706020507" pitchFamily="18" charset="2"/>
              </a:rPr>
              <a:t>Tarea puede correr con un período P = 2.5</a:t>
            </a:r>
          </a:p>
          <a:p>
            <a:r>
              <a:rPr lang="es-PA" dirty="0" smtClean="0">
                <a:sym typeface="Symbol" panose="05050102010706020507" pitchFamily="18" charset="2"/>
              </a:rPr>
              <a:t>El costo de ejecución es 0.5</a:t>
            </a:r>
          </a:p>
          <a:p>
            <a:r>
              <a:rPr lang="es-PA" dirty="0" smtClean="0">
                <a:sym typeface="Symbol" panose="05050102010706020507" pitchFamily="18" charset="2"/>
              </a:rPr>
              <a:t>El </a:t>
            </a:r>
            <a:r>
              <a:rPr lang="es-PA" dirty="0" err="1" smtClean="0">
                <a:sym typeface="Symbol" panose="05050102010706020507" pitchFamily="18" charset="2"/>
              </a:rPr>
              <a:t>poller</a:t>
            </a:r>
            <a:r>
              <a:rPr lang="es-PA" dirty="0" smtClean="0">
                <a:sym typeface="Symbol" panose="05050102010706020507" pitchFamily="18" charset="2"/>
              </a:rPr>
              <a:t> tiene prioridad más alta con un </a:t>
            </a:r>
            <a:r>
              <a:rPr lang="es-PA" dirty="0" err="1" smtClean="0">
                <a:sym typeface="Symbol" panose="05050102010706020507" pitchFamily="18" charset="2"/>
              </a:rPr>
              <a:t>scheduler</a:t>
            </a:r>
            <a:r>
              <a:rPr lang="es-PA" dirty="0" smtClean="0">
                <a:sym typeface="Symbol" panose="05050102010706020507" pitchFamily="18" charset="2"/>
              </a:rPr>
              <a:t> RM</a:t>
            </a:r>
          </a:p>
          <a:p>
            <a:pPr lvl="1"/>
            <a:endParaRPr lang="es-PA" dirty="0" smtClean="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2991599" y="3930748"/>
            <a:ext cx="5718448" cy="2656030"/>
          </a:xfrm>
          <a:prstGeom prst="rect">
            <a:avLst/>
          </a:prstGeom>
        </p:spPr>
      </p:pic>
    </p:spTree>
    <p:extLst>
      <p:ext uri="{BB962C8B-B14F-4D97-AF65-F5344CB8AC3E}">
        <p14:creationId xmlns:p14="http://schemas.microsoft.com/office/powerpoint/2010/main" val="250610737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Este </a:t>
            </a:r>
            <a:r>
              <a:rPr lang="es-PA" dirty="0" err="1" smtClean="0">
                <a:sym typeface="Symbol" panose="05050102010706020507" pitchFamily="18" charset="2"/>
              </a:rPr>
              <a:t>poller</a:t>
            </a:r>
            <a:r>
              <a:rPr lang="es-PA" dirty="0" smtClean="0">
                <a:sym typeface="Symbol" panose="05050102010706020507" pitchFamily="18" charset="2"/>
              </a:rPr>
              <a:t> verifica siempre si llega una tarea y la posiciona siempre y cuando haya un costo mínimo asociado</a:t>
            </a:r>
          </a:p>
          <a:p>
            <a:r>
              <a:rPr lang="es-PA" dirty="0" smtClean="0">
                <a:sym typeface="Symbol" panose="05050102010706020507" pitchFamily="18" charset="2"/>
              </a:rPr>
              <a:t>Se llama a esto entonces una tarea de servidor y el servidor debe procurar ejecutar las tareas a cualquier punto siempre y cuando haya posible ser insertado el costo asociado.</a:t>
            </a:r>
          </a:p>
          <a:p>
            <a:r>
              <a:rPr lang="es-PA" dirty="0" smtClean="0">
                <a:sym typeface="Symbol" panose="05050102010706020507" pitchFamily="18" charset="2"/>
              </a:rPr>
              <a:t>Se ejecuta en trasfondo y su única labor es determinar si lo puede ubicar y por cuanto tiempo es permitido (para la tarea </a:t>
            </a:r>
            <a:r>
              <a:rPr lang="es-PA" dirty="0" err="1" smtClean="0">
                <a:sym typeface="Symbol" panose="05050102010706020507" pitchFamily="18" charset="2"/>
              </a:rPr>
              <a:t>períodica</a:t>
            </a:r>
            <a:r>
              <a:rPr lang="es-PA" dirty="0" smtClean="0">
                <a:sym typeface="Symbol" panose="05050102010706020507" pitchFamily="18" charset="2"/>
              </a:rPr>
              <a:t>)</a:t>
            </a:r>
          </a:p>
          <a:p>
            <a:r>
              <a:rPr lang="es-PA" dirty="0" smtClean="0">
                <a:sym typeface="Symbol" panose="05050102010706020507" pitchFamily="18" charset="2"/>
              </a:rPr>
              <a:t>Se ejecuta en basa a reglas</a:t>
            </a:r>
          </a:p>
          <a:p>
            <a:r>
              <a:rPr lang="es-PA" dirty="0" smtClean="0">
                <a:sym typeface="Symbol" panose="05050102010706020507" pitchFamily="18" charset="2"/>
              </a:rPr>
              <a:t>Estas reglas se dan sin violar </a:t>
            </a:r>
            <a:r>
              <a:rPr lang="es-PA" dirty="0" err="1" smtClean="0">
                <a:sym typeface="Symbol" panose="05050102010706020507" pitchFamily="18" charset="2"/>
              </a:rPr>
              <a:t>deadlines</a:t>
            </a:r>
            <a:r>
              <a:rPr lang="es-PA" dirty="0" smtClean="0">
                <a:sym typeface="Symbol" panose="05050102010706020507" pitchFamily="18" charset="2"/>
              </a:rPr>
              <a:t> de tareas</a:t>
            </a:r>
          </a:p>
          <a:p>
            <a:pPr lvl="1"/>
            <a:r>
              <a:rPr lang="es-PA" dirty="0" err="1" smtClean="0">
                <a:sym typeface="Symbol" panose="05050102010706020507" pitchFamily="18" charset="2"/>
              </a:rPr>
              <a:t>Períodicas</a:t>
            </a:r>
            <a:endParaRPr lang="es-PA" dirty="0" smtClean="0">
              <a:sym typeface="Symbol" panose="05050102010706020507" pitchFamily="18" charset="2"/>
            </a:endParaRPr>
          </a:p>
          <a:p>
            <a:pPr lvl="1"/>
            <a:endParaRPr lang="es-PA" dirty="0" smtClean="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6803756" y="4279550"/>
            <a:ext cx="4967474" cy="2307227"/>
          </a:xfrm>
          <a:prstGeom prst="rect">
            <a:avLst/>
          </a:prstGeom>
        </p:spPr>
      </p:pic>
    </p:spTree>
    <p:extLst>
      <p:ext uri="{BB962C8B-B14F-4D97-AF65-F5344CB8AC3E}">
        <p14:creationId xmlns:p14="http://schemas.microsoft.com/office/powerpoint/2010/main" val="395728879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Para el caso de un servidor diferible es lo mismo bajo los siguientes criterios</a:t>
            </a:r>
          </a:p>
          <a:p>
            <a:pPr lvl="1"/>
            <a:r>
              <a:rPr lang="es-PA" dirty="0" err="1" smtClean="0">
                <a:sym typeface="Symbol" panose="05050102010706020507" pitchFamily="18" charset="2"/>
              </a:rPr>
              <a:t>Preemptive</a:t>
            </a:r>
            <a:endParaRPr lang="es-PA" dirty="0" smtClean="0">
              <a:sym typeface="Symbol" panose="05050102010706020507" pitchFamily="18" charset="2"/>
            </a:endParaRPr>
          </a:p>
          <a:p>
            <a:pPr lvl="1"/>
            <a:r>
              <a:rPr lang="es-PA" dirty="0" smtClean="0">
                <a:sym typeface="Symbol" panose="05050102010706020507" pitchFamily="18" charset="2"/>
              </a:rPr>
              <a:t>Independientes</a:t>
            </a:r>
          </a:p>
          <a:p>
            <a:pPr lvl="1"/>
            <a:r>
              <a:rPr lang="es-PA" dirty="0" smtClean="0">
                <a:sym typeface="Symbol" panose="05050102010706020507" pitchFamily="18" charset="2"/>
              </a:rPr>
              <a:t>Cumplen el </a:t>
            </a:r>
            <a:r>
              <a:rPr lang="es-PA" dirty="0" err="1" smtClean="0">
                <a:sym typeface="Symbol" panose="05050102010706020507" pitchFamily="18" charset="2"/>
              </a:rPr>
              <a:t>scheduling</a:t>
            </a:r>
            <a:r>
              <a:rPr lang="es-PA" dirty="0" smtClean="0">
                <a:sym typeface="Symbol" panose="05050102010706020507" pitchFamily="18" charset="2"/>
              </a:rPr>
              <a:t> de tareas </a:t>
            </a:r>
            <a:r>
              <a:rPr lang="es-PA" dirty="0" err="1" smtClean="0">
                <a:sym typeface="Symbol" panose="05050102010706020507" pitchFamily="18" charset="2"/>
              </a:rPr>
              <a:t>períodicas</a:t>
            </a:r>
            <a:endParaRPr lang="es-PA" dirty="0" smtClean="0">
              <a:sym typeface="Symbol" panose="05050102010706020507" pitchFamily="18" charset="2"/>
            </a:endParaRPr>
          </a:p>
          <a:p>
            <a:pPr lvl="1"/>
            <a:r>
              <a:rPr lang="es-PA" dirty="0" smtClean="0">
                <a:sym typeface="Symbol" panose="05050102010706020507" pitchFamily="18" charset="2"/>
              </a:rPr>
              <a:t>Minimiza el tiempo de respuesta de tareas </a:t>
            </a:r>
            <a:r>
              <a:rPr lang="es-PA" dirty="0" err="1" smtClean="0">
                <a:sym typeface="Symbol" panose="05050102010706020507" pitchFamily="18" charset="2"/>
              </a:rPr>
              <a:t>aperíodicas</a:t>
            </a:r>
            <a:endParaRPr lang="es-PA" dirty="0" smtClean="0">
              <a:sym typeface="Symbol" panose="05050102010706020507" pitchFamily="18" charset="2"/>
            </a:endParaRPr>
          </a:p>
          <a:p>
            <a:pPr lvl="1"/>
            <a:endParaRPr lang="es-PA" dirty="0" smtClean="0">
              <a:sym typeface="Symbol" panose="05050102010706020507" pitchFamily="18" charset="2"/>
            </a:endParaRPr>
          </a:p>
        </p:txBody>
      </p:sp>
    </p:spTree>
    <p:extLst>
      <p:ext uri="{BB962C8B-B14F-4D97-AF65-F5344CB8AC3E}">
        <p14:creationId xmlns:p14="http://schemas.microsoft.com/office/powerpoint/2010/main" val="63955413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Introducción del servidor diferible</a:t>
            </a:r>
          </a:p>
          <a:p>
            <a:pPr lvl="1"/>
            <a:r>
              <a:rPr lang="es-PA" dirty="0" smtClean="0">
                <a:sym typeface="Symbol" panose="05050102010706020507" pitchFamily="18" charset="2"/>
              </a:rPr>
              <a:t>Una tarea </a:t>
            </a:r>
            <a:r>
              <a:rPr lang="es-PA" dirty="0" err="1" smtClean="0">
                <a:sym typeface="Symbol" panose="05050102010706020507" pitchFamily="18" charset="2"/>
              </a:rPr>
              <a:t>aperíodica</a:t>
            </a:r>
            <a:r>
              <a:rPr lang="es-PA" dirty="0" smtClean="0">
                <a:sym typeface="Symbol" panose="05050102010706020507" pitchFamily="18" charset="2"/>
              </a:rPr>
              <a:t> llega en t = x y el servidor es agendado a t = y</a:t>
            </a:r>
          </a:p>
          <a:p>
            <a:pPr lvl="1"/>
            <a:r>
              <a:rPr lang="es-PA" dirty="0" smtClean="0">
                <a:sym typeface="Symbol" panose="05050102010706020507" pitchFamily="18" charset="2"/>
              </a:rPr>
              <a:t>La ejecución más temprana es entonces en t = y</a:t>
            </a:r>
          </a:p>
          <a:p>
            <a:pPr lvl="1"/>
            <a:endParaRPr lang="es-PA" dirty="0" smtClean="0">
              <a:sym typeface="Symbol" panose="05050102010706020507" pitchFamily="18" charset="2"/>
            </a:endParaRPr>
          </a:p>
        </p:txBody>
      </p:sp>
      <p:pic>
        <p:nvPicPr>
          <p:cNvPr id="3" name="Picture 2"/>
          <p:cNvPicPr>
            <a:picLocks noChangeAspect="1"/>
          </p:cNvPicPr>
          <p:nvPr/>
        </p:nvPicPr>
        <p:blipFill>
          <a:blip r:embed="rId2"/>
          <a:stretch>
            <a:fillRect/>
          </a:stretch>
        </p:blipFill>
        <p:spPr>
          <a:xfrm>
            <a:off x="3604404" y="3023345"/>
            <a:ext cx="5167637" cy="3563434"/>
          </a:xfrm>
          <a:prstGeom prst="rect">
            <a:avLst/>
          </a:prstGeom>
        </p:spPr>
      </p:pic>
    </p:spTree>
    <p:extLst>
      <p:ext uri="{BB962C8B-B14F-4D97-AF65-F5344CB8AC3E}">
        <p14:creationId xmlns:p14="http://schemas.microsoft.com/office/powerpoint/2010/main" val="17936351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Reglas de consumo:  la regla describe cuando y como un servidor con el costo asociado </a:t>
            </a:r>
            <a:r>
              <a:rPr lang="es-PA" dirty="0" err="1" smtClean="0">
                <a:sym typeface="Symbol" panose="05050102010706020507" pitchFamily="18" charset="2"/>
              </a:rPr>
              <a:t>decrementa</a:t>
            </a:r>
            <a:r>
              <a:rPr lang="es-PA" dirty="0" smtClean="0">
                <a:sym typeface="Symbol" panose="05050102010706020507" pitchFamily="18" charset="2"/>
              </a:rPr>
              <a:t> cuando el servidor está corriendo</a:t>
            </a:r>
          </a:p>
          <a:p>
            <a:pPr lvl="1"/>
            <a:r>
              <a:rPr lang="es-PA" dirty="0" smtClean="0">
                <a:sym typeface="Symbol" panose="05050102010706020507" pitchFamily="18" charset="2"/>
              </a:rPr>
              <a:t>“El costo es consumido a la velocidad e una unidad e tiempo cuando se ejecuta el servidor – cuando las tareas </a:t>
            </a:r>
            <a:r>
              <a:rPr lang="es-PA" dirty="0" err="1" smtClean="0">
                <a:sym typeface="Symbol" panose="05050102010706020507" pitchFamily="18" charset="2"/>
              </a:rPr>
              <a:t>aperíodicas</a:t>
            </a:r>
            <a:r>
              <a:rPr lang="es-PA" dirty="0" smtClean="0">
                <a:sym typeface="Symbol" panose="05050102010706020507" pitchFamily="18" charset="2"/>
              </a:rPr>
              <a:t> están siendo ejecutadas, el costo es consumido a la misma rata de labores </a:t>
            </a:r>
            <a:r>
              <a:rPr lang="es-PA" dirty="0" err="1" smtClean="0">
                <a:sym typeface="Symbol" panose="05050102010706020507" pitchFamily="18" charset="2"/>
              </a:rPr>
              <a:t>aperíodicas</a:t>
            </a:r>
            <a:r>
              <a:rPr lang="es-PA" dirty="0" smtClean="0">
                <a:sym typeface="Symbol" panose="05050102010706020507" pitchFamily="18" charset="2"/>
              </a:rPr>
              <a:t> con las cuales fueron ejecutadas”</a:t>
            </a:r>
          </a:p>
          <a:p>
            <a:r>
              <a:rPr lang="es-PA" dirty="0" smtClean="0">
                <a:sym typeface="Symbol" panose="05050102010706020507" pitchFamily="18" charset="2"/>
              </a:rPr>
              <a:t>Regla de reposición: la regla describe cuando y como el costo es </a:t>
            </a:r>
            <a:r>
              <a:rPr lang="es-PA" dirty="0" err="1" smtClean="0">
                <a:sym typeface="Symbol" panose="05050102010706020507" pitchFamily="18" charset="2"/>
              </a:rPr>
              <a:t>incremntado</a:t>
            </a:r>
            <a:endParaRPr lang="es-PA" dirty="0" smtClean="0">
              <a:sym typeface="Symbol" panose="05050102010706020507" pitchFamily="18" charset="2"/>
            </a:endParaRPr>
          </a:p>
          <a:p>
            <a:pPr lvl="1"/>
            <a:r>
              <a:rPr lang="es-PA" dirty="0" smtClean="0">
                <a:sym typeface="Symbol" panose="05050102010706020507" pitchFamily="18" charset="2"/>
              </a:rPr>
              <a:t>“El costo es de es al principio de un nuevo </a:t>
            </a:r>
            <a:r>
              <a:rPr lang="es-PA" dirty="0" err="1" smtClean="0">
                <a:sym typeface="Symbol" panose="05050102010706020507" pitchFamily="18" charset="2"/>
              </a:rPr>
              <a:t>perído</a:t>
            </a:r>
            <a:r>
              <a:rPr lang="es-PA" dirty="0" smtClean="0">
                <a:sym typeface="Symbol" panose="05050102010706020507" pitchFamily="18" charset="2"/>
              </a:rPr>
              <a:t> </a:t>
            </a:r>
            <a:r>
              <a:rPr lang="es-PA" dirty="0" err="1" smtClean="0">
                <a:sym typeface="Symbol" panose="05050102010706020507" pitchFamily="18" charset="2"/>
              </a:rPr>
              <a:t>Ps</a:t>
            </a:r>
            <a:r>
              <a:rPr lang="es-PA" dirty="0" smtClean="0">
                <a:sym typeface="Symbol" panose="05050102010706020507" pitchFamily="18" charset="2"/>
              </a:rPr>
              <a:t> – el costo es regresado al servidor cada período de servidor”</a:t>
            </a:r>
          </a:p>
        </p:txBody>
      </p:sp>
    </p:spTree>
    <p:extLst>
      <p:ext uri="{BB962C8B-B14F-4D97-AF65-F5344CB8AC3E}">
        <p14:creationId xmlns:p14="http://schemas.microsoft.com/office/powerpoint/2010/main" val="294347307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Reglas de consumo:  la regla describe cuando y como un servidor con el costo asociado </a:t>
            </a:r>
            <a:r>
              <a:rPr lang="es-PA" dirty="0" err="1" smtClean="0">
                <a:sym typeface="Symbol" panose="05050102010706020507" pitchFamily="18" charset="2"/>
              </a:rPr>
              <a:t>decrementa</a:t>
            </a:r>
            <a:r>
              <a:rPr lang="es-PA" dirty="0" smtClean="0">
                <a:sym typeface="Symbol" panose="05050102010706020507" pitchFamily="18" charset="2"/>
              </a:rPr>
              <a:t> cuando el servidor está corriendo</a:t>
            </a:r>
          </a:p>
          <a:p>
            <a:pPr lvl="1"/>
            <a:r>
              <a:rPr lang="es-PA" dirty="0" smtClean="0">
                <a:sym typeface="Symbol" panose="05050102010706020507" pitchFamily="18" charset="2"/>
              </a:rPr>
              <a:t>“El costo es consumido a la velocidad e una unidad e tiempo cuando se ejecuta el servidor – cuando las tareas </a:t>
            </a:r>
            <a:r>
              <a:rPr lang="es-PA" dirty="0" err="1" smtClean="0">
                <a:sym typeface="Symbol" panose="05050102010706020507" pitchFamily="18" charset="2"/>
              </a:rPr>
              <a:t>aperíodicas</a:t>
            </a:r>
            <a:r>
              <a:rPr lang="es-PA" dirty="0" smtClean="0">
                <a:sym typeface="Symbol" panose="05050102010706020507" pitchFamily="18" charset="2"/>
              </a:rPr>
              <a:t> están siendo ejecutadas, el costo es consumido a la misma rata de labores </a:t>
            </a:r>
            <a:r>
              <a:rPr lang="es-PA" dirty="0" err="1" smtClean="0">
                <a:sym typeface="Symbol" panose="05050102010706020507" pitchFamily="18" charset="2"/>
              </a:rPr>
              <a:t>aperíodicas</a:t>
            </a:r>
            <a:r>
              <a:rPr lang="es-PA" dirty="0" smtClean="0">
                <a:sym typeface="Symbol" panose="05050102010706020507" pitchFamily="18" charset="2"/>
              </a:rPr>
              <a:t> con las cuales fueron ejecutadas”</a:t>
            </a:r>
          </a:p>
          <a:p>
            <a:r>
              <a:rPr lang="es-PA" dirty="0" smtClean="0">
                <a:sym typeface="Symbol" panose="05050102010706020507" pitchFamily="18" charset="2"/>
              </a:rPr>
              <a:t>Regla de reposición: la regla describe cuando y como el costo es </a:t>
            </a:r>
            <a:r>
              <a:rPr lang="es-PA" dirty="0" err="1" smtClean="0">
                <a:sym typeface="Symbol" panose="05050102010706020507" pitchFamily="18" charset="2"/>
              </a:rPr>
              <a:t>incremntado</a:t>
            </a:r>
            <a:endParaRPr lang="es-PA" dirty="0" smtClean="0">
              <a:sym typeface="Symbol" panose="05050102010706020507" pitchFamily="18" charset="2"/>
            </a:endParaRPr>
          </a:p>
          <a:p>
            <a:pPr lvl="1"/>
            <a:r>
              <a:rPr lang="es-PA" dirty="0" smtClean="0">
                <a:sym typeface="Symbol" panose="05050102010706020507" pitchFamily="18" charset="2"/>
              </a:rPr>
              <a:t>“El costo es de es al principio de un nuevo </a:t>
            </a:r>
            <a:r>
              <a:rPr lang="es-PA" dirty="0" err="1" smtClean="0">
                <a:sym typeface="Symbol" panose="05050102010706020507" pitchFamily="18" charset="2"/>
              </a:rPr>
              <a:t>perído</a:t>
            </a:r>
            <a:r>
              <a:rPr lang="es-PA" dirty="0" smtClean="0">
                <a:sym typeface="Symbol" panose="05050102010706020507" pitchFamily="18" charset="2"/>
              </a:rPr>
              <a:t> </a:t>
            </a:r>
            <a:r>
              <a:rPr lang="es-PA" dirty="0" err="1" smtClean="0">
                <a:sym typeface="Symbol" panose="05050102010706020507" pitchFamily="18" charset="2"/>
              </a:rPr>
              <a:t>Ps</a:t>
            </a:r>
            <a:r>
              <a:rPr lang="es-PA" dirty="0" smtClean="0">
                <a:sym typeface="Symbol" panose="05050102010706020507" pitchFamily="18" charset="2"/>
              </a:rPr>
              <a:t> – el costo es regresado al servidor cada período de servidor”</a:t>
            </a:r>
          </a:p>
          <a:p>
            <a:endParaRPr lang="es-PA" dirty="0" smtClean="0">
              <a:sym typeface="Symbol" panose="05050102010706020507" pitchFamily="18" charset="2"/>
            </a:endParaRPr>
          </a:p>
          <a:p>
            <a:r>
              <a:rPr lang="es-PA" dirty="0" smtClean="0">
                <a:sym typeface="Symbol" panose="05050102010706020507" pitchFamily="18" charset="2"/>
              </a:rPr>
              <a:t>Ventajas</a:t>
            </a:r>
          </a:p>
          <a:p>
            <a:pPr lvl="1"/>
            <a:r>
              <a:rPr lang="es-PA" dirty="0" smtClean="0">
                <a:sym typeface="Symbol" panose="05050102010706020507" pitchFamily="18" charset="2"/>
              </a:rPr>
              <a:t>Eficiencia de tareas no </a:t>
            </a:r>
            <a:r>
              <a:rPr lang="es-PA" dirty="0" err="1" smtClean="0">
                <a:sym typeface="Symbol" panose="05050102010706020507" pitchFamily="18" charset="2"/>
              </a:rPr>
              <a:t>períodicas</a:t>
            </a:r>
            <a:r>
              <a:rPr lang="es-PA" dirty="0" smtClean="0">
                <a:sym typeface="Symbol" panose="05050102010706020507" pitchFamily="18" charset="2"/>
              </a:rPr>
              <a:t> y verificación</a:t>
            </a:r>
          </a:p>
        </p:txBody>
      </p:sp>
    </p:spTree>
    <p:extLst>
      <p:ext uri="{BB962C8B-B14F-4D97-AF65-F5344CB8AC3E}">
        <p14:creationId xmlns:p14="http://schemas.microsoft.com/office/powerpoint/2010/main" val="40625889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err="1" smtClean="0"/>
              <a:t>Mision</a:t>
            </a:r>
            <a:r>
              <a:rPr lang="es-PA" dirty="0" smtClean="0"/>
              <a:t> Apolo 11 – Hombre en la Luna</a:t>
            </a:r>
          </a:p>
          <a:p>
            <a:pPr lvl="1"/>
            <a:r>
              <a:rPr lang="es-PA" dirty="0" smtClean="0"/>
              <a:t>Sistema de 16 bits @ 1MHz</a:t>
            </a:r>
          </a:p>
          <a:p>
            <a:pPr lvl="1"/>
            <a:r>
              <a:rPr lang="es-PA" dirty="0" smtClean="0"/>
              <a:t>8 procesos </a:t>
            </a:r>
            <a:r>
              <a:rPr lang="es-PA" dirty="0" err="1" smtClean="0"/>
              <a:t>simultaneos</a:t>
            </a:r>
            <a:endParaRPr lang="es-PA" dirty="0" smtClean="0"/>
          </a:p>
          <a:p>
            <a:pPr lvl="1"/>
            <a:r>
              <a:rPr lang="es-PA" dirty="0" smtClean="0"/>
              <a:t>Reevaluados cada 20ms (</a:t>
            </a:r>
            <a:r>
              <a:rPr lang="es-PA" dirty="0" err="1" smtClean="0"/>
              <a:t>Systick</a:t>
            </a:r>
            <a:r>
              <a:rPr lang="es-PA" dirty="0" smtClean="0"/>
              <a:t>)</a:t>
            </a:r>
          </a:p>
          <a:p>
            <a:pPr marL="457200" lvl="1" indent="0">
              <a:buNone/>
            </a:pPr>
            <a:endParaRPr lang="es-PA" dirty="0" smtClean="0"/>
          </a:p>
          <a:p>
            <a:r>
              <a:rPr lang="es-PA" dirty="0" smtClean="0"/>
              <a:t>El sistema reconoció una alarma 1201</a:t>
            </a:r>
          </a:p>
          <a:p>
            <a:pPr lvl="1"/>
            <a:r>
              <a:rPr lang="es-PA" dirty="0" err="1" smtClean="0"/>
              <a:t>Switch</a:t>
            </a:r>
            <a:r>
              <a:rPr lang="es-PA" dirty="0" smtClean="0"/>
              <a:t> en mala posición </a:t>
            </a:r>
            <a:r>
              <a:rPr lang="es-PA" dirty="0" smtClean="0">
                <a:sym typeface="Wingdings" panose="05000000000000000000" pitchFamily="2" charset="2"/>
              </a:rPr>
              <a:t></a:t>
            </a:r>
          </a:p>
          <a:p>
            <a:pPr lvl="1"/>
            <a:r>
              <a:rPr lang="es-PA" dirty="0" smtClean="0">
                <a:sym typeface="Wingdings" panose="05000000000000000000" pitchFamily="2" charset="2"/>
              </a:rPr>
              <a:t>El sistema generó interrupciones de alta prioridad</a:t>
            </a:r>
          </a:p>
          <a:p>
            <a:pPr lvl="1"/>
            <a:r>
              <a:rPr lang="es-PA" dirty="0" smtClean="0">
                <a:sym typeface="Wingdings" panose="05000000000000000000" pitchFamily="2" charset="2"/>
              </a:rPr>
              <a:t>Algunos procesos se retardaron</a:t>
            </a:r>
          </a:p>
          <a:p>
            <a:pPr lvl="1"/>
            <a:r>
              <a:rPr lang="es-PA" dirty="0" smtClean="0">
                <a:sym typeface="Wingdings" panose="05000000000000000000" pitchFamily="2" charset="2"/>
              </a:rPr>
              <a:t>El hardware realizó un reinicio del sistema (</a:t>
            </a:r>
            <a:r>
              <a:rPr lang="es-PA" dirty="0" err="1" smtClean="0">
                <a:sym typeface="Wingdings" panose="05000000000000000000" pitchFamily="2" charset="2"/>
              </a:rPr>
              <a:t>watchdog</a:t>
            </a:r>
            <a:r>
              <a:rPr lang="es-PA" dirty="0" smtClean="0">
                <a:sym typeface="Wingdings" panose="05000000000000000000" pitchFamily="2" charset="2"/>
              </a:rPr>
              <a:t> probable)</a:t>
            </a:r>
            <a:endParaRPr lang="es-PA" dirty="0" smtClean="0"/>
          </a:p>
        </p:txBody>
      </p:sp>
      <p:pic>
        <p:nvPicPr>
          <p:cNvPr id="4" name="Imagen 3"/>
          <p:cNvPicPr>
            <a:picLocks noChangeAspect="1"/>
          </p:cNvPicPr>
          <p:nvPr/>
        </p:nvPicPr>
        <p:blipFill rotWithShape="1">
          <a:blip r:embed="rId2"/>
          <a:srcRect l="30736"/>
          <a:stretch/>
        </p:blipFill>
        <p:spPr>
          <a:xfrm>
            <a:off x="7804598" y="728943"/>
            <a:ext cx="4090384" cy="2647950"/>
          </a:xfrm>
          <a:prstGeom prst="rect">
            <a:avLst/>
          </a:prstGeom>
        </p:spPr>
      </p:pic>
      <p:pic>
        <p:nvPicPr>
          <p:cNvPr id="10242" name="Picture 2" descr="Image result for apollo 11 embedded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246" y="3799267"/>
            <a:ext cx="2602804" cy="28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6991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Asumir el siguiente sistema con dos tareas:</a:t>
            </a:r>
          </a:p>
          <a:p>
            <a:r>
              <a:rPr lang="es-PA" dirty="0" smtClean="0">
                <a:sym typeface="Symbol" panose="05050102010706020507" pitchFamily="18" charset="2"/>
              </a:rPr>
              <a:t>Un trabajo </a:t>
            </a:r>
            <a:r>
              <a:rPr lang="es-PA" dirty="0" err="1" smtClean="0">
                <a:sym typeface="Symbol" panose="05050102010706020507" pitchFamily="18" charset="2"/>
              </a:rPr>
              <a:t>aperíodico</a:t>
            </a:r>
            <a:r>
              <a:rPr lang="es-PA" dirty="0" smtClean="0">
                <a:sym typeface="Symbol" panose="05050102010706020507" pitchFamily="18" charset="2"/>
              </a:rPr>
              <a:t> e = 1.7 llega a t = 2.8</a:t>
            </a:r>
          </a:p>
          <a:p>
            <a:r>
              <a:rPr lang="es-PA" dirty="0" err="1" smtClean="0">
                <a:sym typeface="Symbol" panose="05050102010706020507" pitchFamily="18" charset="2"/>
              </a:rPr>
              <a:t>Schedulers</a:t>
            </a:r>
            <a:r>
              <a:rPr lang="es-PA" dirty="0" smtClean="0">
                <a:sym typeface="Symbol" panose="05050102010706020507" pitchFamily="18" charset="2"/>
              </a:rPr>
              <a:t> a utilizar: </a:t>
            </a:r>
          </a:p>
          <a:p>
            <a:pPr lvl="1"/>
            <a:r>
              <a:rPr lang="es-PA" dirty="0" smtClean="0">
                <a:sym typeface="Symbol" panose="05050102010706020507" pitchFamily="18" charset="2"/>
              </a:rPr>
              <a:t>RM</a:t>
            </a:r>
          </a:p>
          <a:p>
            <a:pPr lvl="1"/>
            <a:r>
              <a:rPr lang="es-PA" dirty="0" smtClean="0">
                <a:sym typeface="Symbol" panose="05050102010706020507" pitchFamily="18" charset="2"/>
              </a:rPr>
              <a:t>EDF</a:t>
            </a:r>
          </a:p>
        </p:txBody>
      </p:sp>
      <p:pic>
        <p:nvPicPr>
          <p:cNvPr id="3" name="Picture 2"/>
          <p:cNvPicPr>
            <a:picLocks noChangeAspect="1"/>
          </p:cNvPicPr>
          <p:nvPr/>
        </p:nvPicPr>
        <p:blipFill>
          <a:blip r:embed="rId2"/>
          <a:stretch>
            <a:fillRect/>
          </a:stretch>
        </p:blipFill>
        <p:spPr>
          <a:xfrm>
            <a:off x="8052499" y="1673817"/>
            <a:ext cx="3123166" cy="1751308"/>
          </a:xfrm>
          <a:prstGeom prst="rect">
            <a:avLst/>
          </a:prstGeom>
        </p:spPr>
      </p:pic>
    </p:spTree>
    <p:extLst>
      <p:ext uri="{BB962C8B-B14F-4D97-AF65-F5344CB8AC3E}">
        <p14:creationId xmlns:p14="http://schemas.microsoft.com/office/powerpoint/2010/main" val="162896931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 con RM</a:t>
            </a:r>
          </a:p>
          <a:p>
            <a:r>
              <a:rPr lang="es-PA" dirty="0" smtClean="0">
                <a:sym typeface="Symbol" panose="05050102010706020507" pitchFamily="18" charset="2"/>
              </a:rPr>
              <a:t>La prioridad de usar RM es</a:t>
            </a:r>
          </a:p>
          <a:p>
            <a:pPr lvl="1"/>
            <a:r>
              <a:rPr lang="es-PA" dirty="0" smtClean="0">
                <a:sym typeface="Symbol" panose="05050102010706020507" pitchFamily="18" charset="2"/>
              </a:rPr>
              <a:t>La mas alta:  El servidor DS</a:t>
            </a:r>
          </a:p>
          <a:p>
            <a:pPr lvl="1"/>
            <a:r>
              <a:rPr lang="es-PA" dirty="0" smtClean="0">
                <a:sym typeface="Symbol" panose="05050102010706020507" pitchFamily="18" charset="2"/>
              </a:rPr>
              <a:t>(porque tiene el </a:t>
            </a:r>
            <a:r>
              <a:rPr lang="es-PA" dirty="0" err="1" smtClean="0">
                <a:sym typeface="Symbol" panose="05050102010706020507" pitchFamily="18" charset="2"/>
              </a:rPr>
              <a:t>perídos</a:t>
            </a:r>
            <a:r>
              <a:rPr lang="es-PA" dirty="0" smtClean="0">
                <a:sym typeface="Symbol" panose="05050102010706020507" pitchFamily="18" charset="2"/>
              </a:rPr>
              <a:t> mas corto)</a:t>
            </a:r>
          </a:p>
          <a:p>
            <a:pPr lvl="1"/>
            <a:r>
              <a:rPr lang="es-PA" dirty="0" smtClean="0">
                <a:sym typeface="Symbol" panose="05050102010706020507" pitchFamily="18" charset="2"/>
              </a:rPr>
              <a:t>T1 = media</a:t>
            </a:r>
          </a:p>
          <a:p>
            <a:pPr lvl="1"/>
            <a:r>
              <a:rPr lang="es-PA" dirty="0" smtClean="0">
                <a:sym typeface="Symbol" panose="05050102010706020507" pitchFamily="18" charset="2"/>
              </a:rPr>
              <a:t>T2  = baja</a:t>
            </a:r>
          </a:p>
          <a:p>
            <a:r>
              <a:rPr lang="es-PA" dirty="0" smtClean="0">
                <a:sym typeface="Symbol" panose="05050102010706020507" pitchFamily="18" charset="2"/>
              </a:rPr>
              <a:t>¿Es el sistema factible?</a:t>
            </a:r>
          </a:p>
        </p:txBody>
      </p:sp>
      <p:pic>
        <p:nvPicPr>
          <p:cNvPr id="3" name="Picture 2"/>
          <p:cNvPicPr>
            <a:picLocks noChangeAspect="1"/>
          </p:cNvPicPr>
          <p:nvPr/>
        </p:nvPicPr>
        <p:blipFill>
          <a:blip r:embed="rId2"/>
          <a:stretch>
            <a:fillRect/>
          </a:stretch>
        </p:blipFill>
        <p:spPr>
          <a:xfrm>
            <a:off x="8052499" y="1673817"/>
            <a:ext cx="3123166" cy="1751308"/>
          </a:xfrm>
          <a:prstGeom prst="rect">
            <a:avLst/>
          </a:prstGeom>
        </p:spPr>
      </p:pic>
      <p:pic>
        <p:nvPicPr>
          <p:cNvPr id="5" name="Picture 4"/>
          <p:cNvPicPr>
            <a:picLocks noChangeAspect="1"/>
          </p:cNvPicPr>
          <p:nvPr/>
        </p:nvPicPr>
        <p:blipFill>
          <a:blip r:embed="rId3"/>
          <a:stretch>
            <a:fillRect/>
          </a:stretch>
        </p:blipFill>
        <p:spPr>
          <a:xfrm>
            <a:off x="4783498" y="3970393"/>
            <a:ext cx="6392167" cy="2295845"/>
          </a:xfrm>
          <a:prstGeom prst="rect">
            <a:avLst/>
          </a:prstGeom>
        </p:spPr>
      </p:pic>
    </p:spTree>
    <p:extLst>
      <p:ext uri="{BB962C8B-B14F-4D97-AF65-F5344CB8AC3E}">
        <p14:creationId xmlns:p14="http://schemas.microsoft.com/office/powerpoint/2010/main" val="204813152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 con RM</a:t>
            </a:r>
          </a:p>
          <a:p>
            <a:r>
              <a:rPr lang="es-PA" dirty="0" smtClean="0">
                <a:sym typeface="Symbol" panose="05050102010706020507" pitchFamily="18" charset="2"/>
              </a:rPr>
              <a:t>No se perdió el </a:t>
            </a:r>
            <a:r>
              <a:rPr lang="es-PA" dirty="0" err="1" smtClean="0">
                <a:sym typeface="Symbol" panose="05050102010706020507" pitchFamily="18" charset="2"/>
              </a:rPr>
              <a:t>deadline</a:t>
            </a:r>
            <a:endParaRPr lang="es-PA" dirty="0" smtClean="0">
              <a:sym typeface="Symbol" panose="05050102010706020507" pitchFamily="18" charset="2"/>
            </a:endParaRPr>
          </a:p>
          <a:p>
            <a:r>
              <a:rPr lang="es-PA" dirty="0" smtClean="0">
                <a:sym typeface="Symbol" panose="05050102010706020507" pitchFamily="18" charset="2"/>
              </a:rPr>
              <a:t>El tiempo de respuesta de la tarea es 3.7</a:t>
            </a:r>
          </a:p>
        </p:txBody>
      </p:sp>
      <p:pic>
        <p:nvPicPr>
          <p:cNvPr id="3" name="Picture 2"/>
          <p:cNvPicPr>
            <a:picLocks noChangeAspect="1"/>
          </p:cNvPicPr>
          <p:nvPr/>
        </p:nvPicPr>
        <p:blipFill>
          <a:blip r:embed="rId2"/>
          <a:stretch>
            <a:fillRect/>
          </a:stretch>
        </p:blipFill>
        <p:spPr>
          <a:xfrm>
            <a:off x="8052499" y="1673817"/>
            <a:ext cx="3123166" cy="1751308"/>
          </a:xfrm>
          <a:prstGeom prst="rect">
            <a:avLst/>
          </a:prstGeom>
        </p:spPr>
      </p:pic>
      <p:pic>
        <p:nvPicPr>
          <p:cNvPr id="6" name="Picture 5"/>
          <p:cNvPicPr>
            <a:picLocks noChangeAspect="1"/>
          </p:cNvPicPr>
          <p:nvPr/>
        </p:nvPicPr>
        <p:blipFill>
          <a:blip r:embed="rId3"/>
          <a:stretch>
            <a:fillRect/>
          </a:stretch>
        </p:blipFill>
        <p:spPr>
          <a:xfrm>
            <a:off x="4678708" y="3862792"/>
            <a:ext cx="6496957" cy="2286319"/>
          </a:xfrm>
          <a:prstGeom prst="rect">
            <a:avLst/>
          </a:prstGeom>
        </p:spPr>
      </p:pic>
    </p:spTree>
    <p:extLst>
      <p:ext uri="{BB962C8B-B14F-4D97-AF65-F5344CB8AC3E}">
        <p14:creationId xmlns:p14="http://schemas.microsoft.com/office/powerpoint/2010/main" val="1742923484"/>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 con EDF</a:t>
            </a:r>
          </a:p>
          <a:p>
            <a:r>
              <a:rPr lang="es-PA" dirty="0" smtClean="0">
                <a:sym typeface="Symbol" panose="05050102010706020507" pitchFamily="18" charset="2"/>
              </a:rPr>
              <a:t>No se perdió el </a:t>
            </a:r>
            <a:r>
              <a:rPr lang="es-PA" dirty="0" err="1" smtClean="0">
                <a:sym typeface="Symbol" panose="05050102010706020507" pitchFamily="18" charset="2"/>
              </a:rPr>
              <a:t>deadline</a:t>
            </a:r>
            <a:endParaRPr lang="es-PA" dirty="0" smtClean="0">
              <a:sym typeface="Symbol" panose="05050102010706020507" pitchFamily="18" charset="2"/>
            </a:endParaRPr>
          </a:p>
          <a:p>
            <a:r>
              <a:rPr lang="es-PA" dirty="0" smtClean="0">
                <a:sym typeface="Symbol" panose="05050102010706020507" pitchFamily="18" charset="2"/>
              </a:rPr>
              <a:t>El tiempo de respuesta de la tarea es 3.7</a:t>
            </a:r>
          </a:p>
        </p:txBody>
      </p:sp>
      <p:pic>
        <p:nvPicPr>
          <p:cNvPr id="3" name="Picture 2"/>
          <p:cNvPicPr>
            <a:picLocks noChangeAspect="1"/>
          </p:cNvPicPr>
          <p:nvPr/>
        </p:nvPicPr>
        <p:blipFill>
          <a:blip r:embed="rId2"/>
          <a:stretch>
            <a:fillRect/>
          </a:stretch>
        </p:blipFill>
        <p:spPr>
          <a:xfrm>
            <a:off x="8052499" y="1673817"/>
            <a:ext cx="3123166" cy="1751308"/>
          </a:xfrm>
          <a:prstGeom prst="rect">
            <a:avLst/>
          </a:prstGeom>
        </p:spPr>
      </p:pic>
      <p:pic>
        <p:nvPicPr>
          <p:cNvPr id="5" name="Picture 4"/>
          <p:cNvPicPr>
            <a:picLocks noChangeAspect="1"/>
          </p:cNvPicPr>
          <p:nvPr/>
        </p:nvPicPr>
        <p:blipFill>
          <a:blip r:embed="rId3"/>
          <a:stretch>
            <a:fillRect/>
          </a:stretch>
        </p:blipFill>
        <p:spPr>
          <a:xfrm>
            <a:off x="2233507" y="3821529"/>
            <a:ext cx="7142968" cy="2563065"/>
          </a:xfrm>
          <a:prstGeom prst="rect">
            <a:avLst/>
          </a:prstGeom>
        </p:spPr>
      </p:pic>
    </p:spTree>
    <p:extLst>
      <p:ext uri="{BB962C8B-B14F-4D97-AF65-F5344CB8AC3E}">
        <p14:creationId xmlns:p14="http://schemas.microsoft.com/office/powerpoint/2010/main" val="68365177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¿Cómo son </a:t>
            </a:r>
            <a:r>
              <a:rPr lang="es-PA" dirty="0" err="1" smtClean="0">
                <a:sym typeface="Symbol" panose="05050102010706020507" pitchFamily="18" charset="2"/>
              </a:rPr>
              <a:t>determiandos</a:t>
            </a:r>
            <a:r>
              <a:rPr lang="es-PA" dirty="0" smtClean="0">
                <a:sym typeface="Symbol" panose="05050102010706020507" pitchFamily="18" charset="2"/>
              </a:rPr>
              <a:t> los períodos y costos?</a:t>
            </a:r>
          </a:p>
          <a:p>
            <a:pPr lvl="1"/>
            <a:r>
              <a:rPr lang="es-PA" dirty="0" smtClean="0">
                <a:sym typeface="Symbol" panose="05050102010706020507" pitchFamily="18" charset="2"/>
              </a:rPr>
              <a:t>El período y costo han sido dados en todos los ejemplos, pero, ¿cómo se determinan?</a:t>
            </a:r>
          </a:p>
          <a:p>
            <a:pPr lvl="1"/>
            <a:r>
              <a:rPr lang="es-PA" dirty="0" smtClean="0">
                <a:sym typeface="Symbol" panose="05050102010706020507" pitchFamily="18" charset="2"/>
              </a:rPr>
              <a:t>Alto costo:  largas ejecuciones</a:t>
            </a:r>
          </a:p>
          <a:p>
            <a:pPr lvl="1"/>
            <a:r>
              <a:rPr lang="es-PA" dirty="0" smtClean="0">
                <a:sym typeface="Symbol" panose="05050102010706020507" pitchFamily="18" charset="2"/>
              </a:rPr>
              <a:t>Bajos </a:t>
            </a:r>
            <a:r>
              <a:rPr lang="es-PA" dirty="0" err="1" smtClean="0">
                <a:sym typeface="Symbol" panose="05050102010706020507" pitchFamily="18" charset="2"/>
              </a:rPr>
              <a:t>perídos</a:t>
            </a:r>
            <a:r>
              <a:rPr lang="es-PA" dirty="0" smtClean="0">
                <a:sym typeface="Symbol" panose="05050102010706020507" pitchFamily="18" charset="2"/>
              </a:rPr>
              <a:t>: rápida respuesta del servidor</a:t>
            </a:r>
          </a:p>
          <a:p>
            <a:pPr lvl="1"/>
            <a:endParaRPr lang="es-PA" dirty="0" smtClean="0">
              <a:sym typeface="Symbol" panose="05050102010706020507" pitchFamily="18" charset="2"/>
            </a:endParaRPr>
          </a:p>
          <a:p>
            <a:r>
              <a:rPr lang="es-PA" dirty="0" smtClean="0">
                <a:sym typeface="Symbol" panose="05050102010706020507" pitchFamily="18" charset="2"/>
              </a:rPr>
              <a:t>Usamos la fórmula de </a:t>
            </a:r>
            <a:r>
              <a:rPr lang="es-PA" dirty="0" err="1" smtClean="0">
                <a:sym typeface="Symbol" panose="05050102010706020507" pitchFamily="18" charset="2"/>
              </a:rPr>
              <a:t>Urm</a:t>
            </a:r>
            <a:r>
              <a:rPr lang="es-PA" dirty="0" smtClean="0">
                <a:sym typeface="Symbol" panose="05050102010706020507" pitchFamily="18" charset="2"/>
              </a:rPr>
              <a:t> para garantizar factibilidad</a:t>
            </a:r>
          </a:p>
          <a:p>
            <a:pPr lvl="1"/>
            <a:r>
              <a:rPr lang="es-PA" dirty="0" smtClean="0">
                <a:sym typeface="Symbol" panose="05050102010706020507" pitchFamily="18" charset="2"/>
              </a:rPr>
              <a:t>U &lt; </a:t>
            </a:r>
            <a:r>
              <a:rPr lang="es-PA" dirty="0" err="1" smtClean="0">
                <a:sym typeface="Symbol" panose="05050102010706020507" pitchFamily="18" charset="2"/>
              </a:rPr>
              <a:t>Urm</a:t>
            </a:r>
            <a:endParaRPr lang="es-PA" dirty="0" smtClean="0">
              <a:sym typeface="Symbol" panose="05050102010706020507" pitchFamily="18" charset="2"/>
            </a:endParaRPr>
          </a:p>
          <a:p>
            <a:pPr lvl="1"/>
            <a:r>
              <a:rPr lang="es-PA" dirty="0" smtClean="0">
                <a:sym typeface="Symbol" panose="05050102010706020507" pitchFamily="18" charset="2"/>
              </a:rPr>
              <a:t>En </a:t>
            </a:r>
            <a:r>
              <a:rPr lang="es-PA" dirty="0" err="1" smtClean="0">
                <a:sym typeface="Symbol" panose="05050102010706020507" pitchFamily="18" charset="2"/>
              </a:rPr>
              <a:t>casp</a:t>
            </a:r>
            <a:r>
              <a:rPr lang="es-PA" dirty="0" smtClean="0">
                <a:sym typeface="Symbol" panose="05050102010706020507" pitchFamily="18" charset="2"/>
              </a:rPr>
              <a:t> de </a:t>
            </a:r>
            <a:r>
              <a:rPr lang="es-PA" dirty="0" err="1" smtClean="0">
                <a:sym typeface="Symbol" panose="05050102010706020507" pitchFamily="18" charset="2"/>
              </a:rPr>
              <a:t>Ps</a:t>
            </a:r>
            <a:r>
              <a:rPr lang="es-PA" dirty="0" smtClean="0">
                <a:sym typeface="Symbol" panose="05050102010706020507" pitchFamily="18" charset="2"/>
              </a:rPr>
              <a:t> &lt; </a:t>
            </a:r>
            <a:r>
              <a:rPr lang="es-PA" dirty="0" err="1" smtClean="0">
                <a:sym typeface="Symbol" panose="05050102010706020507" pitchFamily="18" charset="2"/>
              </a:rPr>
              <a:t>Pn</a:t>
            </a:r>
            <a:r>
              <a:rPr lang="es-PA" dirty="0" smtClean="0">
                <a:sym typeface="Symbol" panose="05050102010706020507" pitchFamily="18" charset="2"/>
              </a:rPr>
              <a:t> el servidor tiene alta prioridad</a:t>
            </a:r>
            <a:r>
              <a:rPr lang="es-PA" dirty="0">
                <a:sym typeface="Symbol" panose="05050102010706020507" pitchFamily="18" charset="2"/>
              </a:rPr>
              <a:t> </a:t>
            </a:r>
            <a:r>
              <a:rPr lang="es-PA" dirty="0" smtClean="0">
                <a:sym typeface="Symbol" panose="05050102010706020507" pitchFamily="18" charset="2"/>
              </a:rPr>
              <a:t>que algunas tareas </a:t>
            </a:r>
            <a:r>
              <a:rPr lang="es-PA" dirty="0" err="1" smtClean="0">
                <a:sym typeface="Symbol" panose="05050102010706020507" pitchFamily="18" charset="2"/>
              </a:rPr>
              <a:t>períodicas</a:t>
            </a:r>
            <a:endParaRPr lang="es-PA" dirty="0" smtClean="0">
              <a:sym typeface="Symbol" panose="05050102010706020507" pitchFamily="18" charset="2"/>
            </a:endParaRPr>
          </a:p>
        </p:txBody>
      </p:sp>
    </p:spTree>
    <p:extLst>
      <p:ext uri="{BB962C8B-B14F-4D97-AF65-F5344CB8AC3E}">
        <p14:creationId xmlns:p14="http://schemas.microsoft.com/office/powerpoint/2010/main" val="137296534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ejemplo</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a:t>
            </a:r>
          </a:p>
          <a:p>
            <a:r>
              <a:rPr lang="es-PA" dirty="0" smtClean="0">
                <a:sym typeface="Symbol" panose="05050102010706020507" pitchFamily="18" charset="2"/>
              </a:rPr>
              <a:t>Tres tareas </a:t>
            </a:r>
            <a:r>
              <a:rPr lang="es-PA" dirty="0" err="1" smtClean="0">
                <a:sym typeface="Symbol" panose="05050102010706020507" pitchFamily="18" charset="2"/>
              </a:rPr>
              <a:t>períodicas</a:t>
            </a:r>
            <a:r>
              <a:rPr lang="es-PA" dirty="0" smtClean="0">
                <a:sym typeface="Symbol" panose="05050102010706020507" pitchFamily="18" charset="2"/>
              </a:rPr>
              <a:t> T1(3, 0.5) T2(20, 5) T3(60, 10)</a:t>
            </a:r>
          </a:p>
          <a:p>
            <a:r>
              <a:rPr lang="es-PA" dirty="0" smtClean="0">
                <a:sym typeface="Symbol" panose="05050102010706020507" pitchFamily="18" charset="2"/>
              </a:rPr>
              <a:t>Una tarea </a:t>
            </a:r>
            <a:r>
              <a:rPr lang="es-PA" dirty="0" err="1" smtClean="0">
                <a:sym typeface="Symbol" panose="05050102010706020507" pitchFamily="18" charset="2"/>
              </a:rPr>
              <a:t>aperíodica</a:t>
            </a:r>
            <a:r>
              <a:rPr lang="es-PA" dirty="0" smtClean="0">
                <a:sym typeface="Symbol" panose="05050102010706020507" pitchFamily="18" charset="2"/>
              </a:rPr>
              <a:t> Ap1 con tiempo de ejecución </a:t>
            </a:r>
            <a:r>
              <a:rPr lang="es-PA" dirty="0" err="1" smtClean="0">
                <a:sym typeface="Symbol" panose="05050102010706020507" pitchFamily="18" charset="2"/>
              </a:rPr>
              <a:t>eap</a:t>
            </a:r>
            <a:r>
              <a:rPr lang="es-PA" dirty="0" smtClean="0">
                <a:sym typeface="Symbol" panose="05050102010706020507" pitchFamily="18" charset="2"/>
              </a:rPr>
              <a:t> = 1.5ms</a:t>
            </a:r>
            <a:r>
              <a:rPr lang="es-PA" dirty="0">
                <a:sym typeface="Symbol" panose="05050102010706020507" pitchFamily="18" charset="2"/>
              </a:rPr>
              <a:t> </a:t>
            </a:r>
            <a:r>
              <a:rPr lang="es-PA" dirty="0" smtClean="0">
                <a:sym typeface="Symbol" panose="05050102010706020507" pitchFamily="18" charset="2"/>
              </a:rPr>
              <a:t>y trabajos que llegan en 8ms</a:t>
            </a:r>
          </a:p>
          <a:p>
            <a:r>
              <a:rPr lang="es-PA" dirty="0" smtClean="0">
                <a:sym typeface="Symbol" panose="05050102010706020507" pitchFamily="18" charset="2"/>
              </a:rPr>
              <a:t>Agendadas con un </a:t>
            </a:r>
            <a:r>
              <a:rPr lang="es-PA" dirty="0" err="1" smtClean="0">
                <a:sym typeface="Symbol" panose="05050102010706020507" pitchFamily="18" charset="2"/>
              </a:rPr>
              <a:t>scheduler</a:t>
            </a:r>
            <a:r>
              <a:rPr lang="es-PA" dirty="0" smtClean="0">
                <a:sym typeface="Symbol" panose="05050102010706020507" pitchFamily="18" charset="2"/>
              </a:rPr>
              <a:t> RM</a:t>
            </a:r>
          </a:p>
        </p:txBody>
      </p:sp>
    </p:spTree>
    <p:extLst>
      <p:ext uri="{BB962C8B-B14F-4D97-AF65-F5344CB8AC3E}">
        <p14:creationId xmlns:p14="http://schemas.microsoft.com/office/powerpoint/2010/main" val="87521994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Diseñando el servidor</a:t>
            </a:r>
            <a:endParaRPr lang="es-PA" dirty="0"/>
          </a:p>
        </p:txBody>
      </p:sp>
      <p:sp>
        <p:nvSpPr>
          <p:cNvPr id="4" name="Marcador de contenido 3"/>
          <p:cNvSpPr>
            <a:spLocks noGrp="1"/>
          </p:cNvSpPr>
          <p:nvPr>
            <p:ph idx="1"/>
          </p:nvPr>
        </p:nvSpPr>
        <p:spPr>
          <a:xfrm>
            <a:off x="218364" y="1853245"/>
            <a:ext cx="11668836" cy="4733533"/>
          </a:xfrm>
        </p:spPr>
        <p:txBody>
          <a:bodyPr>
            <a:normAutofit fontScale="92500" lnSpcReduction="10000"/>
          </a:bodyPr>
          <a:lstStyle/>
          <a:p>
            <a:r>
              <a:rPr lang="es-PA" dirty="0" smtClean="0">
                <a:sym typeface="Symbol" panose="05050102010706020507" pitchFamily="18" charset="2"/>
              </a:rPr>
              <a:t>Ejemplo</a:t>
            </a:r>
          </a:p>
          <a:p>
            <a:pPr lvl="1"/>
            <a:r>
              <a:rPr lang="es-PA" dirty="0" err="1" smtClean="0">
                <a:sym typeface="Symbol" panose="05050102010706020507" pitchFamily="18" charset="2"/>
              </a:rPr>
              <a:t>Calcuar</a:t>
            </a:r>
            <a:r>
              <a:rPr lang="es-PA" dirty="0" smtClean="0">
                <a:sym typeface="Symbol" panose="05050102010706020507" pitchFamily="18" charset="2"/>
              </a:rPr>
              <a:t> U para todo el sistema</a:t>
            </a:r>
          </a:p>
          <a:p>
            <a:pPr lvl="1"/>
            <a:r>
              <a:rPr lang="es-PA" dirty="0" smtClean="0">
                <a:sym typeface="Symbol" panose="05050102010706020507" pitchFamily="18" charset="2"/>
              </a:rPr>
              <a:t>Escoger </a:t>
            </a:r>
            <a:r>
              <a:rPr lang="es-PA" dirty="0" err="1" smtClean="0">
                <a:sym typeface="Symbol" panose="05050102010706020507" pitchFamily="18" charset="2"/>
              </a:rPr>
              <a:t>Ps</a:t>
            </a:r>
            <a:r>
              <a:rPr lang="es-PA" dirty="0" smtClean="0">
                <a:sym typeface="Symbol" panose="05050102010706020507" pitchFamily="18" charset="2"/>
              </a:rPr>
              <a:t> y es considerando que es/</a:t>
            </a:r>
            <a:r>
              <a:rPr lang="es-PA" dirty="0" err="1" smtClean="0">
                <a:sym typeface="Symbol" panose="05050102010706020507" pitchFamily="18" charset="2"/>
              </a:rPr>
              <a:t>Ps</a:t>
            </a:r>
            <a:r>
              <a:rPr lang="es-PA" dirty="0" smtClean="0">
                <a:sym typeface="Symbol" panose="05050102010706020507" pitchFamily="18" charset="2"/>
              </a:rPr>
              <a:t> = </a:t>
            </a:r>
            <a:r>
              <a:rPr lang="es-PA" dirty="0" err="1" smtClean="0">
                <a:sym typeface="Symbol" panose="05050102010706020507" pitchFamily="18" charset="2"/>
              </a:rPr>
              <a:t>Us</a:t>
            </a:r>
            <a:endParaRPr lang="es-PA" dirty="0" smtClean="0">
              <a:sym typeface="Symbol" panose="05050102010706020507" pitchFamily="18" charset="2"/>
            </a:endParaRPr>
          </a:p>
          <a:p>
            <a:pPr lvl="1"/>
            <a:r>
              <a:rPr lang="es-PA" dirty="0" smtClean="0">
                <a:sym typeface="Symbol" panose="05050102010706020507" pitchFamily="18" charset="2"/>
              </a:rPr>
              <a:t>Calcular U + </a:t>
            </a:r>
            <a:r>
              <a:rPr lang="es-PA" dirty="0" err="1" smtClean="0">
                <a:sym typeface="Symbol" panose="05050102010706020507" pitchFamily="18" charset="2"/>
              </a:rPr>
              <a:t>Us</a:t>
            </a:r>
            <a:r>
              <a:rPr lang="es-PA" dirty="0" smtClean="0">
                <a:sym typeface="Symbol" panose="05050102010706020507" pitchFamily="18" charset="2"/>
              </a:rPr>
              <a:t>, esto debe ser menor a </a:t>
            </a:r>
            <a:r>
              <a:rPr lang="es-PA" dirty="0" err="1" smtClean="0">
                <a:sym typeface="Symbol" panose="05050102010706020507" pitchFamily="18" charset="2"/>
              </a:rPr>
              <a:t>Urm</a:t>
            </a:r>
            <a:r>
              <a:rPr lang="es-PA" dirty="0" smtClean="0">
                <a:sym typeface="Symbol" panose="05050102010706020507" pitchFamily="18" charset="2"/>
              </a:rPr>
              <a:t>, sino, </a:t>
            </a:r>
            <a:r>
              <a:rPr lang="es-PA" dirty="0" err="1" smtClean="0">
                <a:sym typeface="Symbol" panose="05050102010706020507" pitchFamily="18" charset="2"/>
              </a:rPr>
              <a:t>seleccioanr</a:t>
            </a:r>
            <a:r>
              <a:rPr lang="es-PA" dirty="0" smtClean="0">
                <a:sym typeface="Symbol" panose="05050102010706020507" pitchFamily="18" charset="2"/>
              </a:rPr>
              <a:t> nuevos parámetros </a:t>
            </a:r>
            <a:r>
              <a:rPr lang="es-PA" dirty="0" err="1" smtClean="0">
                <a:sym typeface="Symbol" panose="05050102010706020507" pitchFamily="18" charset="2"/>
              </a:rPr>
              <a:t>pa</a:t>
            </a:r>
            <a:r>
              <a:rPr lang="es-PA" dirty="0" smtClean="0">
                <a:sym typeface="Symbol" panose="05050102010706020507" pitchFamily="18" charset="2"/>
              </a:rPr>
              <a:t> </a:t>
            </a:r>
            <a:r>
              <a:rPr lang="es-PA" dirty="0" err="1" smtClean="0">
                <a:sym typeface="Symbol" panose="05050102010706020507" pitchFamily="18" charset="2"/>
              </a:rPr>
              <a:t>ra</a:t>
            </a:r>
            <a:r>
              <a:rPr lang="es-PA" dirty="0" smtClean="0">
                <a:sym typeface="Symbol" panose="05050102010706020507" pitchFamily="18" charset="2"/>
              </a:rPr>
              <a:t> </a:t>
            </a:r>
            <a:r>
              <a:rPr lang="es-PA" dirty="0" err="1" smtClean="0">
                <a:sym typeface="Symbol" panose="05050102010706020507" pitchFamily="18" charset="2"/>
              </a:rPr>
              <a:t>Ps</a:t>
            </a:r>
            <a:r>
              <a:rPr lang="es-PA" dirty="0" smtClean="0">
                <a:sym typeface="Symbol" panose="05050102010706020507" pitchFamily="18" charset="2"/>
              </a:rPr>
              <a:t> y es</a:t>
            </a:r>
          </a:p>
          <a:p>
            <a:pPr lvl="1"/>
            <a:r>
              <a:rPr lang="es-PA" dirty="0" smtClean="0">
                <a:sym typeface="Symbol" panose="05050102010706020507" pitchFamily="18" charset="2"/>
              </a:rPr>
              <a:t>La razón entre </a:t>
            </a:r>
            <a:r>
              <a:rPr lang="es-PA" dirty="0" err="1" smtClean="0">
                <a:sym typeface="Symbol" panose="05050102010706020507" pitchFamily="18" charset="2"/>
              </a:rPr>
              <a:t>Ps</a:t>
            </a:r>
            <a:r>
              <a:rPr lang="es-PA" dirty="0" smtClean="0">
                <a:sym typeface="Symbol" panose="05050102010706020507" pitchFamily="18" charset="2"/>
              </a:rPr>
              <a:t> y es </a:t>
            </a:r>
            <a:r>
              <a:rPr lang="es-PA" dirty="0" err="1" smtClean="0">
                <a:sym typeface="Symbol" panose="05050102010706020507" pitchFamily="18" charset="2"/>
              </a:rPr>
              <a:t>dtermina</a:t>
            </a:r>
            <a:r>
              <a:rPr lang="es-PA" dirty="0" smtClean="0">
                <a:sym typeface="Symbol" panose="05050102010706020507" pitchFamily="18" charset="2"/>
              </a:rPr>
              <a:t> la utilización del servidor</a:t>
            </a:r>
          </a:p>
          <a:p>
            <a:pPr lvl="1"/>
            <a:endParaRPr lang="es-PA" dirty="0">
              <a:sym typeface="Symbol" panose="05050102010706020507" pitchFamily="18" charset="2"/>
            </a:endParaRPr>
          </a:p>
          <a:p>
            <a:pPr lvl="1"/>
            <a:r>
              <a:rPr lang="es-PA" dirty="0" smtClean="0">
                <a:sym typeface="Symbol" panose="05050102010706020507" pitchFamily="18" charset="2"/>
              </a:rPr>
              <a:t>U = 0.5/3 + 5/20 + 10/60 = 0.583</a:t>
            </a:r>
          </a:p>
          <a:p>
            <a:pPr lvl="1"/>
            <a:r>
              <a:rPr lang="es-PA" dirty="0" smtClean="0">
                <a:sym typeface="Symbol" panose="05050102010706020507" pitchFamily="18" charset="2"/>
              </a:rPr>
              <a:t>Añadiendo el servidor a la formula</a:t>
            </a:r>
          </a:p>
          <a:p>
            <a:pPr lvl="2"/>
            <a:r>
              <a:rPr lang="es-PA" dirty="0" err="1" smtClean="0">
                <a:sym typeface="Symbol" panose="05050102010706020507" pitchFamily="18" charset="2"/>
              </a:rPr>
              <a:t>Urm</a:t>
            </a:r>
            <a:r>
              <a:rPr lang="es-PA" dirty="0" smtClean="0">
                <a:sym typeface="Symbol" panose="05050102010706020507" pitchFamily="18" charset="2"/>
              </a:rPr>
              <a:t>(4) = 4*(2^(2/4) – 1) = 0.757</a:t>
            </a:r>
          </a:p>
          <a:p>
            <a:pPr lvl="1"/>
            <a:r>
              <a:rPr lang="es-PA" dirty="0" smtClean="0">
                <a:sym typeface="Symbol" panose="05050102010706020507" pitchFamily="18" charset="2"/>
              </a:rPr>
              <a:t>U + </a:t>
            </a:r>
            <a:r>
              <a:rPr lang="es-PA" dirty="0" err="1" smtClean="0">
                <a:sym typeface="Symbol" panose="05050102010706020507" pitchFamily="18" charset="2"/>
              </a:rPr>
              <a:t>Us</a:t>
            </a:r>
            <a:r>
              <a:rPr lang="es-PA" dirty="0" smtClean="0">
                <a:sym typeface="Symbol" panose="05050102010706020507" pitchFamily="18" charset="2"/>
              </a:rPr>
              <a:t> &lt;= 0.757</a:t>
            </a:r>
          </a:p>
          <a:p>
            <a:pPr lvl="1"/>
            <a:r>
              <a:rPr lang="es-PA" dirty="0" err="1" smtClean="0">
                <a:sym typeface="Symbol" panose="05050102010706020507" pitchFamily="18" charset="2"/>
              </a:rPr>
              <a:t>Us</a:t>
            </a:r>
            <a:r>
              <a:rPr lang="es-PA" dirty="0" smtClean="0">
                <a:sym typeface="Symbol" panose="05050102010706020507" pitchFamily="18" charset="2"/>
              </a:rPr>
              <a:t> &lt;= 0.174</a:t>
            </a:r>
          </a:p>
          <a:p>
            <a:pPr lvl="1"/>
            <a:r>
              <a:rPr lang="es-PA" dirty="0" smtClean="0">
                <a:sym typeface="Symbol" panose="05050102010706020507" pitchFamily="18" charset="2"/>
              </a:rPr>
              <a:t>Seleccionamos </a:t>
            </a:r>
            <a:r>
              <a:rPr lang="es-PA" dirty="0" err="1" smtClean="0">
                <a:sym typeface="Symbol" panose="05050102010706020507" pitchFamily="18" charset="2"/>
              </a:rPr>
              <a:t>Ps</a:t>
            </a:r>
            <a:r>
              <a:rPr lang="es-PA" dirty="0" smtClean="0">
                <a:sym typeface="Symbol" panose="05050102010706020507" pitchFamily="18" charset="2"/>
              </a:rPr>
              <a:t> = 9 es=1.5 </a:t>
            </a:r>
          </a:p>
          <a:p>
            <a:pPr lvl="1"/>
            <a:r>
              <a:rPr lang="es-PA" dirty="0" smtClean="0">
                <a:sym typeface="Symbol" panose="05050102010706020507" pitchFamily="18" charset="2"/>
              </a:rPr>
              <a:t>Dados 0.853 + 0.167 = 0.7497</a:t>
            </a:r>
          </a:p>
        </p:txBody>
      </p:sp>
    </p:spTree>
    <p:extLst>
      <p:ext uri="{BB962C8B-B14F-4D97-AF65-F5344CB8AC3E}">
        <p14:creationId xmlns:p14="http://schemas.microsoft.com/office/powerpoint/2010/main" val="1120198320"/>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04123"/>
          </a:xfrm>
        </p:spPr>
        <p:txBody>
          <a:bodyPr/>
          <a:lstStyle/>
          <a:p>
            <a:r>
              <a:rPr lang="es-PA" dirty="0" smtClean="0"/>
              <a:t>El servidor diferible – Diseñando el servidor</a:t>
            </a:r>
            <a:endParaRPr lang="es-PA" dirty="0"/>
          </a:p>
        </p:txBody>
      </p:sp>
      <p:sp>
        <p:nvSpPr>
          <p:cNvPr id="4" name="Marcador de contenido 3"/>
          <p:cNvSpPr>
            <a:spLocks noGrp="1"/>
          </p:cNvSpPr>
          <p:nvPr>
            <p:ph idx="1"/>
          </p:nvPr>
        </p:nvSpPr>
        <p:spPr>
          <a:xfrm>
            <a:off x="218364" y="1853245"/>
            <a:ext cx="11668836" cy="4733533"/>
          </a:xfrm>
        </p:spPr>
        <p:txBody>
          <a:bodyPr>
            <a:normAutofit/>
          </a:bodyPr>
          <a:lstStyle/>
          <a:p>
            <a:r>
              <a:rPr lang="es-PA" dirty="0" smtClean="0">
                <a:sym typeface="Symbol" panose="05050102010706020507" pitchFamily="18" charset="2"/>
              </a:rPr>
              <a:t>Ejemplo</a:t>
            </a:r>
          </a:p>
          <a:p>
            <a:pPr lvl="1"/>
            <a:r>
              <a:rPr lang="es-PA" dirty="0" smtClean="0">
                <a:sym typeface="Symbol" panose="05050102010706020507" pitchFamily="18" charset="2"/>
              </a:rPr>
              <a:t>Calculo de demanda de tiempo</a:t>
            </a:r>
          </a:p>
          <a:p>
            <a:pPr lvl="1"/>
            <a:r>
              <a:rPr lang="es-PA" dirty="0" smtClean="0">
                <a:sym typeface="Symbol" panose="05050102010706020507" pitchFamily="18" charset="2"/>
              </a:rPr>
              <a:t>Analizamos la </a:t>
            </a:r>
            <a:r>
              <a:rPr lang="es-PA" dirty="0" err="1" smtClean="0">
                <a:sym typeface="Symbol" panose="05050102010706020507" pitchFamily="18" charset="2"/>
              </a:rPr>
              <a:t>últma</a:t>
            </a:r>
            <a:r>
              <a:rPr lang="es-PA" dirty="0" smtClean="0">
                <a:sym typeface="Symbol" panose="05050102010706020507" pitchFamily="18" charset="2"/>
              </a:rPr>
              <a:t> tarea</a:t>
            </a:r>
          </a:p>
          <a:p>
            <a:pPr lvl="1"/>
            <a:r>
              <a:rPr lang="es-PA" dirty="0" smtClean="0">
                <a:sym typeface="Symbol" panose="05050102010706020507" pitchFamily="18" charset="2"/>
              </a:rPr>
              <a:t>Calculamos W4 para t = 60</a:t>
            </a:r>
          </a:p>
          <a:p>
            <a:pPr lvl="1"/>
            <a:r>
              <a:rPr lang="es-PA" dirty="0" err="1" smtClean="0">
                <a:sym typeface="Symbol" panose="05050102010706020507" pitchFamily="18" charset="2"/>
              </a:rPr>
              <a:t>Wi</a:t>
            </a:r>
            <a:r>
              <a:rPr lang="es-PA" dirty="0" smtClean="0">
                <a:sym typeface="Symbol" panose="05050102010706020507" pitchFamily="18" charset="2"/>
              </a:rPr>
              <a:t>(t) = </a:t>
            </a:r>
            <a:r>
              <a:rPr lang="es-PA" dirty="0" err="1" smtClean="0">
                <a:sym typeface="Symbol" panose="05050102010706020507" pitchFamily="18" charset="2"/>
              </a:rPr>
              <a:t>ei</a:t>
            </a:r>
            <a:r>
              <a:rPr lang="es-PA" dirty="0" smtClean="0">
                <a:sym typeface="Symbol" panose="05050102010706020507" pitchFamily="18" charset="2"/>
              </a:rPr>
              <a:t> + [t/</a:t>
            </a:r>
            <a:r>
              <a:rPr lang="es-PA" dirty="0" err="1" smtClean="0">
                <a:sym typeface="Symbol" panose="05050102010706020507" pitchFamily="18" charset="2"/>
              </a:rPr>
              <a:t>pk</a:t>
            </a:r>
            <a:r>
              <a:rPr lang="es-PA" dirty="0" smtClean="0">
                <a:sym typeface="Symbol" panose="05050102010706020507" pitchFamily="18" charset="2"/>
              </a:rPr>
              <a:t>]</a:t>
            </a:r>
            <a:r>
              <a:rPr lang="es-PA" dirty="0" err="1" smtClean="0">
                <a:sym typeface="Symbol" panose="05050102010706020507" pitchFamily="18" charset="2"/>
              </a:rPr>
              <a:t>ek</a:t>
            </a:r>
            <a:r>
              <a:rPr lang="es-PA" dirty="0" smtClean="0">
                <a:sym typeface="Symbol" panose="05050102010706020507" pitchFamily="18" charset="2"/>
              </a:rPr>
              <a:t> para k = 1 a i – 1</a:t>
            </a:r>
          </a:p>
          <a:p>
            <a:pPr lvl="1"/>
            <a:endParaRPr lang="es-PA" dirty="0">
              <a:sym typeface="Symbol" panose="05050102010706020507" pitchFamily="18" charset="2"/>
            </a:endParaRPr>
          </a:p>
          <a:p>
            <a:pPr lvl="1"/>
            <a:r>
              <a:rPr lang="es-PA" dirty="0" smtClean="0">
                <a:sym typeface="Symbol" panose="05050102010706020507" pitchFamily="18" charset="2"/>
              </a:rPr>
              <a:t>W4(60) = 10 + 60/3 * 0.5 + 60/9 * 1.5 + 60/20 * </a:t>
            </a:r>
            <a:r>
              <a:rPr lang="es-PA" smtClean="0">
                <a:sym typeface="Symbol" panose="05050102010706020507" pitchFamily="18" charset="2"/>
              </a:rPr>
              <a:t>5 = </a:t>
            </a:r>
            <a:r>
              <a:rPr lang="es-PA" dirty="0" smtClean="0">
                <a:sym typeface="Symbol" panose="05050102010706020507" pitchFamily="18" charset="2"/>
              </a:rPr>
              <a:t>45.5</a:t>
            </a:r>
          </a:p>
        </p:txBody>
      </p:sp>
      <p:pic>
        <p:nvPicPr>
          <p:cNvPr id="3" name="Picture 2"/>
          <p:cNvPicPr>
            <a:picLocks noChangeAspect="1"/>
          </p:cNvPicPr>
          <p:nvPr/>
        </p:nvPicPr>
        <p:blipFill>
          <a:blip r:embed="rId2"/>
          <a:stretch>
            <a:fillRect/>
          </a:stretch>
        </p:blipFill>
        <p:spPr>
          <a:xfrm>
            <a:off x="6173572" y="1456841"/>
            <a:ext cx="3171906" cy="2212598"/>
          </a:xfrm>
          <a:prstGeom prst="rect">
            <a:avLst/>
          </a:prstGeom>
        </p:spPr>
      </p:pic>
    </p:spTree>
    <p:extLst>
      <p:ext uri="{BB962C8B-B14F-4D97-AF65-F5344CB8AC3E}">
        <p14:creationId xmlns:p14="http://schemas.microsoft.com/office/powerpoint/2010/main" val="2856325885"/>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a:t>
            </a:r>
            <a:r>
              <a:rPr lang="es-PA" sz="7000" dirty="0" smtClean="0"/>
              <a:t>6</a:t>
            </a:r>
            <a:endParaRPr lang="es-PA" sz="7000" dirty="0"/>
          </a:p>
        </p:txBody>
      </p:sp>
    </p:spTree>
    <p:extLst>
      <p:ext uri="{BB962C8B-B14F-4D97-AF65-F5344CB8AC3E}">
        <p14:creationId xmlns:p14="http://schemas.microsoft.com/office/powerpoint/2010/main" val="2663667396"/>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Jerarquía de Memoria Cache</a:t>
            </a:r>
          </a:p>
          <a:p>
            <a:pPr lvl="1"/>
            <a:r>
              <a:rPr lang="es-PA" dirty="0" smtClean="0"/>
              <a:t>Entradas, métricas y bloques</a:t>
            </a:r>
          </a:p>
          <a:p>
            <a:pPr lvl="1"/>
            <a:r>
              <a:rPr lang="es-PA" dirty="0" smtClean="0"/>
              <a:t>Cache mapeado directo, cache asociativo de n-vías, cache </a:t>
            </a:r>
            <a:r>
              <a:rPr lang="es-PA" dirty="0" err="1" smtClean="0"/>
              <a:t>complentamente</a:t>
            </a:r>
            <a:r>
              <a:rPr lang="es-PA" dirty="0" smtClean="0"/>
              <a:t> asociativo</a:t>
            </a:r>
          </a:p>
          <a:p>
            <a:pPr lvl="1"/>
            <a:r>
              <a:rPr lang="es-PA" dirty="0" smtClean="0"/>
              <a:t>Política de reemplazo de Bloques</a:t>
            </a:r>
          </a:p>
          <a:p>
            <a:pPr lvl="1"/>
            <a:endParaRPr lang="es-PA" dirty="0" smtClean="0"/>
          </a:p>
        </p:txBody>
      </p:sp>
    </p:spTree>
    <p:extLst>
      <p:ext uri="{BB962C8B-B14F-4D97-AF65-F5344CB8AC3E}">
        <p14:creationId xmlns:p14="http://schemas.microsoft.com/office/powerpoint/2010/main" val="1650096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 de Uso de SO</a:t>
            </a:r>
            <a:endParaRPr lang="es-PA" dirty="0"/>
          </a:p>
        </p:txBody>
      </p:sp>
      <p:sp>
        <p:nvSpPr>
          <p:cNvPr id="3" name="Marcador de contenido 2"/>
          <p:cNvSpPr>
            <a:spLocks noGrp="1"/>
          </p:cNvSpPr>
          <p:nvPr>
            <p:ph idx="1"/>
          </p:nvPr>
        </p:nvSpPr>
        <p:spPr/>
        <p:txBody>
          <a:bodyPr/>
          <a:lstStyle/>
          <a:p>
            <a:r>
              <a:rPr lang="es-PA" dirty="0" smtClean="0"/>
              <a:t>Depende de los resultados lógicos de computación y el tiempo</a:t>
            </a:r>
          </a:p>
          <a:p>
            <a:pPr lvl="1"/>
            <a:r>
              <a:rPr lang="es-PA" dirty="0" smtClean="0"/>
              <a:t>Observa la salida del sistema y su tiempo</a:t>
            </a:r>
          </a:p>
          <a:p>
            <a:pPr lvl="1"/>
            <a:r>
              <a:rPr lang="es-PA" dirty="0" smtClean="0"/>
              <a:t>¿Se ejecutó la acción en el tiempo correcto?</a:t>
            </a:r>
          </a:p>
          <a:p>
            <a:pPr lvl="1"/>
            <a:endParaRPr lang="es-PA" dirty="0"/>
          </a:p>
          <a:p>
            <a:r>
              <a:rPr lang="es-PA" dirty="0" smtClean="0"/>
              <a:t>La mayoría de </a:t>
            </a:r>
            <a:r>
              <a:rPr lang="es-PA" dirty="0" err="1" smtClean="0"/>
              <a:t>loss</a:t>
            </a:r>
            <a:r>
              <a:rPr lang="es-PA" dirty="0" smtClean="0"/>
              <a:t> sistemas operativos que usamos en día son un RTOS</a:t>
            </a:r>
          </a:p>
          <a:p>
            <a:pPr lvl="1"/>
            <a:r>
              <a:rPr lang="es-PA" dirty="0" smtClean="0"/>
              <a:t>Sistemas de Control Digital</a:t>
            </a:r>
          </a:p>
          <a:p>
            <a:pPr lvl="1"/>
            <a:r>
              <a:rPr lang="es-PA" dirty="0" smtClean="0"/>
              <a:t>Campo medico</a:t>
            </a:r>
          </a:p>
          <a:p>
            <a:pPr lvl="1"/>
            <a:r>
              <a:rPr lang="es-PA" dirty="0" smtClean="0"/>
              <a:t>Telecomunicaciones</a:t>
            </a:r>
          </a:p>
          <a:p>
            <a:pPr lvl="1"/>
            <a:r>
              <a:rPr lang="es-PA" dirty="0" smtClean="0"/>
              <a:t>Entretenimiento</a:t>
            </a:r>
          </a:p>
        </p:txBody>
      </p:sp>
      <p:pic>
        <p:nvPicPr>
          <p:cNvPr id="18434" name="Picture 2" descr="Image result for digital control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14569" t="32587" r="21205" b="9009"/>
          <a:stretch/>
        </p:blipFill>
        <p:spPr bwMode="auto">
          <a:xfrm>
            <a:off x="4459830" y="4851087"/>
            <a:ext cx="3786389" cy="193678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marcapas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389" y="2741668"/>
            <a:ext cx="2016709" cy="181503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5G communication xilin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666" y="214616"/>
            <a:ext cx="2297878" cy="1838302"/>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infotainment"/>
          <p:cNvPicPr>
            <a:picLocks noChangeAspect="1" noChangeArrowheads="1"/>
          </p:cNvPicPr>
          <p:nvPr/>
        </p:nvPicPr>
        <p:blipFill rotWithShape="1">
          <a:blip r:embed="rId5">
            <a:extLst>
              <a:ext uri="{28A0092B-C50C-407E-A947-70E740481C1C}">
                <a14:useLocalDpi xmlns:a14="http://schemas.microsoft.com/office/drawing/2010/main" val="0"/>
              </a:ext>
            </a:extLst>
          </a:blip>
          <a:srcRect l="20686" t="6678" r="15435"/>
          <a:stretch/>
        </p:blipFill>
        <p:spPr bwMode="auto">
          <a:xfrm>
            <a:off x="8838647" y="4756376"/>
            <a:ext cx="2862987" cy="203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951"/>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Memoria Cache de CPU</a:t>
            </a:r>
            <a:endParaRPr lang="es-PA" dirty="0"/>
          </a:p>
        </p:txBody>
      </p:sp>
      <p:sp>
        <p:nvSpPr>
          <p:cNvPr id="4" name="Marcador de contenido 3"/>
          <p:cNvSpPr>
            <a:spLocks noGrp="1"/>
          </p:cNvSpPr>
          <p:nvPr>
            <p:ph idx="1"/>
          </p:nvPr>
        </p:nvSpPr>
        <p:spPr>
          <a:xfrm>
            <a:off x="218364" y="2052918"/>
            <a:ext cx="11668836" cy="4566246"/>
          </a:xfrm>
        </p:spPr>
        <p:txBody>
          <a:bodyPr>
            <a:normAutofit lnSpcReduction="10000"/>
          </a:bodyPr>
          <a:lstStyle/>
          <a:p>
            <a:r>
              <a:rPr lang="es-PA" dirty="0" smtClean="0"/>
              <a:t>Registro:  usualmente un ciclo de CPU para acceder el cache</a:t>
            </a:r>
            <a:endParaRPr lang="es-PA" dirty="0"/>
          </a:p>
          <a:p>
            <a:r>
              <a:rPr lang="es-PA" dirty="0" smtClean="0"/>
              <a:t>Cache:  CPU cache, TLB, pagina de cache</a:t>
            </a:r>
          </a:p>
          <a:p>
            <a:pPr lvl="1"/>
            <a:r>
              <a:rPr lang="es-PA" dirty="0" smtClean="0"/>
              <a:t>RAM estática</a:t>
            </a:r>
          </a:p>
          <a:p>
            <a:r>
              <a:rPr lang="es-PA" dirty="0" smtClean="0"/>
              <a:t>Memoria principal:  la “memoria” que </a:t>
            </a:r>
            <a:r>
              <a:rPr lang="es-PA" dirty="0" err="1" smtClean="0"/>
              <a:t>alm</a:t>
            </a:r>
            <a:r>
              <a:rPr lang="es-PA" dirty="0" smtClean="0"/>
              <a:t>&lt;</a:t>
            </a:r>
            <a:r>
              <a:rPr lang="es-PA" dirty="0" err="1" smtClean="0"/>
              <a:t>acena</a:t>
            </a:r>
            <a:endParaRPr lang="es-PA" dirty="0" smtClean="0"/>
          </a:p>
          <a:p>
            <a:pPr lvl="1"/>
            <a:r>
              <a:rPr lang="es-PA" dirty="0" smtClean="0"/>
              <a:t>RAM </a:t>
            </a:r>
            <a:r>
              <a:rPr lang="es-PA" dirty="0" err="1" smtClean="0"/>
              <a:t>Dinamica</a:t>
            </a:r>
            <a:endParaRPr lang="es-PA" dirty="0" smtClean="0"/>
          </a:p>
          <a:p>
            <a:pPr lvl="1"/>
            <a:r>
              <a:rPr lang="es-PA" dirty="0" err="1" smtClean="0"/>
              <a:t>Volatil</a:t>
            </a:r>
            <a:endParaRPr lang="es-PA" dirty="0" smtClean="0"/>
          </a:p>
          <a:p>
            <a:r>
              <a:rPr lang="es-PA" dirty="0" smtClean="0"/>
              <a:t>Segunda memoria:  disco duro</a:t>
            </a:r>
          </a:p>
          <a:p>
            <a:r>
              <a:rPr lang="es-PA" dirty="0" smtClean="0"/>
              <a:t>Memoria Terciaria:  librerías “tape </a:t>
            </a:r>
            <a:r>
              <a:rPr lang="es-PA" dirty="0" err="1" smtClean="0"/>
              <a:t>libraries</a:t>
            </a:r>
            <a:r>
              <a:rPr lang="es-PA" dirty="0" smtClean="0"/>
              <a:t>”</a:t>
            </a:r>
          </a:p>
          <a:p>
            <a:r>
              <a:rPr lang="es-PA" dirty="0" smtClean="0"/>
              <a:t>Localidad Temporal</a:t>
            </a:r>
          </a:p>
          <a:p>
            <a:r>
              <a:rPr lang="es-PA" dirty="0" smtClean="0"/>
              <a:t>Localidad Espacial</a:t>
            </a:r>
          </a:p>
          <a:p>
            <a:r>
              <a:rPr lang="es-PA" dirty="0" smtClean="0"/>
              <a:t>Jerarquía de memoria:  para explotar la </a:t>
            </a:r>
            <a:r>
              <a:rPr lang="es-PA" dirty="0" err="1" smtClean="0"/>
              <a:t>localida</a:t>
            </a:r>
            <a:r>
              <a:rPr lang="es-PA" dirty="0" smtClean="0"/>
              <a:t> de la memoria</a:t>
            </a:r>
          </a:p>
          <a:p>
            <a:pPr lvl="1"/>
            <a:endParaRPr lang="es-PA" dirty="0" smtClean="0"/>
          </a:p>
        </p:txBody>
      </p:sp>
      <p:pic>
        <p:nvPicPr>
          <p:cNvPr id="5" name="Imagen 4"/>
          <p:cNvPicPr>
            <a:picLocks noChangeAspect="1"/>
          </p:cNvPicPr>
          <p:nvPr/>
        </p:nvPicPr>
        <p:blipFill>
          <a:blip r:embed="rId2"/>
          <a:stretch>
            <a:fillRect/>
          </a:stretch>
        </p:blipFill>
        <p:spPr>
          <a:xfrm>
            <a:off x="6943725" y="2640700"/>
            <a:ext cx="5248275" cy="3105150"/>
          </a:xfrm>
          <a:prstGeom prst="rect">
            <a:avLst/>
          </a:prstGeom>
        </p:spPr>
      </p:pic>
    </p:spTree>
    <p:extLst>
      <p:ext uri="{BB962C8B-B14F-4D97-AF65-F5344CB8AC3E}">
        <p14:creationId xmlns:p14="http://schemas.microsoft.com/office/powerpoint/2010/main" val="2388205309"/>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del CPU:  ¿Porqué se usa?</a:t>
            </a:r>
            <a:endParaRPr lang="es-PA" dirty="0"/>
          </a:p>
        </p:txBody>
      </p:sp>
      <p:sp>
        <p:nvSpPr>
          <p:cNvPr id="4" name="Marcador de contenido 3"/>
          <p:cNvSpPr>
            <a:spLocks noGrp="1"/>
          </p:cNvSpPr>
          <p:nvPr>
            <p:ph idx="1"/>
          </p:nvPr>
        </p:nvSpPr>
        <p:spPr>
          <a:xfrm>
            <a:off x="218364" y="2052918"/>
            <a:ext cx="11668836" cy="4566246"/>
          </a:xfrm>
        </p:spPr>
        <p:txBody>
          <a:bodyPr>
            <a:normAutofit/>
          </a:bodyPr>
          <a:lstStyle/>
          <a:p>
            <a:r>
              <a:rPr lang="es-PA" dirty="0" smtClean="0"/>
              <a:t>Regla 90/10</a:t>
            </a:r>
          </a:p>
          <a:p>
            <a:pPr lvl="1"/>
            <a:r>
              <a:rPr lang="es-PA" dirty="0" smtClean="0"/>
              <a:t>Un procesador típicamente usa 90% de su tiempo de ejecución en 10% del código total del programa</a:t>
            </a:r>
          </a:p>
          <a:p>
            <a:pPr lvl="1"/>
            <a:r>
              <a:rPr lang="es-PA" dirty="0" smtClean="0"/>
              <a:t>Esto significa que podemos almacenar el 10% crítico del código en una memoria rápida y accesible y dejar el 90% en un disco de almacenamiento</a:t>
            </a:r>
          </a:p>
          <a:p>
            <a:pPr lvl="1"/>
            <a:endParaRPr lang="es-PA" dirty="0"/>
          </a:p>
          <a:p>
            <a:r>
              <a:rPr lang="es-PA" dirty="0" smtClean="0"/>
              <a:t>Localidad de Referencia (o principio de </a:t>
            </a:r>
            <a:r>
              <a:rPr lang="es-PA" dirty="0" err="1" smtClean="0"/>
              <a:t>localida</a:t>
            </a:r>
            <a:r>
              <a:rPr lang="es-PA" dirty="0" smtClean="0"/>
              <a:t>):</a:t>
            </a:r>
          </a:p>
          <a:p>
            <a:pPr lvl="1"/>
            <a:r>
              <a:rPr lang="es-PA" dirty="0" smtClean="0"/>
              <a:t>In muchos casos, un proceso accede al mismo valor o relacionado a localidades de almacenamiento, mucho más frecuente que otros.</a:t>
            </a:r>
          </a:p>
          <a:p>
            <a:pPr lvl="1"/>
            <a:r>
              <a:rPr lang="es-PA" dirty="0" smtClean="0"/>
              <a:t>Localidad temporal: un proceso tiende a referenciar la porción del espacio de dirección de memoria en su vecindad (memoria aledaña o adyacente) de la última referencia</a:t>
            </a:r>
          </a:p>
          <a:p>
            <a:pPr lvl="2"/>
            <a:r>
              <a:rPr lang="es-PA" dirty="0" smtClean="0"/>
              <a:t>Por ejemplo, un arreglo de datos</a:t>
            </a:r>
          </a:p>
        </p:txBody>
      </p:sp>
    </p:spTree>
    <p:extLst>
      <p:ext uri="{BB962C8B-B14F-4D97-AF65-F5344CB8AC3E}">
        <p14:creationId xmlns:p14="http://schemas.microsoft.com/office/powerpoint/2010/main" val="91125521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Jerarquía del cache de CPU</a:t>
            </a:r>
            <a:endParaRPr lang="es-PA" dirty="0"/>
          </a:p>
        </p:txBody>
      </p:sp>
      <p:sp>
        <p:nvSpPr>
          <p:cNvPr id="4" name="Marcador de contenido 3"/>
          <p:cNvSpPr>
            <a:spLocks noGrp="1"/>
          </p:cNvSpPr>
          <p:nvPr>
            <p:ph idx="1"/>
          </p:nvPr>
        </p:nvSpPr>
        <p:spPr>
          <a:xfrm>
            <a:off x="218364" y="1433015"/>
            <a:ext cx="8229600" cy="5186149"/>
          </a:xfrm>
        </p:spPr>
        <p:txBody>
          <a:bodyPr>
            <a:normAutofit/>
          </a:bodyPr>
          <a:lstStyle/>
          <a:p>
            <a:r>
              <a:rPr lang="es-PA" dirty="0" smtClean="0"/>
              <a:t>El CPU hace uso de un pequeño, rápido y muy costosos registros.</a:t>
            </a:r>
          </a:p>
          <a:p>
            <a:r>
              <a:rPr lang="es-PA" dirty="0" smtClean="0"/>
              <a:t>La memoria principal es barata y tiene gran capacidad pero tiende a demorar mucho en acceso.</a:t>
            </a:r>
          </a:p>
          <a:p>
            <a:r>
              <a:rPr lang="es-PA" dirty="0" smtClean="0"/>
              <a:t>El cache del CPU es usado para explotar esta localidad:  mantiene copias de la data como si fuese a utilizarla nuevamente para un rápido acceso a memoria, en orden de reducir el tiempo promedio que tima el acceder a esta data.</a:t>
            </a:r>
          </a:p>
          <a:p>
            <a:r>
              <a:rPr lang="es-PA" dirty="0" smtClean="0"/>
              <a:t>El cache se </a:t>
            </a:r>
            <a:r>
              <a:rPr lang="es-PA" dirty="0" err="1" smtClean="0"/>
              <a:t>situa</a:t>
            </a:r>
            <a:r>
              <a:rPr lang="es-PA" dirty="0" smtClean="0"/>
              <a:t> entre un CPU rápido estático y una memoria lenta en términos de ambos costo y velocidad</a:t>
            </a:r>
          </a:p>
        </p:txBody>
      </p:sp>
      <p:pic>
        <p:nvPicPr>
          <p:cNvPr id="3" name="Imagen 2"/>
          <p:cNvPicPr>
            <a:picLocks noChangeAspect="1"/>
          </p:cNvPicPr>
          <p:nvPr/>
        </p:nvPicPr>
        <p:blipFill>
          <a:blip r:embed="rId2"/>
          <a:stretch>
            <a:fillRect/>
          </a:stretch>
        </p:blipFill>
        <p:spPr>
          <a:xfrm>
            <a:off x="8622084" y="1853248"/>
            <a:ext cx="2857500" cy="4429125"/>
          </a:xfrm>
          <a:prstGeom prst="rect">
            <a:avLst/>
          </a:prstGeom>
        </p:spPr>
      </p:pic>
    </p:spTree>
    <p:extLst>
      <p:ext uri="{BB962C8B-B14F-4D97-AF65-F5344CB8AC3E}">
        <p14:creationId xmlns:p14="http://schemas.microsoft.com/office/powerpoint/2010/main" val="429367018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Entradas de Cache</a:t>
            </a:r>
            <a:endParaRPr lang="es-PA" dirty="0"/>
          </a:p>
        </p:txBody>
      </p:sp>
      <p:sp>
        <p:nvSpPr>
          <p:cNvPr id="4" name="Marcador de contenido 3"/>
          <p:cNvSpPr>
            <a:spLocks noGrp="1"/>
          </p:cNvSpPr>
          <p:nvPr>
            <p:ph idx="1"/>
          </p:nvPr>
        </p:nvSpPr>
        <p:spPr>
          <a:xfrm>
            <a:off x="218364" y="1433015"/>
            <a:ext cx="11778018" cy="5186149"/>
          </a:xfrm>
        </p:spPr>
        <p:txBody>
          <a:bodyPr>
            <a:normAutofit/>
          </a:bodyPr>
          <a:lstStyle/>
          <a:p>
            <a:r>
              <a:rPr lang="es-PA" dirty="0" smtClean="0"/>
              <a:t>El cache opera como sigue:</a:t>
            </a:r>
          </a:p>
          <a:p>
            <a:pPr lvl="1"/>
            <a:r>
              <a:rPr lang="es-PA" dirty="0" smtClean="0"/>
              <a:t>Siempre y cuando el CPU necesite leer de una locación residente en la memoria principal, este primero verifica el cache de una de cualesquiera de las entradas principales.</a:t>
            </a:r>
          </a:p>
          <a:p>
            <a:pPr lvl="1"/>
            <a:r>
              <a:rPr lang="es-PA" dirty="0" smtClean="0"/>
              <a:t>Si la locación existe en el cache, este simplemente retorna directamente al CPU:  conocido como “cache hit” o golpe al cache</a:t>
            </a:r>
          </a:p>
          <a:p>
            <a:pPr lvl="1"/>
            <a:r>
              <a:rPr lang="es-PA" dirty="0" smtClean="0"/>
              <a:t>Si ll localidad no existe en el cache, también conocida como pérdida de cache “cache miss”, el cache aloja una nueva entrada para la locación, copia los contenidos de la </a:t>
            </a:r>
            <a:r>
              <a:rPr lang="es-PA" dirty="0" err="1" smtClean="0"/>
              <a:t>memria</a:t>
            </a:r>
            <a:r>
              <a:rPr lang="es-PA" dirty="0" smtClean="0"/>
              <a:t> principal, y entonces cumple</a:t>
            </a:r>
          </a:p>
          <a:p>
            <a:r>
              <a:rPr lang="es-PA" dirty="0" smtClean="0"/>
              <a:t>Escribiendo trabajos de una manera similar:  los contenidos son escritos al cache y entonces periódicamente propagados a través de la memoria principal.</a:t>
            </a:r>
          </a:p>
          <a:p>
            <a:r>
              <a:rPr lang="es-PA" dirty="0" smtClean="0"/>
              <a:t>La porción de acceso al cual pega este resultado (hit), es opuesta a las pérdidas (</a:t>
            </a:r>
            <a:r>
              <a:rPr lang="es-PA" dirty="0" err="1" smtClean="0"/>
              <a:t>misses</a:t>
            </a:r>
            <a:r>
              <a:rPr lang="es-PA" dirty="0" smtClean="0"/>
              <a:t>), es </a:t>
            </a:r>
            <a:r>
              <a:rPr lang="es-PA" dirty="0" err="1" smtClean="0"/>
              <a:t>conosida</a:t>
            </a:r>
            <a:r>
              <a:rPr lang="es-PA" dirty="0" smtClean="0"/>
              <a:t> como la rata de golpeo (hit </a:t>
            </a:r>
            <a:r>
              <a:rPr lang="es-PA" dirty="0" err="1" smtClean="0"/>
              <a:t>rate</a:t>
            </a:r>
            <a:r>
              <a:rPr lang="es-PA" dirty="0" smtClean="0"/>
              <a:t>) y es muy utilizada para medir la efectividad del cache</a:t>
            </a:r>
          </a:p>
        </p:txBody>
      </p:sp>
    </p:spTree>
    <p:extLst>
      <p:ext uri="{BB962C8B-B14F-4D97-AF65-F5344CB8AC3E}">
        <p14:creationId xmlns:p14="http://schemas.microsoft.com/office/powerpoint/2010/main" val="11079656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Algunas métricas del cache</a:t>
            </a:r>
            <a:endParaRPr lang="es-PA" dirty="0"/>
          </a:p>
        </p:txBody>
      </p:sp>
      <p:sp>
        <p:nvSpPr>
          <p:cNvPr id="4" name="Marcador de contenido 3"/>
          <p:cNvSpPr>
            <a:spLocks noGrp="1"/>
          </p:cNvSpPr>
          <p:nvPr>
            <p:ph idx="1"/>
          </p:nvPr>
        </p:nvSpPr>
        <p:spPr>
          <a:xfrm>
            <a:off x="218364" y="1433015"/>
            <a:ext cx="11778018" cy="5424985"/>
          </a:xfrm>
        </p:spPr>
        <p:txBody>
          <a:bodyPr>
            <a:normAutofit fontScale="92500" lnSpcReduction="20000"/>
          </a:bodyPr>
          <a:lstStyle/>
          <a:p>
            <a:r>
              <a:rPr lang="es-PA" dirty="0" smtClean="0"/>
              <a:t>Tiempo de Memoria </a:t>
            </a:r>
            <a:r>
              <a:rPr lang="es-PA" dirty="0" err="1" smtClean="0"/>
              <a:t>Cículica</a:t>
            </a:r>
            <a:endParaRPr lang="es-PA" dirty="0" smtClean="0"/>
          </a:p>
          <a:p>
            <a:pPr lvl="1"/>
            <a:r>
              <a:rPr lang="es-PA" dirty="0" smtClean="0"/>
              <a:t>El mínimo retardo entre dos operaciones de memoria</a:t>
            </a:r>
          </a:p>
          <a:p>
            <a:r>
              <a:rPr lang="es-PA" dirty="0" smtClean="0"/>
              <a:t>Tiempo de acceso de memoria</a:t>
            </a:r>
          </a:p>
          <a:p>
            <a:pPr lvl="1"/>
            <a:r>
              <a:rPr lang="es-PA" dirty="0" smtClean="0"/>
              <a:t>El lapso de tiempo entre arranque y finalización de acceso de memoria</a:t>
            </a:r>
          </a:p>
          <a:p>
            <a:r>
              <a:rPr lang="es-PA" dirty="0" smtClean="0"/>
              <a:t>Ancho de banda:  data </a:t>
            </a:r>
            <a:r>
              <a:rPr lang="es-PA" dirty="0" err="1" smtClean="0"/>
              <a:t>throughoutput</a:t>
            </a:r>
            <a:r>
              <a:rPr lang="es-PA" dirty="0" smtClean="0"/>
              <a:t> (rendimiento de datos)</a:t>
            </a:r>
          </a:p>
          <a:p>
            <a:pPr lvl="1"/>
            <a:r>
              <a:rPr lang="es-PA" dirty="0" smtClean="0"/>
              <a:t>Ancho de banda = bit </a:t>
            </a:r>
            <a:r>
              <a:rPr lang="es-PA" dirty="0" err="1" smtClean="0"/>
              <a:t>rate</a:t>
            </a:r>
            <a:r>
              <a:rPr lang="es-PA" dirty="0" smtClean="0"/>
              <a:t> * numero de bits</a:t>
            </a:r>
          </a:p>
          <a:p>
            <a:r>
              <a:rPr lang="es-PA" dirty="0" smtClean="0"/>
              <a:t>Cache hit:</a:t>
            </a:r>
          </a:p>
          <a:p>
            <a:pPr lvl="1"/>
            <a:r>
              <a:rPr lang="es-PA" dirty="0" smtClean="0"/>
              <a:t>Tiempo de cache hit: el lapso de tiempo entre encontrar y recuperar data desde el cache</a:t>
            </a:r>
          </a:p>
          <a:p>
            <a:pPr lvl="1"/>
            <a:r>
              <a:rPr lang="es-PA" dirty="0" smtClean="0"/>
              <a:t>Rata de cache hit: proporción de cache hits vs cache </a:t>
            </a:r>
            <a:r>
              <a:rPr lang="es-PA" dirty="0" err="1" smtClean="0"/>
              <a:t>misses</a:t>
            </a:r>
            <a:endParaRPr lang="es-PA" dirty="0" smtClean="0"/>
          </a:p>
          <a:p>
            <a:r>
              <a:rPr lang="es-PA" dirty="0" smtClean="0"/>
              <a:t>Cache miss:</a:t>
            </a:r>
          </a:p>
          <a:p>
            <a:pPr lvl="1"/>
            <a:r>
              <a:rPr lang="es-PA" dirty="0" smtClean="0"/>
              <a:t>Penalidad de pérdida de cache:  tiempo requerido de encontrar data desde la memoria principal (es lo opuesto al cache)</a:t>
            </a:r>
          </a:p>
          <a:p>
            <a:pPr lvl="1"/>
            <a:r>
              <a:rPr lang="es-PA" dirty="0" smtClean="0"/>
              <a:t>Falla de pérdida de cache: 1- cache hit </a:t>
            </a:r>
            <a:r>
              <a:rPr lang="es-PA" dirty="0" err="1" smtClean="0"/>
              <a:t>rate</a:t>
            </a:r>
            <a:endParaRPr lang="es-PA" dirty="0" smtClean="0"/>
          </a:p>
          <a:p>
            <a:r>
              <a:rPr lang="es-PA" dirty="0" smtClean="0"/>
              <a:t>Tiempo promedio de acceso de memoria (</a:t>
            </a:r>
            <a:r>
              <a:rPr lang="es-PA" dirty="0" err="1" smtClean="0"/>
              <a:t>Average</a:t>
            </a:r>
            <a:r>
              <a:rPr lang="es-PA" dirty="0" smtClean="0"/>
              <a:t> </a:t>
            </a:r>
            <a:r>
              <a:rPr lang="es-PA" dirty="0" err="1" smtClean="0"/>
              <a:t>Memory</a:t>
            </a:r>
            <a:r>
              <a:rPr lang="es-PA" dirty="0"/>
              <a:t> </a:t>
            </a:r>
            <a:r>
              <a:rPr lang="es-PA" dirty="0" smtClean="0"/>
              <a:t>Access Time o AMAT) puede ser calculado como sigue:</a:t>
            </a:r>
          </a:p>
          <a:p>
            <a:pPr lvl="1"/>
            <a:r>
              <a:rPr lang="es-PA" dirty="0" smtClean="0"/>
              <a:t>AMAT = cache hit time + (miss </a:t>
            </a:r>
            <a:r>
              <a:rPr lang="es-PA" dirty="0" err="1" smtClean="0"/>
              <a:t>rate</a:t>
            </a:r>
            <a:r>
              <a:rPr lang="es-PA" dirty="0" smtClean="0"/>
              <a:t> * miss </a:t>
            </a:r>
            <a:r>
              <a:rPr lang="es-PA" dirty="0" err="1" smtClean="0"/>
              <a:t>penalty</a:t>
            </a:r>
            <a:r>
              <a:rPr lang="es-PA" dirty="0" smtClean="0"/>
              <a:t>)</a:t>
            </a:r>
          </a:p>
        </p:txBody>
      </p:sp>
    </p:spTree>
    <p:extLst>
      <p:ext uri="{BB962C8B-B14F-4D97-AF65-F5344CB8AC3E}">
        <p14:creationId xmlns:p14="http://schemas.microsoft.com/office/powerpoint/2010/main" val="50338147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Decrementando</a:t>
            </a:r>
            <a:r>
              <a:rPr lang="es-PA" dirty="0" smtClean="0"/>
              <a:t> la Falla de Penalización</a:t>
            </a:r>
            <a:endParaRPr lang="es-PA" dirty="0"/>
          </a:p>
        </p:txBody>
      </p:sp>
      <p:sp>
        <p:nvSpPr>
          <p:cNvPr id="4" name="Marcador de contenido 3"/>
          <p:cNvSpPr>
            <a:spLocks noGrp="1"/>
          </p:cNvSpPr>
          <p:nvPr>
            <p:ph idx="1"/>
          </p:nvPr>
        </p:nvSpPr>
        <p:spPr>
          <a:xfrm>
            <a:off x="218364" y="1853248"/>
            <a:ext cx="11778018" cy="4861451"/>
          </a:xfrm>
        </p:spPr>
        <p:txBody>
          <a:bodyPr>
            <a:normAutofit/>
          </a:bodyPr>
          <a:lstStyle/>
          <a:p>
            <a:r>
              <a:rPr lang="es-PA" dirty="0" smtClean="0"/>
              <a:t>Opera en la memoria principal en modo de </a:t>
            </a:r>
            <a:r>
              <a:rPr lang="es-PA" dirty="0" err="1" smtClean="0"/>
              <a:t>ráfaca</a:t>
            </a:r>
            <a:r>
              <a:rPr lang="es-PA" dirty="0" smtClean="0"/>
              <a:t> “</a:t>
            </a:r>
            <a:r>
              <a:rPr lang="es-PA" dirty="0" err="1" smtClean="0"/>
              <a:t>Burst</a:t>
            </a:r>
            <a:r>
              <a:rPr lang="es-PA" dirty="0" smtClean="0"/>
              <a:t> </a:t>
            </a:r>
            <a:r>
              <a:rPr lang="es-PA" dirty="0" err="1" smtClean="0"/>
              <a:t>Mode</a:t>
            </a:r>
            <a:r>
              <a:rPr lang="es-PA" dirty="0" smtClean="0"/>
              <a:t>”:  una ves una dirección ha sido accedida, direcciones subsecuentes pueden ser accedidas con un </a:t>
            </a:r>
            <a:r>
              <a:rPr lang="es-PA" dirty="0" err="1" smtClean="0"/>
              <a:t>overhead</a:t>
            </a:r>
            <a:r>
              <a:rPr lang="es-PA" dirty="0" smtClean="0"/>
              <a:t> mucho mas bajo</a:t>
            </a:r>
          </a:p>
          <a:p>
            <a:r>
              <a:rPr lang="es-PA" dirty="0" smtClean="0"/>
              <a:t>Amplia la memoria y su interfaz a cache así </a:t>
            </a:r>
            <a:r>
              <a:rPr lang="es-PA" dirty="0" err="1" smtClean="0"/>
              <a:t>multiples</a:t>
            </a:r>
            <a:r>
              <a:rPr lang="es-PA" dirty="0" smtClean="0"/>
              <a:t> palabras pueden ser leídas de una sola vez</a:t>
            </a:r>
          </a:p>
          <a:p>
            <a:r>
              <a:rPr lang="es-PA" dirty="0" smtClean="0"/>
              <a:t>Organiza la memoria en bancos que permiten múltiples lecturas y escrituras en paralelo usando entrelazado (</a:t>
            </a:r>
            <a:r>
              <a:rPr lang="es-PA" dirty="0" err="1" smtClean="0"/>
              <a:t>interleaving</a:t>
            </a:r>
            <a:r>
              <a:rPr lang="es-PA" dirty="0" smtClean="0"/>
              <a:t>):  es más barato que implementar un amplio bus por más de la misma velocidad</a:t>
            </a:r>
          </a:p>
        </p:txBody>
      </p:sp>
      <p:pic>
        <p:nvPicPr>
          <p:cNvPr id="3" name="Imagen 2"/>
          <p:cNvPicPr>
            <a:picLocks noChangeAspect="1"/>
          </p:cNvPicPr>
          <p:nvPr/>
        </p:nvPicPr>
        <p:blipFill>
          <a:blip r:embed="rId2"/>
          <a:stretch>
            <a:fillRect/>
          </a:stretch>
        </p:blipFill>
        <p:spPr>
          <a:xfrm>
            <a:off x="3768843" y="4283973"/>
            <a:ext cx="7629525" cy="2476500"/>
          </a:xfrm>
          <a:prstGeom prst="rect">
            <a:avLst/>
          </a:prstGeom>
        </p:spPr>
      </p:pic>
    </p:spTree>
    <p:extLst>
      <p:ext uri="{BB962C8B-B14F-4D97-AF65-F5344CB8AC3E}">
        <p14:creationId xmlns:p14="http://schemas.microsoft.com/office/powerpoint/2010/main" val="1255330624"/>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Bloques de Cache</a:t>
            </a:r>
            <a:endParaRPr lang="es-PA" dirty="0"/>
          </a:p>
        </p:txBody>
      </p:sp>
      <p:sp>
        <p:nvSpPr>
          <p:cNvPr id="4" name="Marcador de contenido 3"/>
          <p:cNvSpPr>
            <a:spLocks noGrp="1"/>
          </p:cNvSpPr>
          <p:nvPr>
            <p:ph idx="1"/>
          </p:nvPr>
        </p:nvSpPr>
        <p:spPr>
          <a:xfrm>
            <a:off x="218364" y="1378424"/>
            <a:ext cx="11778018" cy="5336275"/>
          </a:xfrm>
        </p:spPr>
        <p:txBody>
          <a:bodyPr>
            <a:normAutofit fontScale="92500" lnSpcReduction="20000"/>
          </a:bodyPr>
          <a:lstStyle/>
          <a:p>
            <a:r>
              <a:rPr lang="es-PA" dirty="0" smtClean="0"/>
              <a:t>Usualmente, la data es movida de la memoria principal al cache en bloques como “Bloques”, mas bien que bytes solos, para tomar ventaja de la localidad de espacio: una predicción que accede a una dirección será seguida por un acceso a direcciones aledañas.</a:t>
            </a:r>
          </a:p>
          <a:p>
            <a:r>
              <a:rPr lang="es-PA" dirty="0" smtClean="0"/>
              <a:t>Los bloques de cache contienen solamente un </a:t>
            </a:r>
            <a:r>
              <a:rPr lang="es-PA" dirty="0" err="1" smtClean="0"/>
              <a:t>subarreglo</a:t>
            </a:r>
            <a:r>
              <a:rPr lang="es-PA" dirty="0" smtClean="0"/>
              <a:t> de la memoria principal:  de allí, múltiples direcciones de memorias mapean la misma localidad de cache.  ¿Cómo decimos cuál está contenida?</a:t>
            </a:r>
          </a:p>
          <a:p>
            <a:pPr lvl="1"/>
            <a:r>
              <a:rPr lang="es-PA" dirty="0" smtClean="0"/>
              <a:t>Respuesta:   Dividir el </a:t>
            </a:r>
            <a:r>
              <a:rPr lang="es-PA" dirty="0" err="1" smtClean="0"/>
              <a:t>camo</a:t>
            </a:r>
            <a:r>
              <a:rPr lang="es-PA" dirty="0" smtClean="0"/>
              <a:t> de dirección en tres partes:</a:t>
            </a:r>
          </a:p>
          <a:p>
            <a:pPr lvl="1"/>
            <a:endParaRPr lang="es-PA" dirty="0" smtClean="0"/>
          </a:p>
          <a:p>
            <a:pPr lvl="1"/>
            <a:endParaRPr lang="es-PA" dirty="0" smtClean="0"/>
          </a:p>
          <a:p>
            <a:pPr lvl="1"/>
            <a:endParaRPr lang="es-PA" dirty="0"/>
          </a:p>
          <a:p>
            <a:pPr lvl="1"/>
            <a:r>
              <a:rPr lang="es-PA" dirty="0" smtClean="0"/>
              <a:t>El bloque </a:t>
            </a:r>
            <a:r>
              <a:rPr lang="es-PA" dirty="0" err="1" smtClean="0"/>
              <a:t>index</a:t>
            </a:r>
            <a:r>
              <a:rPr lang="es-PA" dirty="0" smtClean="0"/>
              <a:t> determina cual set buscar cuando se está buscando una localidad</a:t>
            </a:r>
          </a:p>
          <a:p>
            <a:pPr lvl="1"/>
            <a:r>
              <a:rPr lang="es-PA" dirty="0" smtClean="0"/>
              <a:t>El bloque </a:t>
            </a:r>
            <a:r>
              <a:rPr lang="es-PA" dirty="0" err="1" smtClean="0"/>
              <a:t>tag</a:t>
            </a:r>
            <a:r>
              <a:rPr lang="es-PA" dirty="0" smtClean="0"/>
              <a:t> distingue entre todas las localidades de memorias principales que mapean el mismo cache </a:t>
            </a:r>
            <a:r>
              <a:rPr lang="es-PA" dirty="0" err="1" smtClean="0"/>
              <a:t>index</a:t>
            </a:r>
            <a:r>
              <a:rPr lang="es-PA" dirty="0" smtClean="0"/>
              <a:t>.</a:t>
            </a:r>
          </a:p>
          <a:p>
            <a:pPr lvl="1"/>
            <a:r>
              <a:rPr lang="es-PA" dirty="0" smtClean="0"/>
              <a:t>El bloque offset identifica el byte de offset en el bloque contenido</a:t>
            </a:r>
          </a:p>
          <a:p>
            <a:pPr lvl="1"/>
            <a:r>
              <a:rPr lang="es-PA" dirty="0" smtClean="0"/>
              <a:t>Un set de grupo de contenedores en el cual un bloque puede residir.  Por ejemplo, si el set contiene dos bloques, el cache puede mantener dos bloques de memoria que son mapeadas a la misma dirección de cache.</a:t>
            </a:r>
          </a:p>
        </p:txBody>
      </p:sp>
      <p:pic>
        <p:nvPicPr>
          <p:cNvPr id="5" name="Imagen 4"/>
          <p:cNvPicPr>
            <a:picLocks noChangeAspect="1"/>
          </p:cNvPicPr>
          <p:nvPr/>
        </p:nvPicPr>
        <p:blipFill>
          <a:blip r:embed="rId2"/>
          <a:stretch>
            <a:fillRect/>
          </a:stretch>
        </p:blipFill>
        <p:spPr>
          <a:xfrm>
            <a:off x="3549910" y="3283848"/>
            <a:ext cx="5114925" cy="1000125"/>
          </a:xfrm>
          <a:prstGeom prst="rect">
            <a:avLst/>
          </a:prstGeom>
        </p:spPr>
      </p:pic>
    </p:spTree>
    <p:extLst>
      <p:ext uri="{BB962C8B-B14F-4D97-AF65-F5344CB8AC3E}">
        <p14:creationId xmlns:p14="http://schemas.microsoft.com/office/powerpoint/2010/main" val="387211526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Ubicación</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cache es limitado en tamaño; por lo tanto, este debe ser determinado en donde los nuevos bloques buscados deben ser mantenidos en el cache.  De aquí, buscaremos tres políticas comunes de ubicación</a:t>
            </a:r>
          </a:p>
          <a:p>
            <a:pPr lvl="1"/>
            <a:r>
              <a:rPr lang="es-PA" dirty="0" smtClean="0"/>
              <a:t>Directamente mapeadas</a:t>
            </a:r>
          </a:p>
          <a:p>
            <a:pPr lvl="1"/>
            <a:r>
              <a:rPr lang="es-PA" dirty="0" smtClean="0"/>
              <a:t>Set asociativo</a:t>
            </a:r>
          </a:p>
          <a:p>
            <a:pPr lvl="1"/>
            <a:r>
              <a:rPr lang="es-PA" dirty="0" smtClean="0"/>
              <a:t>Completamente asociativo </a:t>
            </a:r>
          </a:p>
        </p:txBody>
      </p:sp>
    </p:spTree>
    <p:extLst>
      <p:ext uri="{BB962C8B-B14F-4D97-AF65-F5344CB8AC3E}">
        <p14:creationId xmlns:p14="http://schemas.microsoft.com/office/powerpoint/2010/main" val="272820806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directamente mapeado, cada </a:t>
            </a:r>
            <a:r>
              <a:rPr lang="es-PA" dirty="0" err="1" smtClean="0"/>
              <a:t>bloqeu</a:t>
            </a:r>
            <a:r>
              <a:rPr lang="es-PA" dirty="0" smtClean="0"/>
              <a:t> tiene un solo slot (grupo de 1) en el cual puede residir el cache.</a:t>
            </a:r>
          </a:p>
          <a:p>
            <a:r>
              <a:rPr lang="es-PA" dirty="0" smtClean="0"/>
              <a:t>Este resultado es un diseño simple, pero puede ser problemático en cuanto a localidad de mapa de memoria repetidas al mismo contenedor (slot) de cache y puede golpear otra fuera.</a:t>
            </a:r>
          </a:p>
          <a:p>
            <a:endParaRPr lang="es-PA" dirty="0"/>
          </a:p>
          <a:p>
            <a:r>
              <a:rPr lang="es-PA" dirty="0" smtClean="0"/>
              <a:t>Pros:</a:t>
            </a:r>
          </a:p>
          <a:p>
            <a:pPr lvl="1"/>
            <a:r>
              <a:rPr lang="es-PA" dirty="0" smtClean="0"/>
              <a:t>Diseño simple, barato</a:t>
            </a:r>
          </a:p>
          <a:p>
            <a:pPr lvl="1"/>
            <a:r>
              <a:rPr lang="es-PA" dirty="0" smtClean="0"/>
              <a:t>Bajo número de índices: búsqueda rápida, por consiguiente rápido</a:t>
            </a:r>
          </a:p>
          <a:p>
            <a:pPr lvl="1"/>
            <a:endParaRPr lang="es-PA" dirty="0"/>
          </a:p>
          <a:p>
            <a:r>
              <a:rPr lang="es-PA" dirty="0" err="1" smtClean="0"/>
              <a:t>Cons</a:t>
            </a:r>
            <a:r>
              <a:rPr lang="es-PA" dirty="0" smtClean="0"/>
              <a:t>:</a:t>
            </a:r>
          </a:p>
          <a:p>
            <a:pPr lvl="1"/>
            <a:r>
              <a:rPr lang="es-PA" dirty="0" smtClean="0"/>
              <a:t>Baja flexibilidad puede conllevar a un bajo hit-</a:t>
            </a:r>
            <a:r>
              <a:rPr lang="es-PA" dirty="0" err="1" smtClean="0"/>
              <a:t>rate</a:t>
            </a:r>
            <a:endParaRPr lang="es-PA" dirty="0" smtClean="0"/>
          </a:p>
        </p:txBody>
      </p:sp>
    </p:spTree>
    <p:extLst>
      <p:ext uri="{BB962C8B-B14F-4D97-AF65-F5344CB8AC3E}">
        <p14:creationId xmlns:p14="http://schemas.microsoft.com/office/powerpoint/2010/main" val="130667135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directamente mapeado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dirección de 32 bloques (5-bit) ; palabras de 4-byte;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Índice de 3 bits mapea cada bloque como …</a:t>
            </a:r>
          </a:p>
          <a:p>
            <a:r>
              <a:rPr lang="es-PA" dirty="0" smtClean="0"/>
              <a:t>… un bloque de un solo cache.</a:t>
            </a:r>
          </a:p>
          <a:p>
            <a:r>
              <a:rPr lang="es-PA" dirty="0" smtClean="0"/>
              <a:t>4 bloques de memoria mapean cada slot de …</a:t>
            </a:r>
          </a:p>
          <a:p>
            <a:r>
              <a:rPr lang="es-PA" dirty="0" smtClean="0"/>
              <a:t>… cache, diferenciado por un </a:t>
            </a:r>
            <a:r>
              <a:rPr lang="es-PA" dirty="0" err="1" smtClean="0"/>
              <a:t>tag</a:t>
            </a:r>
            <a:r>
              <a:rPr lang="es-PA" dirty="0" smtClean="0"/>
              <a:t> de 2-bits</a:t>
            </a:r>
          </a:p>
        </p:txBody>
      </p:sp>
      <p:pic>
        <p:nvPicPr>
          <p:cNvPr id="3" name="Imagen 2"/>
          <p:cNvPicPr>
            <a:picLocks noChangeAspect="1"/>
          </p:cNvPicPr>
          <p:nvPr/>
        </p:nvPicPr>
        <p:blipFill>
          <a:blip r:embed="rId2"/>
          <a:stretch>
            <a:fillRect/>
          </a:stretch>
        </p:blipFill>
        <p:spPr>
          <a:xfrm>
            <a:off x="1057133" y="2908537"/>
            <a:ext cx="3581400" cy="1504950"/>
          </a:xfrm>
          <a:prstGeom prst="rect">
            <a:avLst/>
          </a:prstGeom>
        </p:spPr>
      </p:pic>
      <p:pic>
        <p:nvPicPr>
          <p:cNvPr id="5" name="Imagen 4"/>
          <p:cNvPicPr>
            <a:picLocks noChangeAspect="1"/>
          </p:cNvPicPr>
          <p:nvPr/>
        </p:nvPicPr>
        <p:blipFill>
          <a:blip r:embed="rId3"/>
          <a:stretch>
            <a:fillRect/>
          </a:stretch>
        </p:blipFill>
        <p:spPr>
          <a:xfrm>
            <a:off x="6542111" y="2860912"/>
            <a:ext cx="4457700" cy="3105150"/>
          </a:xfrm>
          <a:prstGeom prst="rect">
            <a:avLst/>
          </a:prstGeom>
        </p:spPr>
      </p:pic>
    </p:spTree>
    <p:extLst>
      <p:ext uri="{BB962C8B-B14F-4D97-AF65-F5344CB8AC3E}">
        <p14:creationId xmlns:p14="http://schemas.microsoft.com/office/powerpoint/2010/main" val="40288202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Sistemas Operativos de Tiempo Real - Ocultos al Usuario</a:t>
            </a:r>
            <a:endParaRPr lang="es-PA" dirty="0"/>
          </a:p>
        </p:txBody>
      </p:sp>
      <p:sp>
        <p:nvSpPr>
          <p:cNvPr id="3" name="Marcador de contenido 2"/>
          <p:cNvSpPr>
            <a:spLocks noGrp="1"/>
          </p:cNvSpPr>
          <p:nvPr>
            <p:ph idx="1"/>
          </p:nvPr>
        </p:nvSpPr>
        <p:spPr/>
        <p:txBody>
          <a:bodyPr/>
          <a:lstStyle/>
          <a:p>
            <a:r>
              <a:rPr lang="es-PA" dirty="0" smtClean="0"/>
              <a:t>Las propiedades son escondidas al usuario:</a:t>
            </a:r>
          </a:p>
          <a:p>
            <a:pPr lvl="1"/>
            <a:r>
              <a:rPr lang="es-PA" dirty="0" err="1" smtClean="0"/>
              <a:t>Scheduling</a:t>
            </a:r>
            <a:r>
              <a:rPr lang="es-PA" dirty="0" smtClean="0"/>
              <a:t>, interacción con registros del CPU, Buses de hardware</a:t>
            </a:r>
          </a:p>
          <a:p>
            <a:pPr lvl="1"/>
            <a:r>
              <a:rPr lang="es-PA" dirty="0" smtClean="0"/>
              <a:t>Solo se nota cuando el sistema no funciona</a:t>
            </a:r>
          </a:p>
          <a:p>
            <a:r>
              <a:rPr lang="es-PA" dirty="0" smtClean="0"/>
              <a:t>La mayoría de los sistemas operativos son RTOS</a:t>
            </a:r>
          </a:p>
        </p:txBody>
      </p:sp>
      <p:sp>
        <p:nvSpPr>
          <p:cNvPr id="8" name="Marcador de contenido 2"/>
          <p:cNvSpPr txBox="1">
            <a:spLocks/>
          </p:cNvSpPr>
          <p:nvPr/>
        </p:nvSpPr>
        <p:spPr>
          <a:xfrm>
            <a:off x="1" y="6143223"/>
            <a:ext cx="4906850" cy="59457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RTOS = Real-Time </a:t>
            </a:r>
            <a:r>
              <a:rPr lang="es-PA" dirty="0" err="1" smtClean="0"/>
              <a:t>Operative</a:t>
            </a:r>
            <a:r>
              <a:rPr lang="es-PA" dirty="0" smtClean="0"/>
              <a:t> </a:t>
            </a:r>
            <a:r>
              <a:rPr lang="es-PA" dirty="0" err="1" smtClean="0"/>
              <a:t>Systems</a:t>
            </a:r>
            <a:endParaRPr lang="es-PA" dirty="0" smtClean="0"/>
          </a:p>
        </p:txBody>
      </p:sp>
      <p:pic>
        <p:nvPicPr>
          <p:cNvPr id="1026" name="Picture 2" descr="Image result for sistema operativo escondido al usu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395" y="2052918"/>
            <a:ext cx="2404546" cy="120227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9544395" y="3756732"/>
            <a:ext cx="2404546" cy="2617152"/>
          </a:xfrm>
          <a:prstGeom prst="rect">
            <a:avLst/>
          </a:prstGeom>
        </p:spPr>
      </p:pic>
    </p:spTree>
    <p:extLst>
      <p:ext uri="{BB962C8B-B14F-4D97-AF65-F5344CB8AC3E}">
        <p14:creationId xmlns:p14="http://schemas.microsoft.com/office/powerpoint/2010/main" val="59550625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lnSpcReduction="10000"/>
          </a:bodyPr>
          <a:lstStyle/>
          <a:p>
            <a:r>
              <a:rPr lang="es-PA" dirty="0" smtClean="0"/>
              <a:t>Un bloque puede ser ubicado en N slots en un cache asociativo de N-Vías</a:t>
            </a:r>
          </a:p>
          <a:p>
            <a:r>
              <a:rPr lang="es-PA" dirty="0" smtClean="0"/>
              <a:t>Un bloque primeramente es mapeado a un set, y es entonces que puede ser puesto en cualquier slot disponible entre ele set.</a:t>
            </a:r>
          </a:p>
          <a:p>
            <a:r>
              <a:rPr lang="es-PA" dirty="0" smtClean="0"/>
              <a:t>Esto va más allá de resolver el problema de localidades de memoria repetidas mapeadas al mismo slot.</a:t>
            </a:r>
          </a:p>
          <a:p>
            <a:r>
              <a:rPr lang="es-PA" dirty="0" smtClean="0"/>
              <a:t>¿Cómo es ubicado entre el set de dependencias en la política de reemplazo? (luego)</a:t>
            </a:r>
          </a:p>
          <a:p>
            <a:endParaRPr lang="es-PA" dirty="0"/>
          </a:p>
          <a:p>
            <a:r>
              <a:rPr lang="es-PA" dirty="0" smtClean="0"/>
              <a:t>Pro:</a:t>
            </a:r>
          </a:p>
          <a:p>
            <a:pPr lvl="1"/>
            <a:r>
              <a:rPr lang="es-PA" dirty="0" smtClean="0"/>
              <a:t>La principal ventaja del set asociativo es que combina la velocidad de diferentes mapeos con la flexibilidad de un cache completamente asociativo.</a:t>
            </a:r>
          </a:p>
          <a:p>
            <a:pPr lvl="1"/>
            <a:endParaRPr lang="es-PA" dirty="0"/>
          </a:p>
          <a:p>
            <a:r>
              <a:rPr lang="es-PA" dirty="0" smtClean="0"/>
              <a:t>Con:</a:t>
            </a:r>
          </a:p>
          <a:p>
            <a:pPr lvl="1"/>
            <a:r>
              <a:rPr lang="es-PA" dirty="0" smtClean="0"/>
              <a:t>Encontrar un bloque entre un set que requiere más hardware complejo:  más costoso en términos de valor (precio) y tiempo.</a:t>
            </a:r>
          </a:p>
        </p:txBody>
      </p:sp>
    </p:spTree>
    <p:extLst>
      <p:ext uri="{BB962C8B-B14F-4D97-AF65-F5344CB8AC3E}">
        <p14:creationId xmlns:p14="http://schemas.microsoft.com/office/powerpoint/2010/main" val="25990840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Set de Cache Asociativo de N-Vías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set de 2 vías, espacio de dirección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Mapa de índice de 2 bits en donde cada bloque…</a:t>
            </a:r>
          </a:p>
          <a:p>
            <a:r>
              <a:rPr lang="es-PA" dirty="0" smtClean="0"/>
              <a:t>… de un set contiene 2 slots (contenedores)</a:t>
            </a:r>
          </a:p>
          <a:p>
            <a:r>
              <a:rPr lang="es-PA" dirty="0" smtClean="0"/>
              <a:t>8 bloques de memoria que mapean cada slot..</a:t>
            </a:r>
          </a:p>
          <a:p>
            <a:r>
              <a:rPr lang="es-PA" dirty="0" smtClean="0"/>
              <a:t>… de cache, diferenciado por un </a:t>
            </a:r>
            <a:r>
              <a:rPr lang="es-PA" dirty="0" err="1" smtClean="0"/>
              <a:t>tag</a:t>
            </a:r>
            <a:r>
              <a:rPr lang="es-PA" dirty="0" smtClean="0"/>
              <a:t> de 3 bits</a:t>
            </a:r>
          </a:p>
        </p:txBody>
      </p:sp>
      <p:pic>
        <p:nvPicPr>
          <p:cNvPr id="3" name="Imagen 2"/>
          <p:cNvPicPr>
            <a:picLocks noChangeAspect="1"/>
          </p:cNvPicPr>
          <p:nvPr/>
        </p:nvPicPr>
        <p:blipFill>
          <a:blip r:embed="rId2"/>
          <a:stretch>
            <a:fillRect/>
          </a:stretch>
        </p:blipFill>
        <p:spPr>
          <a:xfrm>
            <a:off x="936506" y="2795090"/>
            <a:ext cx="3686175" cy="1381125"/>
          </a:xfrm>
          <a:prstGeom prst="rect">
            <a:avLst/>
          </a:prstGeom>
        </p:spPr>
      </p:pic>
      <p:pic>
        <p:nvPicPr>
          <p:cNvPr id="5" name="Imagen 4"/>
          <p:cNvPicPr>
            <a:picLocks noChangeAspect="1"/>
          </p:cNvPicPr>
          <p:nvPr/>
        </p:nvPicPr>
        <p:blipFill>
          <a:blip r:embed="rId3"/>
          <a:stretch>
            <a:fillRect/>
          </a:stretch>
        </p:blipFill>
        <p:spPr>
          <a:xfrm>
            <a:off x="6894110" y="2795090"/>
            <a:ext cx="4381500" cy="3362325"/>
          </a:xfrm>
          <a:prstGeom prst="rect">
            <a:avLst/>
          </a:prstGeom>
        </p:spPr>
      </p:pic>
    </p:spTree>
    <p:extLst>
      <p:ext uri="{BB962C8B-B14F-4D97-AF65-F5344CB8AC3E}">
        <p14:creationId xmlns:p14="http://schemas.microsoft.com/office/powerpoint/2010/main" val="2876934303"/>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completamente asociativo, un bloque puede ser ubicado en cualquier bloque disponible.</a:t>
            </a:r>
          </a:p>
          <a:p>
            <a:r>
              <a:rPr lang="es-PA" dirty="0" smtClean="0"/>
              <a:t>Hace el cache más flexible, incrementando el “hit </a:t>
            </a:r>
            <a:r>
              <a:rPr lang="es-PA" dirty="0" err="1" smtClean="0"/>
              <a:t>rate</a:t>
            </a:r>
            <a:r>
              <a:rPr lang="es-PA" dirty="0" smtClean="0"/>
              <a:t>”</a:t>
            </a:r>
          </a:p>
          <a:p>
            <a:r>
              <a:rPr lang="es-PA" dirty="0" smtClean="0"/>
              <a:t>Más complejo, ya que en la búsqueda de un bloque involucra comparar todos los contenedores</a:t>
            </a:r>
          </a:p>
          <a:p>
            <a:endParaRPr lang="es-PA" dirty="0"/>
          </a:p>
          <a:p>
            <a:r>
              <a:rPr lang="es-PA" dirty="0" smtClean="0"/>
              <a:t>Pro</a:t>
            </a:r>
          </a:p>
          <a:p>
            <a:pPr lvl="1"/>
            <a:r>
              <a:rPr lang="es-PA" dirty="0" smtClean="0"/>
              <a:t>Gran flexibilidad: grandioso para hit </a:t>
            </a:r>
            <a:r>
              <a:rPr lang="es-PA" dirty="0" err="1" smtClean="0"/>
              <a:t>rate</a:t>
            </a:r>
            <a:endParaRPr lang="es-PA" dirty="0" smtClean="0"/>
          </a:p>
          <a:p>
            <a:pPr lvl="1"/>
            <a:endParaRPr lang="es-PA" dirty="0"/>
          </a:p>
          <a:p>
            <a:r>
              <a:rPr lang="es-PA" dirty="0" err="1" smtClean="0"/>
              <a:t>Cons</a:t>
            </a:r>
            <a:endParaRPr lang="es-PA" dirty="0" smtClean="0"/>
          </a:p>
          <a:p>
            <a:pPr lvl="1"/>
            <a:r>
              <a:rPr lang="es-PA" dirty="0" smtClean="0"/>
              <a:t>Requiere grandes comparaciones para buscar bloques entre sets, lo cual es costoso y caro</a:t>
            </a:r>
          </a:p>
        </p:txBody>
      </p:sp>
    </p:spTree>
    <p:extLst>
      <p:ext uri="{BB962C8B-B14F-4D97-AF65-F5344CB8AC3E}">
        <p14:creationId xmlns:p14="http://schemas.microsoft.com/office/powerpoint/2010/main" val="371955034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Cache Completamente Asociativo</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Ejemplo:  espacio de direcciones de 32 bloques (5 bits), palabras de 4 bytes, cache de 8 bloques</a:t>
            </a:r>
          </a:p>
          <a:p>
            <a:r>
              <a:rPr lang="es-PA" dirty="0" smtClean="0"/>
              <a:t>Acceso al byte 2 del bloque 12 (01110)</a:t>
            </a:r>
          </a:p>
          <a:p>
            <a:endParaRPr lang="es-PA" dirty="0"/>
          </a:p>
          <a:p>
            <a:endParaRPr lang="es-PA" dirty="0" smtClean="0"/>
          </a:p>
          <a:p>
            <a:endParaRPr lang="es-PA" dirty="0"/>
          </a:p>
          <a:p>
            <a:endParaRPr lang="es-PA" dirty="0" smtClean="0"/>
          </a:p>
          <a:p>
            <a:r>
              <a:rPr lang="es-PA" dirty="0" smtClean="0"/>
              <a:t>Sin índice, el bloque puede ser ubicado…</a:t>
            </a:r>
          </a:p>
          <a:p>
            <a:r>
              <a:rPr lang="es-PA" dirty="0" smtClean="0"/>
              <a:t>… en cualquier parte en el cache.</a:t>
            </a:r>
          </a:p>
          <a:p>
            <a:r>
              <a:rPr lang="es-PA" dirty="0" smtClean="0"/>
              <a:t>Cada bloque es identificado en el cache por…</a:t>
            </a:r>
          </a:p>
          <a:p>
            <a:r>
              <a:rPr lang="es-PA" dirty="0" smtClean="0"/>
              <a:t>… un </a:t>
            </a:r>
            <a:r>
              <a:rPr lang="es-PA" dirty="0" err="1" smtClean="0"/>
              <a:t>tag</a:t>
            </a:r>
            <a:r>
              <a:rPr lang="es-PA" dirty="0" smtClean="0"/>
              <a:t> de 5 bits</a:t>
            </a:r>
          </a:p>
          <a:p>
            <a:endParaRPr lang="es-PA" dirty="0" smtClean="0"/>
          </a:p>
        </p:txBody>
      </p:sp>
      <p:pic>
        <p:nvPicPr>
          <p:cNvPr id="3" name="Imagen 2"/>
          <p:cNvPicPr>
            <a:picLocks noChangeAspect="1"/>
          </p:cNvPicPr>
          <p:nvPr/>
        </p:nvPicPr>
        <p:blipFill>
          <a:blip r:embed="rId2"/>
          <a:stretch>
            <a:fillRect/>
          </a:stretch>
        </p:blipFill>
        <p:spPr>
          <a:xfrm>
            <a:off x="1047608" y="2899651"/>
            <a:ext cx="3600450" cy="1495425"/>
          </a:xfrm>
          <a:prstGeom prst="rect">
            <a:avLst/>
          </a:prstGeom>
        </p:spPr>
      </p:pic>
      <p:pic>
        <p:nvPicPr>
          <p:cNvPr id="5" name="Imagen 4"/>
          <p:cNvPicPr>
            <a:picLocks noChangeAspect="1"/>
          </p:cNvPicPr>
          <p:nvPr/>
        </p:nvPicPr>
        <p:blipFill>
          <a:blip r:embed="rId3"/>
          <a:stretch>
            <a:fillRect/>
          </a:stretch>
        </p:blipFill>
        <p:spPr>
          <a:xfrm>
            <a:off x="6945857" y="2807598"/>
            <a:ext cx="4305300" cy="2952750"/>
          </a:xfrm>
          <a:prstGeom prst="rect">
            <a:avLst/>
          </a:prstGeom>
        </p:spPr>
      </p:pic>
    </p:spTree>
    <p:extLst>
      <p:ext uri="{BB962C8B-B14F-4D97-AF65-F5344CB8AC3E}">
        <p14:creationId xmlns:p14="http://schemas.microsoft.com/office/powerpoint/2010/main" val="1456450683"/>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Compensación Asociativa</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El nivel de </a:t>
            </a:r>
            <a:r>
              <a:rPr lang="es-PA" dirty="0" err="1" smtClean="0"/>
              <a:t>asociatividad</a:t>
            </a:r>
            <a:r>
              <a:rPr lang="es-PA" dirty="0" smtClean="0"/>
              <a:t> es una compensación cuando se considera un cache de n-vías</a:t>
            </a:r>
          </a:p>
          <a:p>
            <a:r>
              <a:rPr lang="es-PA" dirty="0" smtClean="0"/>
              <a:t>Más slots disponibles </a:t>
            </a:r>
            <a:r>
              <a:rPr lang="es-PA" dirty="0"/>
              <a:t>(</a:t>
            </a:r>
            <a:r>
              <a:rPr lang="es-PA" dirty="0" smtClean="0"/>
              <a:t>set enorme) para un bloque requiere más búsqueda, del tiempo y costo de energía; sin embargo, más slots incrementan la flexibilidad y de allí el hit-</a:t>
            </a:r>
            <a:r>
              <a:rPr lang="es-PA" dirty="0" err="1" smtClean="0"/>
              <a:t>rate</a:t>
            </a:r>
            <a:endParaRPr lang="es-PA" dirty="0" smtClean="0"/>
          </a:p>
        </p:txBody>
      </p:sp>
    </p:spTree>
    <p:extLst>
      <p:ext uri="{BB962C8B-B14F-4D97-AF65-F5344CB8AC3E}">
        <p14:creationId xmlns:p14="http://schemas.microsoft.com/office/powerpoint/2010/main" val="97634096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Política de Reemplazo de Bloques</a:t>
            </a:r>
            <a:endParaRPr lang="es-PA" dirty="0"/>
          </a:p>
        </p:txBody>
      </p:sp>
      <p:sp>
        <p:nvSpPr>
          <p:cNvPr id="4" name="Marcador de contenido 3"/>
          <p:cNvSpPr>
            <a:spLocks noGrp="1"/>
          </p:cNvSpPr>
          <p:nvPr>
            <p:ph idx="1"/>
          </p:nvPr>
        </p:nvSpPr>
        <p:spPr>
          <a:xfrm>
            <a:off x="218364" y="1637731"/>
            <a:ext cx="11778018" cy="5076968"/>
          </a:xfrm>
        </p:spPr>
        <p:txBody>
          <a:bodyPr>
            <a:normAutofit/>
          </a:bodyPr>
          <a:lstStyle/>
          <a:p>
            <a:r>
              <a:rPr lang="es-PA" dirty="0" smtClean="0"/>
              <a:t>En un cache de mapeo directo, no hay alternativa más que donde poner el bloque.  Sin embargo, los caches asociativos proveen más que un solo slot para elegir desde cuando un bloque es recuperado.</a:t>
            </a:r>
          </a:p>
          <a:p>
            <a:endParaRPr lang="es-PA" dirty="0"/>
          </a:p>
          <a:p>
            <a:r>
              <a:rPr lang="es-PA" dirty="0" smtClean="0"/>
              <a:t>Algunas políticas de reemplazo son:</a:t>
            </a:r>
          </a:p>
          <a:p>
            <a:pPr lvl="1"/>
            <a:r>
              <a:rPr lang="es-PA" dirty="0" smtClean="0"/>
              <a:t>Aleatorio:  Nuevos bloques reemplazados aleatoriamente seleccionados por bloques, fácil de implementar</a:t>
            </a:r>
          </a:p>
          <a:p>
            <a:pPr lvl="1"/>
            <a:r>
              <a:rPr lang="es-PA" dirty="0" smtClean="0"/>
              <a:t>Round </a:t>
            </a:r>
            <a:r>
              <a:rPr lang="es-PA" dirty="0" err="1" smtClean="0"/>
              <a:t>Robin</a:t>
            </a:r>
            <a:r>
              <a:rPr lang="es-PA" dirty="0" smtClean="0"/>
              <a:t>:  </a:t>
            </a:r>
            <a:r>
              <a:rPr lang="es-PA" dirty="0" err="1" smtClean="0"/>
              <a:t>first</a:t>
            </a:r>
            <a:r>
              <a:rPr lang="es-PA" dirty="0" smtClean="0"/>
              <a:t>-in, </a:t>
            </a:r>
            <a:r>
              <a:rPr lang="es-PA" dirty="0" err="1" smtClean="0"/>
              <a:t>first-out</a:t>
            </a:r>
            <a:r>
              <a:rPr lang="es-PA" dirty="0" smtClean="0"/>
              <a:t> (FIFO).  El nuevo bloque reemplaza el viejo bloque:  fácil de implementar</a:t>
            </a:r>
          </a:p>
          <a:p>
            <a:pPr lvl="1"/>
            <a:r>
              <a:rPr lang="es-PA" dirty="0" smtClean="0"/>
              <a:t>El recientemente menos utilizado (</a:t>
            </a:r>
            <a:r>
              <a:rPr lang="es-PA" dirty="0" err="1" smtClean="0"/>
              <a:t>Least</a:t>
            </a:r>
            <a:r>
              <a:rPr lang="es-PA" dirty="0" smtClean="0"/>
              <a:t> </a:t>
            </a:r>
            <a:r>
              <a:rPr lang="es-PA" dirty="0" err="1" smtClean="0"/>
              <a:t>Recently</a:t>
            </a:r>
            <a:r>
              <a:rPr lang="es-PA" dirty="0" smtClean="0"/>
              <a:t> </a:t>
            </a:r>
            <a:r>
              <a:rPr lang="es-PA" dirty="0" err="1" smtClean="0"/>
              <a:t>Used</a:t>
            </a:r>
            <a:r>
              <a:rPr lang="es-PA" dirty="0" smtClean="0"/>
              <a:t> o LRU):  el nuevo bloque reemplaza el recientemente usado, requiere extra complejidad al hacer </a:t>
            </a:r>
            <a:r>
              <a:rPr lang="es-PA" dirty="0" err="1" smtClean="0"/>
              <a:t>track</a:t>
            </a:r>
            <a:r>
              <a:rPr lang="es-PA" dirty="0" smtClean="0"/>
              <a:t> al bloque utilizado.</a:t>
            </a:r>
          </a:p>
        </p:txBody>
      </p:sp>
    </p:spTree>
    <p:extLst>
      <p:ext uri="{BB962C8B-B14F-4D97-AF65-F5344CB8AC3E}">
        <p14:creationId xmlns:p14="http://schemas.microsoft.com/office/powerpoint/2010/main" val="1743851351"/>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5</a:t>
            </a:r>
            <a:endParaRPr lang="es-PA" sz="7000" dirty="0"/>
          </a:p>
        </p:txBody>
      </p:sp>
    </p:spTree>
    <p:extLst>
      <p:ext uri="{BB962C8B-B14F-4D97-AF65-F5344CB8AC3E}">
        <p14:creationId xmlns:p14="http://schemas.microsoft.com/office/powerpoint/2010/main" val="306563254"/>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Los Procesos necesitan Memoria</a:t>
            </a:r>
            <a:endParaRPr lang="es-PA" dirty="0"/>
          </a:p>
        </p:txBody>
      </p:sp>
      <p:sp>
        <p:nvSpPr>
          <p:cNvPr id="4" name="Marcador de contenido 3"/>
          <p:cNvSpPr>
            <a:spLocks noGrp="1"/>
          </p:cNvSpPr>
          <p:nvPr>
            <p:ph idx="1"/>
          </p:nvPr>
        </p:nvSpPr>
        <p:spPr>
          <a:xfrm>
            <a:off x="218364" y="1781032"/>
            <a:ext cx="11778018" cy="5076968"/>
          </a:xfrm>
        </p:spPr>
        <p:txBody>
          <a:bodyPr>
            <a:normAutofit fontScale="92500" lnSpcReduction="20000"/>
          </a:bodyPr>
          <a:lstStyle/>
          <a:p>
            <a:r>
              <a:rPr lang="es-PA" dirty="0" smtClean="0"/>
              <a:t>Código o Texto</a:t>
            </a:r>
          </a:p>
          <a:p>
            <a:pPr lvl="1"/>
            <a:r>
              <a:rPr lang="es-PA" dirty="0" smtClean="0"/>
              <a:t>Instrucciones binarias a ser ejecutadas</a:t>
            </a:r>
          </a:p>
          <a:p>
            <a:pPr lvl="1"/>
            <a:r>
              <a:rPr lang="es-PA" dirty="0" smtClean="0"/>
              <a:t>Un clon del programa</a:t>
            </a:r>
          </a:p>
          <a:p>
            <a:pPr lvl="1"/>
            <a:r>
              <a:rPr lang="es-PA" dirty="0" smtClean="0"/>
              <a:t>Usualmente de solo lectura</a:t>
            </a:r>
          </a:p>
          <a:p>
            <a:pPr lvl="1"/>
            <a:r>
              <a:rPr lang="es-PA" dirty="0" smtClean="0"/>
              <a:t>Contador de Programa (PC), apunta a la siguiente instrucción</a:t>
            </a:r>
          </a:p>
          <a:p>
            <a:r>
              <a:rPr lang="es-PA" dirty="0" smtClean="0"/>
              <a:t>Data estática</a:t>
            </a:r>
          </a:p>
          <a:p>
            <a:pPr lvl="1"/>
            <a:r>
              <a:rPr lang="es-PA" dirty="0" smtClean="0"/>
              <a:t>Variable Global/Constante/Estática:  compartida entre tareas</a:t>
            </a:r>
          </a:p>
          <a:p>
            <a:pPr lvl="1"/>
            <a:r>
              <a:rPr lang="es-PA" dirty="0" smtClean="0"/>
              <a:t>Si no es inicializada entre el programa, será un cero o un puntero nulo</a:t>
            </a:r>
          </a:p>
          <a:p>
            <a:r>
              <a:rPr lang="es-PA" dirty="0" err="1" smtClean="0"/>
              <a:t>Heap</a:t>
            </a:r>
            <a:endParaRPr lang="es-PA" dirty="0" smtClean="0"/>
          </a:p>
          <a:p>
            <a:pPr lvl="1"/>
            <a:r>
              <a:rPr lang="es-PA" dirty="0" err="1" smtClean="0"/>
              <a:t>Malloc</a:t>
            </a:r>
            <a:r>
              <a:rPr lang="es-PA" dirty="0" smtClean="0"/>
              <a:t>/free</a:t>
            </a:r>
          </a:p>
          <a:p>
            <a:r>
              <a:rPr lang="es-PA" dirty="0" err="1" smtClean="0"/>
              <a:t>Stack</a:t>
            </a:r>
            <a:endParaRPr lang="es-PA" dirty="0" smtClean="0"/>
          </a:p>
          <a:p>
            <a:pPr lvl="1"/>
            <a:r>
              <a:rPr lang="es-PA" dirty="0" smtClean="0"/>
              <a:t>Utilizado para llamado de procesos y retorno</a:t>
            </a:r>
          </a:p>
          <a:p>
            <a:pPr lvl="1"/>
            <a:r>
              <a:rPr lang="es-PA" dirty="0" err="1" smtClean="0"/>
              <a:t>Punter</a:t>
            </a:r>
            <a:r>
              <a:rPr lang="es-PA" dirty="0" smtClean="0"/>
              <a:t> de pila (SP)</a:t>
            </a:r>
          </a:p>
          <a:p>
            <a:pPr lvl="1"/>
            <a:r>
              <a:rPr lang="es-PA" dirty="0" err="1" smtClean="0"/>
              <a:t>First</a:t>
            </a:r>
            <a:r>
              <a:rPr lang="es-PA" dirty="0" smtClean="0"/>
              <a:t>-in </a:t>
            </a:r>
            <a:r>
              <a:rPr lang="es-PA" dirty="0" err="1" smtClean="0"/>
              <a:t>Last-Out</a:t>
            </a:r>
            <a:r>
              <a:rPr lang="es-PA" dirty="0" smtClean="0"/>
              <a:t> (FILO)</a:t>
            </a:r>
          </a:p>
        </p:txBody>
      </p:sp>
      <p:pic>
        <p:nvPicPr>
          <p:cNvPr id="3" name="Imagen 2"/>
          <p:cNvPicPr>
            <a:picLocks noChangeAspect="1"/>
          </p:cNvPicPr>
          <p:nvPr/>
        </p:nvPicPr>
        <p:blipFill>
          <a:blip r:embed="rId2"/>
          <a:stretch>
            <a:fillRect/>
          </a:stretch>
        </p:blipFill>
        <p:spPr>
          <a:xfrm>
            <a:off x="8890008" y="1781032"/>
            <a:ext cx="2133600" cy="4924425"/>
          </a:xfrm>
          <a:prstGeom prst="rect">
            <a:avLst/>
          </a:prstGeom>
        </p:spPr>
      </p:pic>
    </p:spTree>
    <p:extLst>
      <p:ext uri="{BB962C8B-B14F-4D97-AF65-F5344CB8AC3E}">
        <p14:creationId xmlns:p14="http://schemas.microsoft.com/office/powerpoint/2010/main" val="1439635810"/>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¿Qué hace la administración de memoria?</a:t>
            </a:r>
            <a:endParaRPr lang="es-PA" dirty="0"/>
          </a:p>
        </p:txBody>
      </p:sp>
      <p:sp>
        <p:nvSpPr>
          <p:cNvPr id="4" name="Marcador de contenido 3"/>
          <p:cNvSpPr>
            <a:spLocks noGrp="1"/>
          </p:cNvSpPr>
          <p:nvPr>
            <p:ph idx="1"/>
          </p:nvPr>
        </p:nvSpPr>
        <p:spPr>
          <a:xfrm>
            <a:off x="218364" y="1781032"/>
            <a:ext cx="11778018" cy="5076968"/>
          </a:xfrm>
        </p:spPr>
        <p:txBody>
          <a:bodyPr>
            <a:normAutofit/>
          </a:bodyPr>
          <a:lstStyle/>
          <a:p>
            <a:r>
              <a:rPr lang="es-PA" dirty="0" smtClean="0"/>
              <a:t>Ambos el SO y los procesos de usuario necesitan memoria</a:t>
            </a:r>
          </a:p>
          <a:p>
            <a:endParaRPr lang="es-PA" dirty="0"/>
          </a:p>
          <a:p>
            <a:r>
              <a:rPr lang="es-PA" dirty="0" smtClean="0"/>
              <a:t>Alojamiento/Partición:  una manera compacta de alojar memoria</a:t>
            </a:r>
          </a:p>
          <a:p>
            <a:r>
              <a:rPr lang="es-PA" dirty="0" smtClean="0"/>
              <a:t>Realojamiento:  cambio de el espacio de memoria dinámicamente, idealmente la traslación de este cambio es dada por el hardware</a:t>
            </a:r>
          </a:p>
          <a:p>
            <a:r>
              <a:rPr lang="es-PA" dirty="0" smtClean="0"/>
              <a:t>Protección:  referencia ilegal a los otros procesos, la memoria debe ser detectada y detenida en tiempo de ejecución</a:t>
            </a:r>
          </a:p>
          <a:p>
            <a:r>
              <a:rPr lang="es-PA" dirty="0" smtClean="0"/>
              <a:t>Compartiendo (</a:t>
            </a:r>
            <a:r>
              <a:rPr lang="es-PA" dirty="0" err="1" smtClean="0"/>
              <a:t>Sharing</a:t>
            </a:r>
            <a:r>
              <a:rPr lang="es-PA" dirty="0" smtClean="0"/>
              <a:t>):  varios procesos acceden a una parte común de la memoria</a:t>
            </a:r>
          </a:p>
        </p:txBody>
      </p:sp>
    </p:spTree>
    <p:extLst>
      <p:ext uri="{BB962C8B-B14F-4D97-AF65-F5344CB8AC3E}">
        <p14:creationId xmlns:p14="http://schemas.microsoft.com/office/powerpoint/2010/main" val="75991033"/>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lnSpcReduction="10000"/>
          </a:bodyPr>
          <a:lstStyle/>
          <a:p>
            <a:r>
              <a:rPr lang="es-PA" dirty="0" smtClean="0"/>
              <a:t>¿Dónde está la variable en la memoria y donde está la localidad del programa al cual está saltando?</a:t>
            </a:r>
          </a:p>
          <a:p>
            <a:r>
              <a:rPr lang="es-PA" dirty="0" smtClean="0"/>
              <a:t>Necesita mapear el programa a la memoria principal</a:t>
            </a:r>
          </a:p>
          <a:p>
            <a:pPr lvl="1"/>
            <a:r>
              <a:rPr lang="es-PA" dirty="0" smtClean="0"/>
              <a:t>Direcciones simbólicas en el programa principal</a:t>
            </a:r>
          </a:p>
          <a:p>
            <a:pPr lvl="1"/>
            <a:r>
              <a:rPr lang="es-PA" dirty="0" smtClean="0"/>
              <a:t>Instrucciones en el programa fuente</a:t>
            </a:r>
          </a:p>
          <a:p>
            <a:pPr lvl="1"/>
            <a:endParaRPr lang="es-PA" dirty="0"/>
          </a:p>
          <a:p>
            <a:r>
              <a:rPr lang="es-PA" dirty="0" smtClean="0"/>
              <a:t>Pasos para correr un programa:</a:t>
            </a:r>
          </a:p>
          <a:p>
            <a:pPr lvl="1"/>
            <a:r>
              <a:rPr lang="es-PA" dirty="0" err="1" smtClean="0"/>
              <a:t>Compiling</a:t>
            </a:r>
            <a:r>
              <a:rPr lang="es-PA" dirty="0" smtClean="0"/>
              <a:t>:  convierte las referencias simbólicas en valores numéricos y torna todo en código de máquina.  </a:t>
            </a:r>
            <a:r>
              <a:rPr lang="es-PA" dirty="0" err="1" smtClean="0"/>
              <a:t>Ademas</a:t>
            </a:r>
            <a:r>
              <a:rPr lang="es-PA" dirty="0" smtClean="0"/>
              <a:t> contiene “</a:t>
            </a:r>
            <a:r>
              <a:rPr lang="es-PA" dirty="0" err="1" smtClean="0"/>
              <a:t>placeholders</a:t>
            </a:r>
            <a:r>
              <a:rPr lang="es-PA" dirty="0" smtClean="0"/>
              <a:t>” y “</a:t>
            </a:r>
            <a:r>
              <a:rPr lang="es-PA" dirty="0" err="1" smtClean="0"/>
              <a:t>offsets</a:t>
            </a:r>
            <a:r>
              <a:rPr lang="es-PA" dirty="0" smtClean="0"/>
              <a:t>” que el “</a:t>
            </a:r>
            <a:r>
              <a:rPr lang="es-PA" dirty="0" err="1" smtClean="0"/>
              <a:t>linker</a:t>
            </a:r>
            <a:r>
              <a:rPr lang="es-PA" dirty="0" smtClean="0"/>
              <a:t>” resolverá luego</a:t>
            </a:r>
          </a:p>
          <a:p>
            <a:pPr lvl="1"/>
            <a:r>
              <a:rPr lang="es-PA" dirty="0" err="1" smtClean="0"/>
              <a:t>Linking</a:t>
            </a:r>
            <a:r>
              <a:rPr lang="es-PA" dirty="0" smtClean="0"/>
              <a:t>:  O estática o dinámica.  Es posible cargar y vincular las librerías en tiempo de ejecución</a:t>
            </a:r>
          </a:p>
          <a:p>
            <a:pPr lvl="1"/>
            <a:r>
              <a:rPr lang="es-PA" dirty="0" err="1" smtClean="0"/>
              <a:t>Loading</a:t>
            </a:r>
            <a:r>
              <a:rPr lang="es-PA" dirty="0" smtClean="0"/>
              <a:t>:  Cargar el programa en la memoria principal y todas las otras preparaciones necesarias.</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14909030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Ejemplos de Sistemas Operativos</a:t>
            </a:r>
            <a:endParaRPr lang="es-PA" dirty="0"/>
          </a:p>
        </p:txBody>
      </p:sp>
      <p:sp>
        <p:nvSpPr>
          <p:cNvPr id="3" name="Marcador de contenido 2"/>
          <p:cNvSpPr>
            <a:spLocks noGrp="1"/>
          </p:cNvSpPr>
          <p:nvPr>
            <p:ph idx="1"/>
          </p:nvPr>
        </p:nvSpPr>
        <p:spPr/>
        <p:txBody>
          <a:bodyPr/>
          <a:lstStyle/>
          <a:p>
            <a:pPr marL="0" indent="0">
              <a:buNone/>
            </a:pPr>
            <a:r>
              <a:rPr lang="es-PA" dirty="0" smtClean="0"/>
              <a:t>En aquel sistema operativo que…</a:t>
            </a:r>
          </a:p>
          <a:p>
            <a:pPr marL="0" indent="0">
              <a:buNone/>
            </a:pPr>
            <a:r>
              <a:rPr lang="es-PA" dirty="0" smtClean="0"/>
              <a:t>contenga un controlador PID</a:t>
            </a:r>
          </a:p>
          <a:p>
            <a:pPr lvl="1"/>
            <a:endParaRPr lang="es-PA" dirty="0" smtClean="0"/>
          </a:p>
        </p:txBody>
      </p:sp>
      <p:sp>
        <p:nvSpPr>
          <p:cNvPr id="8" name="Marcador de contenido 2"/>
          <p:cNvSpPr txBox="1">
            <a:spLocks/>
          </p:cNvSpPr>
          <p:nvPr/>
        </p:nvSpPr>
        <p:spPr>
          <a:xfrm>
            <a:off x="1" y="6272013"/>
            <a:ext cx="5499278" cy="594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PID = Proporcional – Integral - Derivativo</a:t>
            </a:r>
          </a:p>
        </p:txBody>
      </p:sp>
      <p:pic>
        <p:nvPicPr>
          <p:cNvPr id="2052" name="Picture 4" descr="https://upload.wikimedia.org/wikipedia/commons/thumb/4/43/PID_en.svg/971px-PID_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009" y="1488143"/>
            <a:ext cx="5476294" cy="19457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upload.wikimedia.org/wikipedia/commons/thumb/a/a3/PID_varyingP.jpg/320px-PID_varying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7" y="3581353"/>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thumb/c/c0/Change_with_Ki.png/320px-Change_with_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045"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upload.wikimedia.org/wikipedia/commons/thumb/c/c7/Change_with_Kd.png/320px-Change_with_K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296" y="3533727"/>
            <a:ext cx="30480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64464"/>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a:t>
            </a:r>
            <a:endParaRPr lang="es-PA" dirty="0"/>
          </a:p>
        </p:txBody>
      </p:sp>
      <p:sp>
        <p:nvSpPr>
          <p:cNvPr id="4" name="Marcador de contenido 3"/>
          <p:cNvSpPr>
            <a:spLocks noGrp="1"/>
          </p:cNvSpPr>
          <p:nvPr>
            <p:ph idx="1"/>
          </p:nvPr>
        </p:nvSpPr>
        <p:spPr>
          <a:xfrm>
            <a:off x="218364" y="1781032"/>
            <a:ext cx="7424382" cy="5076968"/>
          </a:xfrm>
        </p:spPr>
        <p:txBody>
          <a:bodyPr>
            <a:normAutofit fontScale="92500" lnSpcReduction="10000"/>
          </a:bodyPr>
          <a:lstStyle/>
          <a:p>
            <a:r>
              <a:rPr lang="es-PA" dirty="0" smtClean="0"/>
              <a:t>Unión de direcciones estática</a:t>
            </a:r>
          </a:p>
          <a:p>
            <a:pPr lvl="1"/>
            <a:r>
              <a:rPr lang="es-PA" dirty="0" smtClean="0"/>
              <a:t>Programando</a:t>
            </a:r>
          </a:p>
          <a:p>
            <a:pPr lvl="2"/>
            <a:r>
              <a:rPr lang="es-PA" dirty="0" smtClean="0"/>
              <a:t>Programadores saben la dirección exacta que requieren</a:t>
            </a:r>
          </a:p>
          <a:p>
            <a:pPr lvl="1"/>
            <a:r>
              <a:rPr lang="es-PA" dirty="0" smtClean="0"/>
              <a:t>Compilación</a:t>
            </a:r>
          </a:p>
          <a:p>
            <a:pPr lvl="2"/>
            <a:r>
              <a:rPr lang="es-PA" dirty="0" smtClean="0"/>
              <a:t>Las localidades de memoria son conocidas antes de ejecución</a:t>
            </a:r>
          </a:p>
          <a:p>
            <a:pPr lvl="2"/>
            <a:r>
              <a:rPr lang="es-PA" dirty="0" smtClean="0"/>
              <a:t>Código absoluto y menos flexible</a:t>
            </a:r>
          </a:p>
          <a:p>
            <a:pPr lvl="1"/>
            <a:r>
              <a:rPr lang="es-PA" dirty="0" smtClean="0"/>
              <a:t>Load</a:t>
            </a:r>
          </a:p>
          <a:p>
            <a:pPr lvl="2"/>
            <a:r>
              <a:rPr lang="es-PA" dirty="0" smtClean="0"/>
              <a:t>Simple:  Relativo al inicio del ejecutable (offset)</a:t>
            </a:r>
          </a:p>
          <a:p>
            <a:pPr lvl="2"/>
            <a:r>
              <a:rPr lang="es-PA" dirty="0" smtClean="0"/>
              <a:t>Programa empieza en la </a:t>
            </a:r>
            <a:r>
              <a:rPr lang="es-PA" dirty="0" err="1" smtClean="0"/>
              <a:t>localcidad</a:t>
            </a:r>
            <a:r>
              <a:rPr lang="es-PA" dirty="0" smtClean="0"/>
              <a:t> L y entonces L es añadido a todas las direcciones en el programa</a:t>
            </a:r>
          </a:p>
          <a:p>
            <a:pPr lvl="2"/>
            <a:r>
              <a:rPr lang="es-PA" dirty="0" smtClean="0"/>
              <a:t>No lo suficientemente flexible: ¿que está cambiado?</a:t>
            </a:r>
          </a:p>
          <a:p>
            <a:r>
              <a:rPr lang="es-PA" dirty="0" smtClean="0"/>
              <a:t>Direcciones dinámicas en tiempo de ejecución</a:t>
            </a:r>
          </a:p>
          <a:p>
            <a:pPr lvl="1"/>
            <a:r>
              <a:rPr lang="es-PA" dirty="0" smtClean="0"/>
              <a:t>Flexibles:  los procesos pueden ser reubicados</a:t>
            </a:r>
          </a:p>
          <a:p>
            <a:pPr lvl="1"/>
            <a:r>
              <a:rPr lang="es-PA" dirty="0" smtClean="0"/>
              <a:t>Al costo de complicadas direcciones a traducir</a:t>
            </a:r>
          </a:p>
        </p:txBody>
      </p:sp>
      <p:pic>
        <p:nvPicPr>
          <p:cNvPr id="3" name="Imagen 2"/>
          <p:cNvPicPr>
            <a:picLocks noChangeAspect="1"/>
          </p:cNvPicPr>
          <p:nvPr/>
        </p:nvPicPr>
        <p:blipFill>
          <a:blip r:embed="rId2"/>
          <a:stretch>
            <a:fillRect/>
          </a:stretch>
        </p:blipFill>
        <p:spPr>
          <a:xfrm>
            <a:off x="7781569" y="1624439"/>
            <a:ext cx="4162425" cy="4810125"/>
          </a:xfrm>
          <a:prstGeom prst="rect">
            <a:avLst/>
          </a:prstGeom>
        </p:spPr>
      </p:pic>
    </p:spTree>
    <p:extLst>
      <p:ext uri="{BB962C8B-B14F-4D97-AF65-F5344CB8AC3E}">
        <p14:creationId xmlns:p14="http://schemas.microsoft.com/office/powerpoint/2010/main" val="328350899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Unión de direcciones dinámicas</a:t>
            </a:r>
            <a:endParaRPr lang="es-PA" dirty="0"/>
          </a:p>
        </p:txBody>
      </p:sp>
      <p:sp>
        <p:nvSpPr>
          <p:cNvPr id="4" name="Marcador de contenido 3"/>
          <p:cNvSpPr>
            <a:spLocks noGrp="1"/>
          </p:cNvSpPr>
          <p:nvPr>
            <p:ph idx="1"/>
          </p:nvPr>
        </p:nvSpPr>
        <p:spPr>
          <a:xfrm>
            <a:off x="218363" y="1637731"/>
            <a:ext cx="11395881" cy="5220269"/>
          </a:xfrm>
        </p:spPr>
        <p:txBody>
          <a:bodyPr>
            <a:normAutofit/>
          </a:bodyPr>
          <a:lstStyle/>
          <a:p>
            <a:r>
              <a:rPr lang="es-PA" dirty="0" smtClean="0"/>
              <a:t>El realojamiento es muy frecuente debido a compactación y cambios</a:t>
            </a:r>
          </a:p>
          <a:p>
            <a:r>
              <a:rPr lang="es-PA" dirty="0" smtClean="0"/>
              <a:t>Si la unión es estática, necesita programación explícita para el realojamiento</a:t>
            </a:r>
          </a:p>
          <a:p>
            <a:r>
              <a:rPr lang="es-PA" dirty="0" smtClean="0"/>
              <a:t>Alternativamente, hace el SO manejarlo a tiempo de ejecución</a:t>
            </a:r>
          </a:p>
          <a:p>
            <a:pPr lvl="1"/>
            <a:r>
              <a:rPr lang="es-PA" dirty="0" smtClean="0"/>
              <a:t>Une una dirección lógica/virtual a una dirección física</a:t>
            </a:r>
          </a:p>
          <a:p>
            <a:pPr lvl="2"/>
            <a:r>
              <a:rPr lang="es-PA" dirty="0" smtClean="0"/>
              <a:t>Dirección física:  dirección absoluta en el mapa de memoria</a:t>
            </a:r>
          </a:p>
          <a:p>
            <a:pPr lvl="2"/>
            <a:r>
              <a:rPr lang="es-PA" dirty="0" smtClean="0"/>
              <a:t>Dirección lógica: una referencia a la dirección física, debe ser independiente de la organización y estructura de la memoria física</a:t>
            </a:r>
          </a:p>
          <a:p>
            <a:pPr lvl="2"/>
            <a:r>
              <a:rPr lang="es-PA" dirty="0" err="1" smtClean="0"/>
              <a:t>Concpetualmente</a:t>
            </a:r>
            <a:r>
              <a:rPr lang="es-PA" dirty="0" smtClean="0"/>
              <a:t>, Dirección física = </a:t>
            </a:r>
            <a:r>
              <a:rPr lang="es-PA" dirty="0" err="1" smtClean="0"/>
              <a:t>dirección_a_traducir</a:t>
            </a:r>
            <a:r>
              <a:rPr lang="es-PA" dirty="0" smtClean="0"/>
              <a:t>(Dirección Lógica)</a:t>
            </a:r>
          </a:p>
          <a:p>
            <a:pPr lvl="2"/>
            <a:r>
              <a:rPr lang="es-PA" dirty="0" smtClean="0"/>
              <a:t>Toda la traducción es realizada por el componente llamado (MMU)</a:t>
            </a:r>
          </a:p>
          <a:p>
            <a:r>
              <a:rPr lang="es-PA" dirty="0" smtClean="0"/>
              <a:t>Como implementar la dirección de traslación</a:t>
            </a:r>
          </a:p>
          <a:p>
            <a:pPr lvl="1"/>
            <a:r>
              <a:rPr lang="es-PA" dirty="0" smtClean="0"/>
              <a:t>Registro de realojamiento:  dirección relativa y memoria continua</a:t>
            </a:r>
          </a:p>
          <a:p>
            <a:pPr lvl="1"/>
            <a:r>
              <a:rPr lang="es-PA" dirty="0" smtClean="0"/>
              <a:t>Página / </a:t>
            </a:r>
            <a:r>
              <a:rPr lang="es-PA" dirty="0" err="1" smtClean="0"/>
              <a:t>Multisegmento</a:t>
            </a:r>
            <a:r>
              <a:rPr lang="es-PA" dirty="0" smtClean="0"/>
              <a:t>: memoria no contigua</a:t>
            </a:r>
          </a:p>
        </p:txBody>
      </p:sp>
    </p:spTree>
    <p:extLst>
      <p:ext uri="{BB962C8B-B14F-4D97-AF65-F5344CB8AC3E}">
        <p14:creationId xmlns:p14="http://schemas.microsoft.com/office/powerpoint/2010/main" val="1761277787"/>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El SO escribe la dirección base b en el registro de realojamiento y el sumador de </a:t>
            </a:r>
            <a:r>
              <a:rPr lang="es-PA" dirty="0" err="1" smtClean="0"/>
              <a:t>hadware</a:t>
            </a:r>
            <a:r>
              <a:rPr lang="es-PA" dirty="0" smtClean="0"/>
              <a:t> dará automáticamente la traslación del programa de direcciones referidas (direcciones relativas) “a” hacia “</a:t>
            </a:r>
            <a:r>
              <a:rPr lang="es-PA" dirty="0" err="1" smtClean="0"/>
              <a:t>a+b</a:t>
            </a:r>
            <a:r>
              <a:rPr lang="es-PA" dirty="0" smtClean="0"/>
              <a:t>”.</a:t>
            </a:r>
          </a:p>
          <a:p>
            <a:r>
              <a:rPr lang="es-PA" dirty="0" smtClean="0"/>
              <a:t>Para propósitos de protección, verifique si las direcciones relativas están fuera de rango, usando un comparador y el registro límite (a&lt;l?).  Las direcciones fallidas si no son del SO tienen que manejar el error.</a:t>
            </a:r>
          </a:p>
          <a:p>
            <a:r>
              <a:rPr lang="es-PA" dirty="0" smtClean="0"/>
              <a:t>Así, el SO solo necesita modificar los registros de relocalización para cambios/compactaciones.</a:t>
            </a:r>
          </a:p>
          <a:p>
            <a:r>
              <a:rPr lang="es-PA" dirty="0" smtClean="0"/>
              <a:t>El espacio de memoria desde “b” a “</a:t>
            </a:r>
            <a:r>
              <a:rPr lang="es-PA" dirty="0" err="1" smtClean="0"/>
              <a:t>b+l</a:t>
            </a:r>
            <a:r>
              <a:rPr lang="es-PA" dirty="0" smtClean="0"/>
              <a:t>” puede ser llamado también “segmento”.</a:t>
            </a:r>
          </a:p>
        </p:txBody>
      </p:sp>
      <p:pic>
        <p:nvPicPr>
          <p:cNvPr id="3" name="Imagen 2"/>
          <p:cNvPicPr>
            <a:picLocks noChangeAspect="1"/>
          </p:cNvPicPr>
          <p:nvPr/>
        </p:nvPicPr>
        <p:blipFill>
          <a:blip r:embed="rId2"/>
          <a:stretch>
            <a:fillRect/>
          </a:stretch>
        </p:blipFill>
        <p:spPr>
          <a:xfrm rot="5400000">
            <a:off x="7177458" y="2129787"/>
            <a:ext cx="6629542" cy="2717700"/>
          </a:xfrm>
          <a:prstGeom prst="rect">
            <a:avLst/>
          </a:prstGeom>
        </p:spPr>
      </p:pic>
    </p:spTree>
    <p:extLst>
      <p:ext uri="{BB962C8B-B14F-4D97-AF65-F5344CB8AC3E}">
        <p14:creationId xmlns:p14="http://schemas.microsoft.com/office/powerpoint/2010/main" val="56708457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Registro de Realojamiento </a:t>
            </a:r>
            <a:endParaRPr lang="es-PA" dirty="0"/>
          </a:p>
        </p:txBody>
      </p:sp>
      <p:sp>
        <p:nvSpPr>
          <p:cNvPr id="4" name="Marcador de contenido 3"/>
          <p:cNvSpPr>
            <a:spLocks noGrp="1"/>
          </p:cNvSpPr>
          <p:nvPr>
            <p:ph idx="1"/>
          </p:nvPr>
        </p:nvSpPr>
        <p:spPr>
          <a:xfrm>
            <a:off x="218364" y="1637731"/>
            <a:ext cx="8598090" cy="5220269"/>
          </a:xfrm>
        </p:spPr>
        <p:txBody>
          <a:bodyPr>
            <a:normAutofit lnSpcReduction="10000"/>
          </a:bodyPr>
          <a:lstStyle/>
          <a:p>
            <a:r>
              <a:rPr lang="es-PA" dirty="0" smtClean="0"/>
              <a:t>Este puede ser extendido a un esquema </a:t>
            </a:r>
            <a:r>
              <a:rPr lang="es-PA" dirty="0" err="1" smtClean="0"/>
              <a:t>multi</a:t>
            </a:r>
            <a:r>
              <a:rPr lang="es-PA" dirty="0" smtClean="0"/>
              <a:t>-segmento</a:t>
            </a:r>
          </a:p>
          <a:p>
            <a:pPr lvl="1"/>
            <a:r>
              <a:rPr lang="es-PA" dirty="0" smtClean="0"/>
              <a:t>Diferentes segmentos para diferentes tipos de datos: </a:t>
            </a:r>
            <a:r>
              <a:rPr lang="es-PA" dirty="0" err="1" smtClean="0"/>
              <a:t>p.e</a:t>
            </a:r>
            <a:r>
              <a:rPr lang="es-PA" dirty="0" smtClean="0"/>
              <a:t>. texto/</a:t>
            </a:r>
            <a:r>
              <a:rPr lang="es-PA" dirty="0" err="1" smtClean="0"/>
              <a:t>stack</a:t>
            </a:r>
            <a:r>
              <a:rPr lang="es-PA" dirty="0" smtClean="0"/>
              <a:t>/data</a:t>
            </a:r>
          </a:p>
          <a:p>
            <a:pPr lvl="1"/>
            <a:r>
              <a:rPr lang="es-PA" dirty="0" smtClean="0"/>
              <a:t>Direcciones lógicas: (id de segmento, offset), para diferentes segmentos, tenemos diferentes “b” y “l”</a:t>
            </a:r>
          </a:p>
          <a:p>
            <a:pPr lvl="1"/>
            <a:r>
              <a:rPr lang="es-PA" dirty="0" smtClean="0"/>
              <a:t>Cada proceso posee una tabla única de segmento, la cual almacena la información </a:t>
            </a:r>
            <a:r>
              <a:rPr lang="es-PA" dirty="0" err="1" smtClean="0"/>
              <a:t>traslacionada</a:t>
            </a:r>
            <a:endParaRPr lang="es-PA" dirty="0" smtClean="0"/>
          </a:p>
          <a:p>
            <a:r>
              <a:rPr lang="es-PA" dirty="0" smtClean="0"/>
              <a:t>La pregunta en sí es como se puede determinar</a:t>
            </a:r>
          </a:p>
          <a:p>
            <a:pPr lvl="1"/>
            <a:r>
              <a:rPr lang="es-PA" dirty="0" smtClean="0"/>
              <a:t>b</a:t>
            </a:r>
          </a:p>
          <a:p>
            <a:pPr lvl="1"/>
            <a:r>
              <a:rPr lang="es-PA" dirty="0" smtClean="0"/>
              <a:t>L</a:t>
            </a:r>
          </a:p>
          <a:p>
            <a:r>
              <a:rPr lang="es-PA" dirty="0" err="1" smtClean="0"/>
              <a:t>Particionando</a:t>
            </a:r>
            <a:r>
              <a:rPr lang="es-PA" dirty="0" smtClean="0"/>
              <a:t> la memoria</a:t>
            </a:r>
          </a:p>
          <a:p>
            <a:pPr lvl="1"/>
            <a:r>
              <a:rPr lang="es-PA" dirty="0" smtClean="0"/>
              <a:t>Dos esquemas</a:t>
            </a:r>
          </a:p>
          <a:p>
            <a:pPr lvl="2"/>
            <a:r>
              <a:rPr lang="es-PA" dirty="0" smtClean="0"/>
              <a:t>Fijo</a:t>
            </a:r>
          </a:p>
          <a:p>
            <a:pPr lvl="2"/>
            <a:r>
              <a:rPr lang="es-PA" dirty="0" smtClean="0"/>
              <a:t>Dinámico</a:t>
            </a:r>
          </a:p>
        </p:txBody>
      </p:sp>
      <p:pic>
        <p:nvPicPr>
          <p:cNvPr id="3" name="Imagen 2"/>
          <p:cNvPicPr>
            <a:picLocks noChangeAspect="1"/>
          </p:cNvPicPr>
          <p:nvPr/>
        </p:nvPicPr>
        <p:blipFill>
          <a:blip r:embed="rId2"/>
          <a:stretch>
            <a:fillRect/>
          </a:stretch>
        </p:blipFill>
        <p:spPr>
          <a:xfrm>
            <a:off x="5227091" y="4247865"/>
            <a:ext cx="6191549" cy="2538150"/>
          </a:xfrm>
          <a:prstGeom prst="rect">
            <a:avLst/>
          </a:prstGeom>
        </p:spPr>
      </p:pic>
    </p:spTree>
    <p:extLst>
      <p:ext uri="{BB962C8B-B14F-4D97-AF65-F5344CB8AC3E}">
        <p14:creationId xmlns:p14="http://schemas.microsoft.com/office/powerpoint/2010/main" val="216415451"/>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8598090" cy="5220269"/>
          </a:xfrm>
        </p:spPr>
        <p:txBody>
          <a:bodyPr>
            <a:normAutofit/>
          </a:bodyPr>
          <a:lstStyle/>
          <a:p>
            <a:r>
              <a:rPr lang="es-PA" dirty="0" smtClean="0"/>
              <a:t>Fijo b</a:t>
            </a:r>
          </a:p>
          <a:p>
            <a:pPr lvl="1"/>
            <a:r>
              <a:rPr lang="es-PA" dirty="0" smtClean="0"/>
              <a:t>L puede ser fijo o no</a:t>
            </a:r>
          </a:p>
          <a:p>
            <a:pPr lvl="1"/>
            <a:r>
              <a:rPr lang="es-PA" dirty="0" smtClean="0"/>
              <a:t>No hay traslape y el límite es fijo para todos los pedazos</a:t>
            </a:r>
          </a:p>
          <a:p>
            <a:r>
              <a:rPr lang="es-PA" dirty="0"/>
              <a:t> </a:t>
            </a:r>
            <a:r>
              <a:rPr lang="es-PA" dirty="0" smtClean="0"/>
              <a:t> Será que el espacio de memoria para un proceso se crece/achica?</a:t>
            </a:r>
          </a:p>
          <a:p>
            <a:r>
              <a:rPr lang="es-PA" dirty="0" smtClean="0"/>
              <a:t>Qué si el proceso requiere más de 8M?</a:t>
            </a:r>
          </a:p>
          <a:p>
            <a:pPr lvl="1"/>
            <a:r>
              <a:rPr lang="es-PA" dirty="0" smtClean="0"/>
              <a:t>El programa debe ser lo suficientemente explícito para manejar esto</a:t>
            </a:r>
          </a:p>
          <a:p>
            <a:pPr lvl="1"/>
            <a:r>
              <a:rPr lang="es-PA" dirty="0" smtClean="0"/>
              <a:t>O una larga locación “l”</a:t>
            </a:r>
          </a:p>
          <a:p>
            <a:r>
              <a:rPr lang="es-PA" dirty="0" smtClean="0"/>
              <a:t>¿Qué si el proceso solamente necesita un pequeño espacio?</a:t>
            </a:r>
          </a:p>
          <a:p>
            <a:pPr lvl="1"/>
            <a:r>
              <a:rPr lang="es-PA" dirty="0" smtClean="0"/>
              <a:t>A pesar del tamaño, una larga cantidad es alojada</a:t>
            </a:r>
          </a:p>
          <a:p>
            <a:pPr lvl="1"/>
            <a:r>
              <a:rPr lang="es-PA" dirty="0" smtClean="0"/>
              <a:t>Fragmentación interna: pérdida de espacio</a:t>
            </a:r>
          </a:p>
          <a:p>
            <a:pPr lvl="1"/>
            <a:r>
              <a:rPr lang="es-PA" dirty="0" smtClean="0"/>
              <a:t>Diferentes tamaños de cantidades pueden ayudar pero no tan a fondo</a:t>
            </a:r>
          </a:p>
        </p:txBody>
      </p:sp>
      <p:pic>
        <p:nvPicPr>
          <p:cNvPr id="5" name="Imagen 4"/>
          <p:cNvPicPr>
            <a:picLocks noChangeAspect="1"/>
          </p:cNvPicPr>
          <p:nvPr/>
        </p:nvPicPr>
        <p:blipFill>
          <a:blip r:embed="rId2"/>
          <a:stretch>
            <a:fillRect/>
          </a:stretch>
        </p:blipFill>
        <p:spPr>
          <a:xfrm>
            <a:off x="8816454" y="1637731"/>
            <a:ext cx="3257550" cy="4733925"/>
          </a:xfrm>
          <a:prstGeom prst="rect">
            <a:avLst/>
          </a:prstGeom>
        </p:spPr>
      </p:pic>
    </p:spTree>
    <p:extLst>
      <p:ext uri="{BB962C8B-B14F-4D97-AF65-F5344CB8AC3E}">
        <p14:creationId xmlns:p14="http://schemas.microsoft.com/office/powerpoint/2010/main" val="390379832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6127845" cy="5220269"/>
          </a:xfrm>
        </p:spPr>
        <p:txBody>
          <a:bodyPr>
            <a:normAutofit/>
          </a:bodyPr>
          <a:lstStyle/>
          <a:p>
            <a:r>
              <a:rPr lang="es-PA" dirty="0" smtClean="0"/>
              <a:t>Variable l</a:t>
            </a:r>
          </a:p>
          <a:p>
            <a:pPr lvl="1"/>
            <a:r>
              <a:rPr lang="es-PA" dirty="0" smtClean="0"/>
              <a:t>Para escoger un tamaño adecuado, ligeramente mayor que el que estamos requiriendo</a:t>
            </a:r>
          </a:p>
          <a:p>
            <a:pPr lvl="1"/>
            <a:r>
              <a:rPr lang="es-PA" dirty="0" smtClean="0"/>
              <a:t>Fragmentación externa</a:t>
            </a:r>
          </a:p>
          <a:p>
            <a:r>
              <a:rPr lang="es-PA" dirty="0" smtClean="0"/>
              <a:t>Variable b</a:t>
            </a:r>
          </a:p>
          <a:p>
            <a:pPr lvl="1"/>
            <a:r>
              <a:rPr lang="es-PA" dirty="0" smtClean="0"/>
              <a:t>Muchas opciones, ¿cuál elegir?.  A reducir fragmentación</a:t>
            </a:r>
          </a:p>
          <a:p>
            <a:r>
              <a:rPr lang="es-PA" dirty="0" smtClean="0"/>
              <a:t>Esquema muy dinámico y SO que tiene que mantener seguimiento de la información relacionada</a:t>
            </a:r>
          </a:p>
          <a:p>
            <a:pPr lvl="1"/>
            <a:r>
              <a:rPr lang="es-PA" dirty="0" err="1" smtClean="0"/>
              <a:t>Responsive</a:t>
            </a:r>
            <a:r>
              <a:rPr lang="es-PA" dirty="0" smtClean="0"/>
              <a:t>:  encuentra un agujero lo suficientemente rápido</a:t>
            </a:r>
          </a:p>
          <a:p>
            <a:pPr lvl="1"/>
            <a:r>
              <a:rPr lang="es-PA" dirty="0" err="1" smtClean="0"/>
              <a:t>Coalescing</a:t>
            </a:r>
            <a:r>
              <a:rPr lang="es-PA" dirty="0" smtClean="0"/>
              <a:t>: une los agujeros adyacentes</a:t>
            </a:r>
          </a:p>
        </p:txBody>
      </p:sp>
      <p:pic>
        <p:nvPicPr>
          <p:cNvPr id="3" name="Imagen 2"/>
          <p:cNvPicPr>
            <a:picLocks noChangeAspect="1"/>
          </p:cNvPicPr>
          <p:nvPr/>
        </p:nvPicPr>
        <p:blipFill>
          <a:blip r:embed="rId2"/>
          <a:stretch>
            <a:fillRect/>
          </a:stretch>
        </p:blipFill>
        <p:spPr>
          <a:xfrm>
            <a:off x="6534150" y="1637731"/>
            <a:ext cx="5657850" cy="5076825"/>
          </a:xfrm>
          <a:prstGeom prst="rect">
            <a:avLst/>
          </a:prstGeom>
        </p:spPr>
      </p:pic>
    </p:spTree>
    <p:extLst>
      <p:ext uri="{BB962C8B-B14F-4D97-AF65-F5344CB8AC3E}">
        <p14:creationId xmlns:p14="http://schemas.microsoft.com/office/powerpoint/2010/main" val="1384139503"/>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Particionamiento</a:t>
            </a:r>
            <a:r>
              <a:rPr lang="es-PA" dirty="0" smtClean="0"/>
              <a:t> de Memoria</a:t>
            </a:r>
            <a:endParaRPr lang="es-PA" dirty="0"/>
          </a:p>
        </p:txBody>
      </p:sp>
      <p:sp>
        <p:nvSpPr>
          <p:cNvPr id="4" name="Marcador de contenido 3"/>
          <p:cNvSpPr>
            <a:spLocks noGrp="1"/>
          </p:cNvSpPr>
          <p:nvPr>
            <p:ph idx="1"/>
          </p:nvPr>
        </p:nvSpPr>
        <p:spPr>
          <a:xfrm>
            <a:off x="218364" y="1637731"/>
            <a:ext cx="7315200" cy="5220269"/>
          </a:xfrm>
        </p:spPr>
        <p:txBody>
          <a:bodyPr>
            <a:normAutofit/>
          </a:bodyPr>
          <a:lstStyle/>
          <a:p>
            <a:r>
              <a:rPr lang="es-PA" dirty="0" smtClean="0"/>
              <a:t>Variable b</a:t>
            </a:r>
          </a:p>
          <a:p>
            <a:pPr lvl="1"/>
            <a:r>
              <a:rPr lang="es-PA" dirty="0" err="1" smtClean="0"/>
              <a:t>First</a:t>
            </a:r>
            <a:r>
              <a:rPr lang="es-PA" dirty="0" smtClean="0"/>
              <a:t> </a:t>
            </a:r>
            <a:r>
              <a:rPr lang="es-PA" dirty="0" err="1" smtClean="0"/>
              <a:t>fit</a:t>
            </a:r>
            <a:r>
              <a:rPr lang="es-PA" dirty="0" smtClean="0"/>
              <a:t>: agujero o espacio suficientemente largo</a:t>
            </a:r>
          </a:p>
          <a:p>
            <a:pPr lvl="1"/>
            <a:r>
              <a:rPr lang="es-PA" dirty="0" err="1" smtClean="0"/>
              <a:t>Next</a:t>
            </a:r>
            <a:r>
              <a:rPr lang="es-PA" dirty="0" smtClean="0"/>
              <a:t> </a:t>
            </a:r>
            <a:r>
              <a:rPr lang="es-PA" dirty="0" err="1" smtClean="0"/>
              <a:t>fit</a:t>
            </a:r>
            <a:r>
              <a:rPr lang="es-PA" dirty="0" smtClean="0"/>
              <a:t>: primer agujero lo suficientemente largo en donde la última búsqueda termina</a:t>
            </a:r>
          </a:p>
          <a:p>
            <a:pPr lvl="1"/>
            <a:r>
              <a:rPr lang="es-PA" dirty="0" err="1" smtClean="0"/>
              <a:t>Best</a:t>
            </a:r>
            <a:r>
              <a:rPr lang="es-PA" dirty="0" smtClean="0"/>
              <a:t> </a:t>
            </a:r>
            <a:r>
              <a:rPr lang="es-PA" dirty="0" err="1" smtClean="0"/>
              <a:t>fit</a:t>
            </a:r>
            <a:r>
              <a:rPr lang="es-PA" dirty="0" smtClean="0"/>
              <a:t>:  agujero lo suficientemente pequeño y largo</a:t>
            </a:r>
          </a:p>
          <a:p>
            <a:pPr lvl="1"/>
            <a:r>
              <a:rPr lang="es-PA" dirty="0" err="1" smtClean="0"/>
              <a:t>Worst</a:t>
            </a:r>
            <a:r>
              <a:rPr lang="es-PA" dirty="0" smtClean="0"/>
              <a:t> </a:t>
            </a:r>
            <a:r>
              <a:rPr lang="es-PA" dirty="0" err="1" smtClean="0"/>
              <a:t>fit</a:t>
            </a:r>
            <a:r>
              <a:rPr lang="es-PA" dirty="0" smtClean="0"/>
              <a:t>: agujero lo suficientemente más largo</a:t>
            </a:r>
          </a:p>
          <a:p>
            <a:r>
              <a:rPr lang="es-PA" dirty="0" err="1" smtClean="0"/>
              <a:t>First</a:t>
            </a:r>
            <a:r>
              <a:rPr lang="es-PA" dirty="0" smtClean="0"/>
              <a:t> </a:t>
            </a:r>
            <a:r>
              <a:rPr lang="es-PA" dirty="0" err="1" smtClean="0"/>
              <a:t>fit</a:t>
            </a:r>
            <a:r>
              <a:rPr lang="es-PA" dirty="0" smtClean="0"/>
              <a:t> es generalmente el más rápido y produce menos fragmentación</a:t>
            </a:r>
          </a:p>
          <a:p>
            <a:r>
              <a:rPr lang="es-PA" dirty="0" err="1" smtClean="0"/>
              <a:t>Next</a:t>
            </a:r>
            <a:r>
              <a:rPr lang="es-PA" dirty="0" smtClean="0"/>
              <a:t> </a:t>
            </a:r>
            <a:r>
              <a:rPr lang="es-PA" dirty="0" err="1" smtClean="0"/>
              <a:t>fit</a:t>
            </a:r>
            <a:r>
              <a:rPr lang="es-PA" dirty="0" smtClean="0"/>
              <a:t> es mejor que </a:t>
            </a:r>
            <a:r>
              <a:rPr lang="es-PA" dirty="0" err="1" smtClean="0"/>
              <a:t>best</a:t>
            </a:r>
            <a:r>
              <a:rPr lang="es-PA" dirty="0" smtClean="0"/>
              <a:t> </a:t>
            </a:r>
            <a:r>
              <a:rPr lang="es-PA" dirty="0" err="1" smtClean="0"/>
              <a:t>fit</a:t>
            </a:r>
            <a:endParaRPr lang="es-PA" dirty="0" smtClean="0"/>
          </a:p>
          <a:p>
            <a:r>
              <a:rPr lang="es-PA" dirty="0" err="1" smtClean="0"/>
              <a:t>Best</a:t>
            </a:r>
            <a:r>
              <a:rPr lang="es-PA" dirty="0" smtClean="0"/>
              <a:t> </a:t>
            </a:r>
            <a:r>
              <a:rPr lang="es-PA" dirty="0" err="1" smtClean="0"/>
              <a:t>fit</a:t>
            </a:r>
            <a:r>
              <a:rPr lang="es-PA" dirty="0" smtClean="0"/>
              <a:t> es mejor que </a:t>
            </a:r>
            <a:r>
              <a:rPr lang="es-PA" dirty="0" err="1" smtClean="0"/>
              <a:t>worst</a:t>
            </a:r>
            <a:r>
              <a:rPr lang="es-PA" dirty="0" smtClean="0"/>
              <a:t> </a:t>
            </a:r>
            <a:r>
              <a:rPr lang="es-PA" dirty="0" err="1" smtClean="0"/>
              <a:t>fit</a:t>
            </a:r>
            <a:endParaRPr lang="es-PA" dirty="0" smtClean="0"/>
          </a:p>
          <a:p>
            <a:endParaRPr lang="es-PA" dirty="0"/>
          </a:p>
          <a:p>
            <a:r>
              <a:rPr lang="es-PA" dirty="0" smtClean="0"/>
              <a:t>Necesita compactación al final</a:t>
            </a:r>
          </a:p>
        </p:txBody>
      </p:sp>
      <p:pic>
        <p:nvPicPr>
          <p:cNvPr id="5" name="Imagen 4"/>
          <p:cNvPicPr>
            <a:picLocks noChangeAspect="1"/>
          </p:cNvPicPr>
          <p:nvPr/>
        </p:nvPicPr>
        <p:blipFill>
          <a:blip r:embed="rId2"/>
          <a:stretch>
            <a:fillRect/>
          </a:stretch>
        </p:blipFill>
        <p:spPr>
          <a:xfrm>
            <a:off x="7720296" y="1516181"/>
            <a:ext cx="4257675" cy="4972050"/>
          </a:xfrm>
          <a:prstGeom prst="rect">
            <a:avLst/>
          </a:prstGeom>
        </p:spPr>
      </p:pic>
    </p:spTree>
    <p:extLst>
      <p:ext uri="{BB962C8B-B14F-4D97-AF65-F5344CB8AC3E}">
        <p14:creationId xmlns:p14="http://schemas.microsoft.com/office/powerpoint/2010/main" val="124183428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Amiga</a:t>
            </a:r>
            <a:br>
              <a:rPr lang="es-PA" dirty="0" smtClean="0"/>
            </a:br>
            <a:r>
              <a:rPr lang="es-PA" dirty="0" err="1" smtClean="0"/>
              <a:t>Buddy</a:t>
            </a:r>
            <a:r>
              <a:rPr lang="es-PA" dirty="0" smtClean="0"/>
              <a:t> </a:t>
            </a:r>
            <a:r>
              <a:rPr lang="es-PA" dirty="0" err="1" smtClean="0"/>
              <a:t>Memory</a:t>
            </a:r>
            <a:r>
              <a:rPr lang="es-PA" dirty="0" smtClean="0"/>
              <a:t> </a:t>
            </a:r>
            <a:r>
              <a:rPr lang="es-PA" dirty="0" err="1" smtClean="0"/>
              <a:t>Allocation</a:t>
            </a:r>
            <a:endParaRPr lang="es-PA" dirty="0"/>
          </a:p>
        </p:txBody>
      </p:sp>
      <p:sp>
        <p:nvSpPr>
          <p:cNvPr id="4" name="Marcador de contenido 3"/>
          <p:cNvSpPr>
            <a:spLocks noGrp="1"/>
          </p:cNvSpPr>
          <p:nvPr>
            <p:ph idx="1"/>
          </p:nvPr>
        </p:nvSpPr>
        <p:spPr>
          <a:xfrm>
            <a:off x="218364" y="1746913"/>
            <a:ext cx="5022376" cy="5111087"/>
          </a:xfrm>
        </p:spPr>
        <p:txBody>
          <a:bodyPr>
            <a:normAutofit fontScale="85000" lnSpcReduction="10000"/>
          </a:bodyPr>
          <a:lstStyle/>
          <a:p>
            <a:r>
              <a:rPr lang="es-PA" dirty="0" smtClean="0"/>
              <a:t>Menos fragmentación (externa)</a:t>
            </a:r>
          </a:p>
          <a:p>
            <a:r>
              <a:rPr lang="es-PA" dirty="0" smtClean="0"/>
              <a:t>Amigos binarios, la variante más común</a:t>
            </a:r>
          </a:p>
          <a:p>
            <a:pPr lvl="1"/>
            <a:r>
              <a:rPr lang="es-PA" dirty="0" smtClean="0"/>
              <a:t>Mantiene una estructura como árbol con profundidad de orden n</a:t>
            </a:r>
          </a:p>
          <a:p>
            <a:pPr lvl="1"/>
            <a:r>
              <a:rPr lang="es-PA" dirty="0" err="1" smtClean="0"/>
              <a:t>Tamapo</a:t>
            </a:r>
            <a:r>
              <a:rPr lang="es-PA" dirty="0" smtClean="0"/>
              <a:t> de bloque 2^n (o proporcional): un bloque que puede ser dividido en dos bloques (dos amigos) que son uno de orden menor</a:t>
            </a:r>
          </a:p>
          <a:p>
            <a:pPr lvl="1"/>
            <a:r>
              <a:rPr lang="es-PA" dirty="0" smtClean="0"/>
              <a:t>En llegada de la petición de espacio r, 2^(i-1) &lt; r &lt;= 2^i, encuentra un bloque libre desde el bloque actual con el orden i.  Si no es encontrado, busca un bloque libre de todos los bloques con el orden i+1 y divide el bloque en dos para hacer el bloque libre y repetido que sea recursivo hasta alojamiento exitoso.</a:t>
            </a:r>
          </a:p>
          <a:p>
            <a:pPr lvl="1"/>
            <a:r>
              <a:rPr lang="es-PA" dirty="0" smtClean="0"/>
              <a:t>Al liberar un bloque, </a:t>
            </a:r>
            <a:r>
              <a:rPr lang="es-PA" dirty="0" err="1" smtClean="0"/>
              <a:t>coalesce</a:t>
            </a:r>
            <a:r>
              <a:rPr lang="es-PA" dirty="0" smtClean="0"/>
              <a:t> el otro “</a:t>
            </a:r>
            <a:r>
              <a:rPr lang="es-PA" dirty="0" err="1" smtClean="0"/>
              <a:t>buddy</a:t>
            </a:r>
            <a:r>
              <a:rPr lang="es-PA" dirty="0" smtClean="0"/>
              <a:t>” si este está libre para hacer el bloque que es un orden superior.</a:t>
            </a:r>
          </a:p>
        </p:txBody>
      </p:sp>
      <p:pic>
        <p:nvPicPr>
          <p:cNvPr id="3" name="Imagen 2"/>
          <p:cNvPicPr>
            <a:picLocks noChangeAspect="1"/>
          </p:cNvPicPr>
          <p:nvPr/>
        </p:nvPicPr>
        <p:blipFill>
          <a:blip r:embed="rId2"/>
          <a:stretch>
            <a:fillRect/>
          </a:stretch>
        </p:blipFill>
        <p:spPr>
          <a:xfrm>
            <a:off x="5348472" y="3330623"/>
            <a:ext cx="6753225" cy="3390900"/>
          </a:xfrm>
          <a:prstGeom prst="rect">
            <a:avLst/>
          </a:prstGeom>
        </p:spPr>
      </p:pic>
    </p:spTree>
    <p:extLst>
      <p:ext uri="{BB962C8B-B14F-4D97-AF65-F5344CB8AC3E}">
        <p14:creationId xmlns:p14="http://schemas.microsoft.com/office/powerpoint/2010/main" val="61034822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Alojamiento de Memoria No Contigua</a:t>
            </a:r>
            <a:endParaRPr lang="es-PA" dirty="0"/>
          </a:p>
        </p:txBody>
      </p:sp>
      <p:sp>
        <p:nvSpPr>
          <p:cNvPr id="4" name="Marcador de contenido 3"/>
          <p:cNvSpPr>
            <a:spLocks noGrp="1"/>
          </p:cNvSpPr>
          <p:nvPr>
            <p:ph idx="1"/>
          </p:nvPr>
        </p:nvSpPr>
        <p:spPr>
          <a:xfrm>
            <a:off x="218363" y="1746913"/>
            <a:ext cx="11518711" cy="5111087"/>
          </a:xfrm>
        </p:spPr>
        <p:txBody>
          <a:bodyPr>
            <a:normAutofit/>
          </a:bodyPr>
          <a:lstStyle/>
          <a:p>
            <a:r>
              <a:rPr lang="es-PA" dirty="0" smtClean="0"/>
              <a:t>La fragmentación interna y externa es común; una manera de deshacerse de esto es vía por alojamiento de memoria no contigua.</a:t>
            </a:r>
          </a:p>
          <a:p>
            <a:r>
              <a:rPr lang="es-PA" dirty="0" smtClean="0"/>
              <a:t>Dirección física = </a:t>
            </a:r>
            <a:r>
              <a:rPr lang="es-PA" dirty="0" err="1" smtClean="0"/>
              <a:t>address_translation</a:t>
            </a:r>
            <a:r>
              <a:rPr lang="es-PA" dirty="0" smtClean="0"/>
              <a:t>(</a:t>
            </a:r>
            <a:r>
              <a:rPr lang="es-PA" dirty="0" err="1" smtClean="0"/>
              <a:t>LogicalAddress</a:t>
            </a:r>
            <a:r>
              <a:rPr lang="es-PA" dirty="0" smtClean="0"/>
              <a:t>)</a:t>
            </a:r>
          </a:p>
          <a:p>
            <a:r>
              <a:rPr lang="es-PA" dirty="0" smtClean="0"/>
              <a:t>A pesar de que la dirección lógica puede ser contigua, la dirección física puede actualmente ser separada en diferentes grandes pedazos en diferentes localidades de memoria.</a:t>
            </a:r>
          </a:p>
          <a:p>
            <a:r>
              <a:rPr lang="es-PA" dirty="0" smtClean="0"/>
              <a:t>A pesar de que este no puede hacer “match” con la vista de memoria de usuario (programadores):</a:t>
            </a:r>
          </a:p>
          <a:p>
            <a:pPr lvl="1"/>
            <a:r>
              <a:rPr lang="es-PA" dirty="0" smtClean="0"/>
              <a:t>Este puede fuertemente reducir la fragmentación</a:t>
            </a:r>
          </a:p>
          <a:p>
            <a:pPr lvl="1"/>
            <a:r>
              <a:rPr lang="es-PA" dirty="0" smtClean="0"/>
              <a:t>Protege solamente una parte de la memoria de los procesos si es posible</a:t>
            </a:r>
          </a:p>
          <a:p>
            <a:pPr lvl="1"/>
            <a:r>
              <a:rPr lang="es-PA" dirty="0" smtClean="0"/>
              <a:t>Compartir pedazos de la data será más fácil</a:t>
            </a:r>
          </a:p>
          <a:p>
            <a:pPr lvl="1"/>
            <a:r>
              <a:rPr lang="es-PA" dirty="0" smtClean="0"/>
              <a:t>Mejor soporte de intercambio y compactación</a:t>
            </a:r>
          </a:p>
          <a:p>
            <a:pPr lvl="1"/>
            <a:r>
              <a:rPr lang="es-PA" dirty="0" smtClean="0"/>
              <a:t>Memoria Virtual</a:t>
            </a:r>
          </a:p>
        </p:txBody>
      </p:sp>
    </p:spTree>
    <p:extLst>
      <p:ext uri="{BB962C8B-B14F-4D97-AF65-F5344CB8AC3E}">
        <p14:creationId xmlns:p14="http://schemas.microsoft.com/office/powerpoint/2010/main" val="408852242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fontScale="92500" lnSpcReduction="20000"/>
          </a:bodyPr>
          <a:lstStyle/>
          <a:p>
            <a:r>
              <a:rPr lang="es-PA" dirty="0" smtClean="0"/>
              <a:t>Dirección Lógica: tamaño fijo de PAGINA</a:t>
            </a:r>
          </a:p>
          <a:p>
            <a:r>
              <a:rPr lang="es-PA" dirty="0" smtClean="0"/>
              <a:t>Mapeo a la dirección física:  mismo tamaño de TRAMA</a:t>
            </a:r>
          </a:p>
          <a:p>
            <a:r>
              <a:rPr lang="es-PA" dirty="0" smtClean="0"/>
              <a:t>La traslación es hecha </a:t>
            </a:r>
            <a:r>
              <a:rPr lang="es-PA" dirty="0" err="1" smtClean="0"/>
              <a:t>atraves</a:t>
            </a:r>
            <a:r>
              <a:rPr lang="es-PA" dirty="0" smtClean="0"/>
              <a:t> de tablas de página</a:t>
            </a:r>
          </a:p>
          <a:p>
            <a:endParaRPr lang="es-PA" dirty="0"/>
          </a:p>
          <a:p>
            <a:r>
              <a:rPr lang="es-PA" dirty="0" smtClean="0"/>
              <a:t>Dirección física = Tamaño de Página x tamaño de tabla (Dirección </a:t>
            </a:r>
            <a:r>
              <a:rPr lang="es-PA" dirty="0" err="1" smtClean="0"/>
              <a:t>Logica</a:t>
            </a:r>
            <a:r>
              <a:rPr lang="es-PA" dirty="0" smtClean="0"/>
              <a:t>/Tamaño de página) + Dirección Lógica % Tamaño de Página</a:t>
            </a:r>
          </a:p>
          <a:p>
            <a:r>
              <a:rPr lang="es-PA" dirty="0" smtClean="0"/>
              <a:t>Tamaño de página, usualmente en potencias de 2, 4kb por ejemplo</a:t>
            </a:r>
          </a:p>
          <a:p>
            <a:r>
              <a:rPr lang="es-PA" dirty="0" smtClean="0"/>
              <a:t>Asumir el direccionamiento de bytes, direcciones de 32 bits</a:t>
            </a:r>
          </a:p>
          <a:p>
            <a:r>
              <a:rPr lang="es-PA" dirty="0" smtClean="0"/>
              <a:t>Dirección física[31:32]=</a:t>
            </a:r>
            <a:r>
              <a:rPr lang="es-PA" dirty="0" err="1" smtClean="0"/>
              <a:t>page_table</a:t>
            </a:r>
            <a:r>
              <a:rPr lang="es-PA" dirty="0" smtClean="0"/>
              <a:t>(</a:t>
            </a:r>
            <a:r>
              <a:rPr lang="es-PA" dirty="0" err="1" smtClean="0"/>
              <a:t>LogicalAddress</a:t>
            </a:r>
            <a:r>
              <a:rPr lang="es-PA" dirty="0" smtClean="0"/>
              <a:t>[31:32]);</a:t>
            </a:r>
          </a:p>
          <a:p>
            <a:r>
              <a:rPr lang="es-PA" dirty="0" smtClean="0"/>
              <a:t>Dirección física[11:0]=</a:t>
            </a:r>
            <a:r>
              <a:rPr lang="es-PA" dirty="0" err="1" smtClean="0"/>
              <a:t>LogicalAddress</a:t>
            </a:r>
            <a:r>
              <a:rPr lang="es-PA" dirty="0" smtClean="0"/>
              <a:t>[11:0]</a:t>
            </a:r>
          </a:p>
        </p:txBody>
      </p:sp>
      <p:pic>
        <p:nvPicPr>
          <p:cNvPr id="3" name="Imagen 2"/>
          <p:cNvPicPr>
            <a:picLocks noChangeAspect="1"/>
          </p:cNvPicPr>
          <p:nvPr/>
        </p:nvPicPr>
        <p:blipFill>
          <a:blip r:embed="rId2"/>
          <a:stretch>
            <a:fillRect/>
          </a:stretch>
        </p:blipFill>
        <p:spPr>
          <a:xfrm>
            <a:off x="6430772" y="1465713"/>
            <a:ext cx="5734050" cy="4991100"/>
          </a:xfrm>
          <a:prstGeom prst="rect">
            <a:avLst/>
          </a:prstGeom>
        </p:spPr>
      </p:pic>
    </p:spTree>
    <p:extLst>
      <p:ext uri="{BB962C8B-B14F-4D97-AF65-F5344CB8AC3E}">
        <p14:creationId xmlns:p14="http://schemas.microsoft.com/office/powerpoint/2010/main" val="1307172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Clasificacion</a:t>
            </a:r>
            <a:r>
              <a:rPr lang="es-PA" dirty="0" smtClean="0"/>
              <a:t> y Tipo de Sistemas Operativos</a:t>
            </a:r>
            <a:endParaRPr lang="es-PA" dirty="0"/>
          </a:p>
        </p:txBody>
      </p:sp>
      <p:sp>
        <p:nvSpPr>
          <p:cNvPr id="3" name="Marcador de contenido 2"/>
          <p:cNvSpPr>
            <a:spLocks noGrp="1"/>
          </p:cNvSpPr>
          <p:nvPr>
            <p:ph idx="1"/>
          </p:nvPr>
        </p:nvSpPr>
        <p:spPr/>
        <p:txBody>
          <a:bodyPr/>
          <a:lstStyle/>
          <a:p>
            <a:r>
              <a:rPr lang="es-PA" dirty="0" err="1" smtClean="0"/>
              <a:t>Hard</a:t>
            </a:r>
            <a:r>
              <a:rPr lang="es-PA" dirty="0" smtClean="0"/>
              <a:t> Real-Time </a:t>
            </a:r>
            <a:r>
              <a:rPr lang="es-PA" dirty="0" err="1" smtClean="0"/>
              <a:t>Systems</a:t>
            </a:r>
            <a:r>
              <a:rPr lang="es-PA" dirty="0" smtClean="0"/>
              <a:t> – [Nunca pierden el “</a:t>
            </a:r>
            <a:r>
              <a:rPr lang="es-PA" dirty="0" err="1" smtClean="0"/>
              <a:t>deadline</a:t>
            </a:r>
            <a:r>
              <a:rPr lang="es-PA" dirty="0" smtClean="0"/>
              <a:t>”]</a:t>
            </a:r>
          </a:p>
          <a:p>
            <a:pPr lvl="1"/>
            <a:r>
              <a:rPr lang="es-PA" dirty="0" smtClean="0"/>
              <a:t>El tiempo de finalización de tareas debe cumplirse en todos los casos</a:t>
            </a:r>
          </a:p>
          <a:p>
            <a:pPr lvl="2"/>
            <a:r>
              <a:rPr lang="es-PA" dirty="0" smtClean="0"/>
              <a:t>ABS, Air Bag, Paquetes de datos LTE, etc.</a:t>
            </a:r>
          </a:p>
          <a:p>
            <a:r>
              <a:rPr lang="es-PA" dirty="0" err="1" smtClean="0"/>
              <a:t>Soft</a:t>
            </a:r>
            <a:r>
              <a:rPr lang="es-PA" dirty="0" smtClean="0"/>
              <a:t> Real-Time </a:t>
            </a:r>
            <a:r>
              <a:rPr lang="es-PA" dirty="0" err="1" smtClean="0"/>
              <a:t>Systems</a:t>
            </a:r>
            <a:r>
              <a:rPr lang="es-PA" dirty="0" smtClean="0"/>
              <a:t> – [Pueden retardar su “</a:t>
            </a:r>
            <a:r>
              <a:rPr lang="es-PA" dirty="0" err="1" smtClean="0"/>
              <a:t>deadline</a:t>
            </a:r>
            <a:r>
              <a:rPr lang="es-PA" dirty="0" smtClean="0"/>
              <a:t>”]</a:t>
            </a:r>
          </a:p>
          <a:p>
            <a:pPr lvl="1"/>
            <a:r>
              <a:rPr lang="es-PA" dirty="0" smtClean="0"/>
              <a:t>Algunos “</a:t>
            </a:r>
            <a:r>
              <a:rPr lang="es-PA" dirty="0" err="1" smtClean="0"/>
              <a:t>deadlines</a:t>
            </a:r>
            <a:r>
              <a:rPr lang="es-PA" dirty="0" smtClean="0"/>
              <a:t>” pueden violarse</a:t>
            </a:r>
          </a:p>
          <a:p>
            <a:pPr lvl="1"/>
            <a:r>
              <a:rPr lang="es-PA" dirty="0" smtClean="0"/>
              <a:t>El valor del producto decae</a:t>
            </a:r>
          </a:p>
          <a:p>
            <a:pPr lvl="1"/>
            <a:r>
              <a:rPr lang="es-PA" dirty="0" smtClean="0"/>
              <a:t>El usuario cataloga el producto como inferior al de la competencia</a:t>
            </a:r>
          </a:p>
        </p:txBody>
      </p:sp>
      <p:pic>
        <p:nvPicPr>
          <p:cNvPr id="3074" name="Picture 2" descr="Image result for hard real tim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10" y="4855335"/>
            <a:ext cx="7500515" cy="190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93790"/>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Paginación</a:t>
            </a:r>
            <a:endParaRPr lang="es-PA" dirty="0"/>
          </a:p>
        </p:txBody>
      </p:sp>
      <p:sp>
        <p:nvSpPr>
          <p:cNvPr id="4" name="Marcador de contenido 3"/>
          <p:cNvSpPr>
            <a:spLocks noGrp="1"/>
          </p:cNvSpPr>
          <p:nvPr>
            <p:ph idx="1"/>
          </p:nvPr>
        </p:nvSpPr>
        <p:spPr>
          <a:xfrm>
            <a:off x="218363" y="1746913"/>
            <a:ext cx="6212409" cy="5111087"/>
          </a:xfrm>
        </p:spPr>
        <p:txBody>
          <a:bodyPr>
            <a:normAutofit/>
          </a:bodyPr>
          <a:lstStyle/>
          <a:p>
            <a:r>
              <a:rPr lang="es-PA" dirty="0" smtClean="0"/>
              <a:t>Entradas PT pueden ser incluidas</a:t>
            </a:r>
          </a:p>
          <a:p>
            <a:pPr lvl="1"/>
            <a:r>
              <a:rPr lang="es-PA" dirty="0" smtClean="0"/>
              <a:t>Bit válido</a:t>
            </a:r>
          </a:p>
          <a:p>
            <a:pPr lvl="1"/>
            <a:r>
              <a:rPr lang="es-PA" dirty="0" smtClean="0"/>
              <a:t>Bits de protección de modelo</a:t>
            </a:r>
          </a:p>
          <a:p>
            <a:pPr lvl="1"/>
            <a:r>
              <a:rPr lang="es-PA" dirty="0" smtClean="0"/>
              <a:t>Otros bits de control</a:t>
            </a:r>
          </a:p>
          <a:p>
            <a:r>
              <a:rPr lang="es-PA" dirty="0" smtClean="0"/>
              <a:t>PT mantiene compartiendo una gran parte de la localidad de memoria simple</a:t>
            </a:r>
          </a:p>
          <a:p>
            <a:pPr lvl="1"/>
            <a:r>
              <a:rPr lang="es-PA" dirty="0"/>
              <a:t>Páginas 1 a 5</a:t>
            </a:r>
            <a:endParaRPr lang="es-PA" dirty="0" smtClean="0"/>
          </a:p>
          <a:p>
            <a:r>
              <a:rPr lang="es-PA" dirty="0" smtClean="0"/>
              <a:t>PT tiene que ser rápido.  ¿Donde este reside?</a:t>
            </a:r>
          </a:p>
          <a:p>
            <a:pPr lvl="1"/>
            <a:r>
              <a:rPr lang="es-PA" dirty="0" smtClean="0"/>
              <a:t>Registros?: rápidos pero limitados de espacio</a:t>
            </a:r>
          </a:p>
          <a:p>
            <a:pPr lvl="1"/>
            <a:r>
              <a:rPr lang="es-PA" dirty="0" smtClean="0"/>
              <a:t>Más frecuentemente almacenados en la memoria principal</a:t>
            </a:r>
          </a:p>
          <a:p>
            <a:pPr lvl="1"/>
            <a:r>
              <a:rPr lang="es-PA" dirty="0" smtClean="0"/>
              <a:t>Acceso dual de memoria para cada acceso de instrucción/data</a:t>
            </a:r>
          </a:p>
        </p:txBody>
      </p:sp>
      <p:pic>
        <p:nvPicPr>
          <p:cNvPr id="5" name="Imagen 4"/>
          <p:cNvPicPr>
            <a:picLocks noChangeAspect="1"/>
          </p:cNvPicPr>
          <p:nvPr/>
        </p:nvPicPr>
        <p:blipFill>
          <a:blip r:embed="rId2"/>
          <a:stretch>
            <a:fillRect/>
          </a:stretch>
        </p:blipFill>
        <p:spPr>
          <a:xfrm>
            <a:off x="6872168" y="984131"/>
            <a:ext cx="5295900" cy="5572125"/>
          </a:xfrm>
          <a:prstGeom prst="rect">
            <a:avLst/>
          </a:prstGeom>
        </p:spPr>
      </p:pic>
    </p:spTree>
    <p:extLst>
      <p:ext uri="{BB962C8B-B14F-4D97-AF65-F5344CB8AC3E}">
        <p14:creationId xmlns:p14="http://schemas.microsoft.com/office/powerpoint/2010/main" val="83592155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Traslación de Página</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r>
              <a:rPr lang="es-PA" dirty="0" smtClean="0"/>
              <a:t>Bits de dirección = numero de página + offset de página</a:t>
            </a:r>
          </a:p>
          <a:p>
            <a:r>
              <a:rPr lang="es-PA" dirty="0" smtClean="0"/>
              <a:t>Traduce el número de la página virtual (</a:t>
            </a:r>
            <a:r>
              <a:rPr lang="es-PA" dirty="0" err="1" smtClean="0"/>
              <a:t>vpn</a:t>
            </a:r>
            <a:r>
              <a:rPr lang="es-PA" dirty="0" smtClean="0"/>
              <a:t>) al número físico de página (</a:t>
            </a:r>
            <a:r>
              <a:rPr lang="es-PA" dirty="0" err="1" smtClean="0"/>
              <a:t>ppn</a:t>
            </a:r>
            <a:r>
              <a:rPr lang="es-PA" dirty="0" smtClean="0"/>
              <a:t>) usando </a:t>
            </a:r>
            <a:r>
              <a:rPr lang="es-PA" dirty="0" err="1" smtClean="0"/>
              <a:t>tables</a:t>
            </a:r>
            <a:r>
              <a:rPr lang="es-PA" dirty="0" smtClean="0"/>
              <a:t> de páginas</a:t>
            </a:r>
          </a:p>
          <a:p>
            <a:r>
              <a:rPr lang="es-PA" dirty="0" err="1" smtClean="0"/>
              <a:t>pa</a:t>
            </a:r>
            <a:r>
              <a:rPr lang="es-PA" dirty="0" smtClean="0"/>
              <a:t> = </a:t>
            </a:r>
            <a:r>
              <a:rPr lang="es-PA" dirty="0" err="1" smtClean="0"/>
              <a:t>page_table</a:t>
            </a:r>
            <a:r>
              <a:rPr lang="es-PA" dirty="0" smtClean="0"/>
              <a:t>[va/</a:t>
            </a:r>
            <a:r>
              <a:rPr lang="es-PA" dirty="0" err="1" smtClean="0"/>
              <a:t>pg_sz</a:t>
            </a:r>
            <a:r>
              <a:rPr lang="es-PA" dirty="0" smtClean="0"/>
              <a:t>] + </a:t>
            </a:r>
            <a:r>
              <a:rPr lang="es-PA" dirty="0" err="1" smtClean="0"/>
              <a:t>va%pg_sz</a:t>
            </a:r>
            <a:endParaRPr lang="es-PA" dirty="0" smtClean="0"/>
          </a:p>
          <a:p>
            <a:r>
              <a:rPr lang="es-PA" dirty="0" smtClean="0"/>
              <a:t>va = virtual </a:t>
            </a:r>
            <a:r>
              <a:rPr lang="es-PA" dirty="0" err="1" smtClean="0"/>
              <a:t>address</a:t>
            </a:r>
            <a:endParaRPr lang="es-PA" dirty="0" smtClean="0"/>
          </a:p>
        </p:txBody>
      </p:sp>
      <p:pic>
        <p:nvPicPr>
          <p:cNvPr id="3" name="Imagen 2"/>
          <p:cNvPicPr>
            <a:picLocks noChangeAspect="1"/>
          </p:cNvPicPr>
          <p:nvPr/>
        </p:nvPicPr>
        <p:blipFill>
          <a:blip r:embed="rId2"/>
          <a:stretch>
            <a:fillRect/>
          </a:stretch>
        </p:blipFill>
        <p:spPr>
          <a:xfrm>
            <a:off x="3848668" y="3258814"/>
            <a:ext cx="6730762" cy="3599186"/>
          </a:xfrm>
          <a:prstGeom prst="rect">
            <a:avLst/>
          </a:prstGeom>
        </p:spPr>
      </p:pic>
    </p:spTree>
    <p:extLst>
      <p:ext uri="{BB962C8B-B14F-4D97-AF65-F5344CB8AC3E}">
        <p14:creationId xmlns:p14="http://schemas.microsoft.com/office/powerpoint/2010/main" val="81343006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Hardware de Página con TLB</a:t>
            </a:r>
            <a:endParaRPr lang="es-PA" dirty="0"/>
          </a:p>
        </p:txBody>
      </p:sp>
      <p:sp>
        <p:nvSpPr>
          <p:cNvPr id="4" name="Marcador de contenido 3"/>
          <p:cNvSpPr>
            <a:spLocks noGrp="1"/>
          </p:cNvSpPr>
          <p:nvPr>
            <p:ph idx="1"/>
          </p:nvPr>
        </p:nvSpPr>
        <p:spPr>
          <a:xfrm>
            <a:off x="218363" y="1746913"/>
            <a:ext cx="11750724" cy="5111087"/>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412312" y="1305990"/>
            <a:ext cx="7362825" cy="5419725"/>
          </a:xfrm>
          <a:prstGeom prst="rect">
            <a:avLst/>
          </a:prstGeom>
        </p:spPr>
      </p:pic>
    </p:spTree>
    <p:extLst>
      <p:ext uri="{BB962C8B-B14F-4D97-AF65-F5344CB8AC3E}">
        <p14:creationId xmlns:p14="http://schemas.microsoft.com/office/powerpoint/2010/main" val="1932667396"/>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TLB</a:t>
            </a:r>
            <a:endParaRPr lang="es-PA" dirty="0"/>
          </a:p>
        </p:txBody>
      </p:sp>
      <p:sp>
        <p:nvSpPr>
          <p:cNvPr id="4" name="Marcador de contenido 3"/>
          <p:cNvSpPr>
            <a:spLocks noGrp="1"/>
          </p:cNvSpPr>
          <p:nvPr>
            <p:ph idx="1"/>
          </p:nvPr>
        </p:nvSpPr>
        <p:spPr>
          <a:xfrm>
            <a:off x="218363" y="1746913"/>
            <a:ext cx="7724634" cy="5111087"/>
          </a:xfrm>
        </p:spPr>
        <p:txBody>
          <a:bodyPr>
            <a:normAutofit lnSpcReduction="10000"/>
          </a:bodyPr>
          <a:lstStyle/>
          <a:p>
            <a:r>
              <a:rPr lang="es-PA" dirty="0" smtClean="0"/>
              <a:t>Hacer en cache el PT en </a:t>
            </a:r>
            <a:r>
              <a:rPr lang="es-PA" dirty="0" err="1" smtClean="0"/>
              <a:t>lookup</a:t>
            </a:r>
            <a:r>
              <a:rPr lang="es-PA" dirty="0" smtClean="0"/>
              <a:t> de hardware</a:t>
            </a:r>
          </a:p>
          <a:p>
            <a:r>
              <a:rPr lang="es-PA" dirty="0" smtClean="0"/>
              <a:t>Busca para las entradas en paralelo del TLB</a:t>
            </a:r>
          </a:p>
          <a:p>
            <a:r>
              <a:rPr lang="es-PA" dirty="0" smtClean="0"/>
              <a:t>Si una página está presente, entonces es un hit; toma la dirección física directamente</a:t>
            </a:r>
          </a:p>
          <a:p>
            <a:r>
              <a:rPr lang="es-PA" dirty="0" smtClean="0"/>
              <a:t>Mejor caso:</a:t>
            </a:r>
          </a:p>
          <a:p>
            <a:r>
              <a:rPr lang="es-PA" dirty="0" smtClean="0"/>
              <a:t>Dirección física[31:12]=TLB(</a:t>
            </a:r>
            <a:r>
              <a:rPr lang="es-PA" dirty="0" err="1" smtClean="0"/>
              <a:t>LogicalAddress</a:t>
            </a:r>
            <a:r>
              <a:rPr lang="es-PA" dirty="0" smtClean="0"/>
              <a:t>[31:12])</a:t>
            </a:r>
          </a:p>
          <a:p>
            <a:r>
              <a:rPr lang="es-PA" dirty="0" smtClean="0"/>
              <a:t>De otra manera, secuencia usual:  tabla de página entonces memoria</a:t>
            </a:r>
          </a:p>
          <a:p>
            <a:r>
              <a:rPr lang="es-PA" dirty="0" smtClean="0"/>
              <a:t>También necesita actualizar el TLB</a:t>
            </a:r>
          </a:p>
          <a:p>
            <a:endParaRPr lang="es-PA" dirty="0"/>
          </a:p>
          <a:p>
            <a:r>
              <a:rPr lang="es-PA" dirty="0" smtClean="0"/>
              <a:t>Se tiene que tener cuidado acerca de la coherencia:</a:t>
            </a:r>
          </a:p>
          <a:p>
            <a:pPr lvl="1"/>
            <a:r>
              <a:rPr lang="es-PA" dirty="0" smtClean="0"/>
              <a:t>Un </a:t>
            </a:r>
            <a:r>
              <a:rPr lang="es-PA" dirty="0" err="1" smtClean="0"/>
              <a:t>context</a:t>
            </a:r>
            <a:r>
              <a:rPr lang="es-PA" dirty="0" smtClean="0"/>
              <a:t> </a:t>
            </a:r>
            <a:r>
              <a:rPr lang="es-PA" dirty="0" err="1" smtClean="0"/>
              <a:t>switch</a:t>
            </a:r>
            <a:r>
              <a:rPr lang="es-PA" dirty="0" smtClean="0"/>
              <a:t>, hacer </a:t>
            </a:r>
            <a:r>
              <a:rPr lang="es-PA" dirty="0" err="1" smtClean="0"/>
              <a:t>flush</a:t>
            </a:r>
            <a:r>
              <a:rPr lang="es-PA" dirty="0" smtClean="0"/>
              <a:t> al TLB</a:t>
            </a:r>
          </a:p>
          <a:p>
            <a:pPr lvl="1"/>
            <a:r>
              <a:rPr lang="es-PA" dirty="0" err="1" smtClean="0"/>
              <a:t>Administraro</a:t>
            </a:r>
            <a:r>
              <a:rPr lang="es-PA" dirty="0" smtClean="0"/>
              <a:t> otros bits y </a:t>
            </a:r>
            <a:r>
              <a:rPr lang="es-PA" dirty="0" err="1" smtClean="0"/>
              <a:t>cordinar</a:t>
            </a:r>
            <a:r>
              <a:rPr lang="es-PA" dirty="0" smtClean="0"/>
              <a:t> con el PT</a:t>
            </a:r>
          </a:p>
        </p:txBody>
      </p:sp>
      <p:pic>
        <p:nvPicPr>
          <p:cNvPr id="3" name="Imagen 2"/>
          <p:cNvPicPr>
            <a:picLocks noChangeAspect="1"/>
          </p:cNvPicPr>
          <p:nvPr/>
        </p:nvPicPr>
        <p:blipFill>
          <a:blip r:embed="rId2"/>
          <a:stretch>
            <a:fillRect/>
          </a:stretch>
        </p:blipFill>
        <p:spPr>
          <a:xfrm>
            <a:off x="7687116" y="2306471"/>
            <a:ext cx="4504884" cy="3951911"/>
          </a:xfrm>
          <a:prstGeom prst="rect">
            <a:avLst/>
          </a:prstGeom>
        </p:spPr>
      </p:pic>
    </p:spTree>
    <p:extLst>
      <p:ext uri="{BB962C8B-B14F-4D97-AF65-F5344CB8AC3E}">
        <p14:creationId xmlns:p14="http://schemas.microsoft.com/office/powerpoint/2010/main" val="2815215787"/>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Tabla Multinivel</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r>
              <a:rPr lang="es-PA" dirty="0" smtClean="0"/>
              <a:t>PT necesita 524288 entradas para direcciones de 32bits en páginas de 4kB!</a:t>
            </a:r>
          </a:p>
          <a:p>
            <a:r>
              <a:rPr lang="es-PA" dirty="0" smtClean="0"/>
              <a:t>Repetir el “truco” de paginación</a:t>
            </a:r>
          </a:p>
          <a:p>
            <a:r>
              <a:rPr lang="es-PA" dirty="0" err="1" smtClean="0"/>
              <a:t>Physical</a:t>
            </a:r>
            <a:r>
              <a:rPr lang="es-PA" dirty="0" smtClean="0"/>
              <a:t> </a:t>
            </a:r>
            <a:r>
              <a:rPr lang="es-PA" dirty="0" err="1" smtClean="0"/>
              <a:t>Address</a:t>
            </a:r>
            <a:r>
              <a:rPr lang="es-PA" dirty="0" smtClean="0"/>
              <a:t>[31:12]=page_table_L2(page_table_L1(</a:t>
            </a:r>
            <a:r>
              <a:rPr lang="es-PA" dirty="0" err="1" smtClean="0"/>
              <a:t>LogicalAddress</a:t>
            </a:r>
            <a:r>
              <a:rPr lang="es-PA" dirty="0" smtClean="0"/>
              <a:t>[31:22]), </a:t>
            </a:r>
            <a:r>
              <a:rPr lang="es-PA" dirty="0" err="1" smtClean="0"/>
              <a:t>LogicalAddress</a:t>
            </a:r>
            <a:r>
              <a:rPr lang="es-PA" dirty="0" smtClean="0"/>
              <a:t>[21:12]);</a:t>
            </a:r>
          </a:p>
          <a:p>
            <a:r>
              <a:rPr lang="es-PA" dirty="0" err="1" smtClean="0"/>
              <a:t>Physical</a:t>
            </a:r>
            <a:r>
              <a:rPr lang="es-PA" dirty="0" smtClean="0"/>
              <a:t> </a:t>
            </a:r>
            <a:r>
              <a:rPr lang="es-PA" dirty="0" err="1" smtClean="0"/>
              <a:t>Address</a:t>
            </a:r>
            <a:r>
              <a:rPr lang="es-PA" dirty="0" smtClean="0"/>
              <a:t>[11:0] = </a:t>
            </a:r>
            <a:r>
              <a:rPr lang="es-PA" dirty="0" err="1" smtClean="0"/>
              <a:t>LogicalAddress</a:t>
            </a:r>
            <a:r>
              <a:rPr lang="es-PA" dirty="0" smtClean="0"/>
              <a:t>[11:0]</a:t>
            </a:r>
          </a:p>
          <a:p>
            <a:endParaRPr lang="es-PA" dirty="0"/>
          </a:p>
          <a:p>
            <a:r>
              <a:rPr lang="es-PA" dirty="0" smtClean="0"/>
              <a:t>También puede mantener el TLB!</a:t>
            </a:r>
          </a:p>
        </p:txBody>
      </p:sp>
      <p:pic>
        <p:nvPicPr>
          <p:cNvPr id="5" name="Imagen 4"/>
          <p:cNvPicPr>
            <a:picLocks noChangeAspect="1"/>
          </p:cNvPicPr>
          <p:nvPr/>
        </p:nvPicPr>
        <p:blipFill>
          <a:blip r:embed="rId2"/>
          <a:stretch>
            <a:fillRect/>
          </a:stretch>
        </p:blipFill>
        <p:spPr>
          <a:xfrm>
            <a:off x="6283023" y="1951630"/>
            <a:ext cx="5908977" cy="4412492"/>
          </a:xfrm>
          <a:prstGeom prst="rect">
            <a:avLst/>
          </a:prstGeom>
        </p:spPr>
      </p:pic>
    </p:spTree>
    <p:extLst>
      <p:ext uri="{BB962C8B-B14F-4D97-AF65-F5344CB8AC3E}">
        <p14:creationId xmlns:p14="http://schemas.microsoft.com/office/powerpoint/2010/main" val="1376854409"/>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Esquema de translación de direcciones</a:t>
            </a:r>
            <a:endParaRPr lang="es-PA" dirty="0"/>
          </a:p>
        </p:txBody>
      </p:sp>
      <p:sp>
        <p:nvSpPr>
          <p:cNvPr id="4" name="Marcador de contenido 3"/>
          <p:cNvSpPr>
            <a:spLocks noGrp="1"/>
          </p:cNvSpPr>
          <p:nvPr>
            <p:ph idx="1"/>
          </p:nvPr>
        </p:nvSpPr>
        <p:spPr>
          <a:xfrm>
            <a:off x="218363" y="1746913"/>
            <a:ext cx="6064660" cy="5111087"/>
          </a:xfrm>
        </p:spPr>
        <p:txBody>
          <a:bodyPr>
            <a:normAutofit/>
          </a:bodyPr>
          <a:lstStyle/>
          <a:p>
            <a:endParaRPr lang="es-PA" dirty="0" smtClean="0"/>
          </a:p>
        </p:txBody>
      </p:sp>
      <p:pic>
        <p:nvPicPr>
          <p:cNvPr id="3" name="Imagen 2"/>
          <p:cNvPicPr>
            <a:picLocks noChangeAspect="1"/>
          </p:cNvPicPr>
          <p:nvPr/>
        </p:nvPicPr>
        <p:blipFill>
          <a:blip r:embed="rId2"/>
          <a:stretch>
            <a:fillRect/>
          </a:stretch>
        </p:blipFill>
        <p:spPr>
          <a:xfrm>
            <a:off x="3196923" y="1746913"/>
            <a:ext cx="6172200" cy="4981575"/>
          </a:xfrm>
          <a:prstGeom prst="rect">
            <a:avLst/>
          </a:prstGeom>
        </p:spPr>
      </p:pic>
    </p:spTree>
    <p:extLst>
      <p:ext uri="{BB962C8B-B14F-4D97-AF65-F5344CB8AC3E}">
        <p14:creationId xmlns:p14="http://schemas.microsoft.com/office/powerpoint/2010/main" val="5544732"/>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smtClean="0"/>
              <a:t>A pesar de que cada segmento es independiente y puede crecer, achicarse, ser protegido, o ser compartido si afectar el otro, administrar (</a:t>
            </a:r>
            <a:r>
              <a:rPr lang="es-PA" dirty="0" err="1" smtClean="0"/>
              <a:t>multi</a:t>
            </a:r>
            <a:r>
              <a:rPr lang="es-PA" dirty="0" smtClean="0"/>
              <a:t>)segmentos, particularmente con muchas variables, puede ser capcioso.</a:t>
            </a:r>
          </a:p>
          <a:p>
            <a:r>
              <a:rPr lang="es-PA" dirty="0" smtClean="0"/>
              <a:t>La paginación resuelve mejor la fragmentación (no la fragmentación externa para paginación) y es rápido alojamiento/desalojamiento</a:t>
            </a:r>
          </a:p>
          <a:p>
            <a:r>
              <a:rPr lang="es-PA" dirty="0" smtClean="0"/>
              <a:t>La paginación sin embargo, posee extra (más </a:t>
            </a:r>
            <a:r>
              <a:rPr lang="es-PA" dirty="0" err="1" smtClean="0"/>
              <a:t>alla</a:t>
            </a:r>
            <a:r>
              <a:rPr lang="es-PA" dirty="0" smtClean="0"/>
              <a:t> de seria) </a:t>
            </a:r>
            <a:r>
              <a:rPr lang="es-PA" dirty="0" err="1" smtClean="0"/>
              <a:t>overhead</a:t>
            </a:r>
            <a:r>
              <a:rPr lang="es-PA" dirty="0" smtClean="0"/>
              <a:t> en términos de traslación de direcciones y </a:t>
            </a:r>
            <a:r>
              <a:rPr lang="es-PA" dirty="0" err="1" smtClean="0"/>
              <a:t>context</a:t>
            </a:r>
            <a:r>
              <a:rPr lang="es-PA" dirty="0" smtClean="0"/>
              <a:t> </a:t>
            </a:r>
            <a:r>
              <a:rPr lang="es-PA" dirty="0" err="1" smtClean="0"/>
              <a:t>switching</a:t>
            </a:r>
            <a:endParaRPr lang="es-PA" dirty="0" smtClean="0"/>
          </a:p>
          <a:p>
            <a:endParaRPr lang="es-PA" dirty="0"/>
          </a:p>
          <a:p>
            <a:r>
              <a:rPr lang="es-PA" dirty="0" smtClean="0"/>
              <a:t>Los sistemas operativos modernos pueden combinar ambos</a:t>
            </a:r>
          </a:p>
          <a:p>
            <a:pPr lvl="1"/>
            <a:r>
              <a:rPr lang="es-PA" dirty="0" smtClean="0"/>
              <a:t>Dos niveles de paginación similar</a:t>
            </a:r>
          </a:p>
          <a:p>
            <a:pPr lvl="1"/>
            <a:r>
              <a:rPr lang="es-PA" dirty="0" smtClean="0"/>
              <a:t>Modos de acceso/protección que pueden ser decididos en segmentos básicos</a:t>
            </a:r>
          </a:p>
          <a:p>
            <a:pPr lvl="1"/>
            <a:r>
              <a:rPr lang="es-PA" dirty="0" smtClean="0"/>
              <a:t>Tablas de página que pueden ser más flexibles si se intercambian</a:t>
            </a:r>
          </a:p>
        </p:txBody>
      </p:sp>
    </p:spTree>
    <p:extLst>
      <p:ext uri="{BB962C8B-B14F-4D97-AF65-F5344CB8AC3E}">
        <p14:creationId xmlns:p14="http://schemas.microsoft.com/office/powerpoint/2010/main" val="2272952423"/>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Segmentación con Paginación</a:t>
            </a:r>
            <a:endParaRPr lang="es-PA" dirty="0"/>
          </a:p>
        </p:txBody>
      </p:sp>
      <p:sp>
        <p:nvSpPr>
          <p:cNvPr id="4" name="Marcador de contenido 3"/>
          <p:cNvSpPr>
            <a:spLocks noGrp="1"/>
          </p:cNvSpPr>
          <p:nvPr>
            <p:ph idx="1"/>
          </p:nvPr>
        </p:nvSpPr>
        <p:spPr>
          <a:xfrm>
            <a:off x="218363" y="1746913"/>
            <a:ext cx="11177518" cy="5111087"/>
          </a:xfrm>
        </p:spPr>
        <p:txBody>
          <a:bodyPr>
            <a:normAutofit/>
          </a:bodyPr>
          <a:lstStyle/>
          <a:p>
            <a:r>
              <a:rPr lang="es-PA" dirty="0" err="1" smtClean="0"/>
              <a:t>LogicalAddress</a:t>
            </a:r>
            <a:r>
              <a:rPr lang="es-PA" dirty="0" smtClean="0">
                <a:sym typeface="Wingdings" panose="05000000000000000000" pitchFamily="2" charset="2"/>
              </a:rPr>
              <a:t>:(id de segmento, id de página, offset)</a:t>
            </a:r>
            <a:endParaRPr lang="es-PA" dirty="0" smtClean="0"/>
          </a:p>
        </p:txBody>
      </p:sp>
      <p:pic>
        <p:nvPicPr>
          <p:cNvPr id="5" name="Imagen 4"/>
          <p:cNvPicPr>
            <a:picLocks noChangeAspect="1"/>
          </p:cNvPicPr>
          <p:nvPr/>
        </p:nvPicPr>
        <p:blipFill>
          <a:blip r:embed="rId2"/>
          <a:stretch>
            <a:fillRect/>
          </a:stretch>
        </p:blipFill>
        <p:spPr>
          <a:xfrm>
            <a:off x="5327176" y="2183687"/>
            <a:ext cx="6864824" cy="4674313"/>
          </a:xfrm>
          <a:prstGeom prst="rect">
            <a:avLst/>
          </a:prstGeom>
        </p:spPr>
      </p:pic>
    </p:spTree>
    <p:extLst>
      <p:ext uri="{BB962C8B-B14F-4D97-AF65-F5344CB8AC3E}">
        <p14:creationId xmlns:p14="http://schemas.microsoft.com/office/powerpoint/2010/main" val="2901758987"/>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6</a:t>
            </a:r>
            <a:endParaRPr lang="es-PA" sz="7000" dirty="0"/>
          </a:p>
        </p:txBody>
      </p:sp>
    </p:spTree>
    <p:extLst>
      <p:ext uri="{BB962C8B-B14F-4D97-AF65-F5344CB8AC3E}">
        <p14:creationId xmlns:p14="http://schemas.microsoft.com/office/powerpoint/2010/main" val="6761744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301262"/>
            <a:ext cx="8946541" cy="4947138"/>
          </a:xfrm>
        </p:spPr>
        <p:txBody>
          <a:bodyPr>
            <a:normAutofit fontScale="85000" lnSpcReduction="10000"/>
          </a:bodyPr>
          <a:lstStyle/>
          <a:p>
            <a:r>
              <a:rPr lang="en-US" dirty="0" err="1" smtClean="0"/>
              <a:t>Realizar</a:t>
            </a:r>
            <a:r>
              <a:rPr lang="en-US" dirty="0" smtClean="0"/>
              <a:t> </a:t>
            </a:r>
            <a:r>
              <a:rPr lang="en-US" dirty="0" err="1" smtClean="0"/>
              <a:t>los</a:t>
            </a:r>
            <a:r>
              <a:rPr lang="en-US" dirty="0" smtClean="0"/>
              <a:t> quizzes </a:t>
            </a:r>
            <a:r>
              <a:rPr lang="en-US" dirty="0" err="1" smtClean="0"/>
              <a:t>en</a:t>
            </a:r>
            <a:r>
              <a:rPr lang="en-US" dirty="0" smtClean="0"/>
              <a:t> la </a:t>
            </a:r>
            <a:r>
              <a:rPr lang="en-US" dirty="0" err="1" smtClean="0"/>
              <a:t>plataforma</a:t>
            </a:r>
            <a:r>
              <a:rPr lang="en-US" dirty="0" smtClean="0"/>
              <a:t> </a:t>
            </a:r>
            <a:r>
              <a:rPr lang="en-US" dirty="0" err="1" smtClean="0"/>
              <a:t>moodle</a:t>
            </a:r>
            <a:endParaRPr lang="en-US" dirty="0" smtClean="0"/>
          </a:p>
          <a:p>
            <a:pPr lvl="1"/>
            <a:r>
              <a:rPr lang="en-US" dirty="0" smtClean="0"/>
              <a:t>Se </a:t>
            </a:r>
            <a:r>
              <a:rPr lang="en-US" dirty="0" err="1" smtClean="0"/>
              <a:t>avisará</a:t>
            </a:r>
            <a:r>
              <a:rPr lang="en-US" dirty="0" smtClean="0"/>
              <a:t> </a:t>
            </a:r>
            <a:r>
              <a:rPr lang="en-US" dirty="0" err="1" smtClean="0"/>
              <a:t>cuando</a:t>
            </a:r>
            <a:r>
              <a:rPr lang="en-US" dirty="0" smtClean="0"/>
              <a:t> se </a:t>
            </a:r>
            <a:r>
              <a:rPr lang="en-US" dirty="0" err="1" smtClean="0"/>
              <a:t>realizará</a:t>
            </a:r>
            <a:r>
              <a:rPr lang="en-US" dirty="0" smtClean="0"/>
              <a:t> el quiz el </a:t>
            </a:r>
            <a:r>
              <a:rPr lang="en-US" dirty="0" err="1" smtClean="0"/>
              <a:t>día</a:t>
            </a:r>
            <a:r>
              <a:rPr lang="en-US" dirty="0" smtClean="0"/>
              <a:t> de </a:t>
            </a:r>
            <a:r>
              <a:rPr lang="en-US" dirty="0" err="1" smtClean="0"/>
              <a:t>clases</a:t>
            </a:r>
            <a:r>
              <a:rPr lang="en-US" dirty="0" smtClean="0"/>
              <a:t>.  Sin embargo </a:t>
            </a:r>
            <a:r>
              <a:rPr lang="en-US" dirty="0" err="1" smtClean="0"/>
              <a:t>esto</a:t>
            </a:r>
            <a:r>
              <a:rPr lang="en-US" dirty="0" smtClean="0"/>
              <a:t> no </a:t>
            </a:r>
            <a:r>
              <a:rPr lang="en-US" dirty="0" err="1" smtClean="0"/>
              <a:t>significa</a:t>
            </a:r>
            <a:r>
              <a:rPr lang="en-US" dirty="0" smtClean="0"/>
              <a:t> que no </a:t>
            </a:r>
            <a:r>
              <a:rPr lang="en-US" dirty="0" err="1" smtClean="0"/>
              <a:t>deban</a:t>
            </a:r>
            <a:r>
              <a:rPr lang="en-US" dirty="0" smtClean="0"/>
              <a:t> </a:t>
            </a:r>
            <a:r>
              <a:rPr lang="en-US" dirty="0" err="1" smtClean="0"/>
              <a:t>revisar</a:t>
            </a:r>
            <a:r>
              <a:rPr lang="en-US" dirty="0" smtClean="0"/>
              <a:t> la </a:t>
            </a:r>
            <a:r>
              <a:rPr lang="en-US" dirty="0" err="1" smtClean="0"/>
              <a:t>plataforma</a:t>
            </a:r>
            <a:r>
              <a:rPr lang="en-US" dirty="0" smtClean="0"/>
              <a:t> Moodle </a:t>
            </a:r>
            <a:r>
              <a:rPr lang="en-US" dirty="0" err="1" smtClean="0"/>
              <a:t>siempre</a:t>
            </a:r>
            <a:r>
              <a:rPr lang="en-US" dirty="0" smtClean="0"/>
              <a:t>.</a:t>
            </a:r>
          </a:p>
          <a:p>
            <a:pPr lvl="1"/>
            <a:r>
              <a:rPr lang="en-US" dirty="0" smtClean="0"/>
              <a:t>Quiz no </a:t>
            </a:r>
            <a:r>
              <a:rPr lang="en-US" dirty="0" err="1" smtClean="0"/>
              <a:t>realizado</a:t>
            </a:r>
            <a:r>
              <a:rPr lang="en-US" dirty="0" smtClean="0"/>
              <a:t>  = 0.  </a:t>
            </a:r>
            <a:r>
              <a:rPr lang="en-US" dirty="0" err="1" smtClean="0"/>
              <a:t>Asegurese</a:t>
            </a:r>
            <a:r>
              <a:rPr lang="en-US" dirty="0" smtClean="0"/>
              <a:t> de </a:t>
            </a:r>
            <a:r>
              <a:rPr lang="en-US" dirty="0" err="1" smtClean="0"/>
              <a:t>enviar</a:t>
            </a:r>
            <a:r>
              <a:rPr lang="en-US" dirty="0" smtClean="0"/>
              <a:t> </a:t>
            </a:r>
            <a:r>
              <a:rPr lang="en-US" dirty="0" err="1" smtClean="0"/>
              <a:t>sus</a:t>
            </a:r>
            <a:r>
              <a:rPr lang="en-US" dirty="0" smtClean="0"/>
              <a:t> </a:t>
            </a:r>
            <a:r>
              <a:rPr lang="en-US" dirty="0" err="1" smtClean="0"/>
              <a:t>respuestas</a:t>
            </a:r>
            <a:r>
              <a:rPr lang="en-US" dirty="0" smtClean="0"/>
              <a:t> </a:t>
            </a:r>
            <a:r>
              <a:rPr lang="en-US" dirty="0" err="1" smtClean="0"/>
              <a:t>en</a:t>
            </a:r>
            <a:r>
              <a:rPr lang="en-US" dirty="0" smtClean="0"/>
              <a:t> la </a:t>
            </a:r>
            <a:r>
              <a:rPr lang="en-US" dirty="0" err="1" smtClean="0"/>
              <a:t>plataforma</a:t>
            </a:r>
            <a:r>
              <a:rPr lang="en-US" dirty="0" smtClean="0"/>
              <a:t>!</a:t>
            </a:r>
          </a:p>
          <a:p>
            <a:pPr lvl="1"/>
            <a:r>
              <a:rPr lang="en-US" dirty="0" smtClean="0"/>
              <a:t>El quiz no se </a:t>
            </a:r>
            <a:r>
              <a:rPr lang="en-US" dirty="0" err="1" smtClean="0"/>
              <a:t>repite</a:t>
            </a:r>
            <a:endParaRPr lang="en-US" dirty="0" smtClean="0"/>
          </a:p>
          <a:p>
            <a:pPr lvl="1"/>
            <a:r>
              <a:rPr lang="en-US" dirty="0" smtClean="0"/>
              <a:t>El quiz dura </a:t>
            </a:r>
            <a:r>
              <a:rPr lang="en-US" dirty="0" err="1" smtClean="0"/>
              <a:t>una</a:t>
            </a:r>
            <a:r>
              <a:rPr lang="en-US" dirty="0" smtClean="0"/>
              <a:t> </a:t>
            </a:r>
            <a:r>
              <a:rPr lang="en-US" dirty="0" err="1" smtClean="0"/>
              <a:t>semana</a:t>
            </a:r>
            <a:r>
              <a:rPr lang="en-US" dirty="0" smtClean="0"/>
              <a:t>, 8 horas </a:t>
            </a:r>
            <a:r>
              <a:rPr lang="en-US" dirty="0" err="1" smtClean="0"/>
              <a:t>desde</a:t>
            </a:r>
            <a:r>
              <a:rPr lang="en-US" dirty="0" smtClean="0"/>
              <a:t> </a:t>
            </a:r>
            <a:r>
              <a:rPr lang="en-US" dirty="0" err="1" smtClean="0"/>
              <a:t>su</a:t>
            </a:r>
            <a:r>
              <a:rPr lang="en-US" dirty="0" smtClean="0"/>
              <a:t> </a:t>
            </a:r>
            <a:r>
              <a:rPr lang="en-US" dirty="0" err="1" smtClean="0"/>
              <a:t>inicio</a:t>
            </a:r>
            <a:endParaRPr lang="en-US" dirty="0" smtClean="0"/>
          </a:p>
          <a:p>
            <a:r>
              <a:rPr lang="en-US" dirty="0" err="1" smtClean="0"/>
              <a:t>Entregar</a:t>
            </a:r>
            <a:r>
              <a:rPr lang="en-US" dirty="0" smtClean="0"/>
              <a:t> </a:t>
            </a:r>
            <a:r>
              <a:rPr lang="en-US" dirty="0" err="1" smtClean="0"/>
              <a:t>los</a:t>
            </a:r>
            <a:r>
              <a:rPr lang="en-US" dirty="0" smtClean="0"/>
              <a:t> </a:t>
            </a:r>
            <a:r>
              <a:rPr lang="en-US" dirty="0" err="1" smtClean="0"/>
              <a:t>proyectos</a:t>
            </a:r>
            <a:r>
              <a:rPr lang="en-US" dirty="0" smtClean="0"/>
              <a:t> el </a:t>
            </a:r>
            <a:r>
              <a:rPr lang="en-US" dirty="0" err="1" smtClean="0"/>
              <a:t>días</a:t>
            </a:r>
            <a:r>
              <a:rPr lang="en-US" dirty="0" smtClean="0"/>
              <a:t> de </a:t>
            </a:r>
            <a:r>
              <a:rPr lang="en-US" dirty="0" err="1" smtClean="0"/>
              <a:t>entrega</a:t>
            </a:r>
            <a:endParaRPr lang="en-US" dirty="0" smtClean="0"/>
          </a:p>
          <a:p>
            <a:pPr lvl="1"/>
            <a:r>
              <a:rPr lang="en-US" dirty="0" smtClean="0"/>
              <a:t>1 </a:t>
            </a:r>
            <a:r>
              <a:rPr lang="en-US" dirty="0" err="1" smtClean="0"/>
              <a:t>semana</a:t>
            </a:r>
            <a:r>
              <a:rPr lang="en-US" dirty="0" smtClean="0"/>
              <a:t> </a:t>
            </a:r>
            <a:r>
              <a:rPr lang="en-US" dirty="0" err="1" smtClean="0"/>
              <a:t>despues</a:t>
            </a:r>
            <a:r>
              <a:rPr lang="en-US" dirty="0" smtClean="0"/>
              <a:t> = 25% </a:t>
            </a:r>
            <a:r>
              <a:rPr lang="en-US" dirty="0" err="1" smtClean="0"/>
              <a:t>menos</a:t>
            </a:r>
            <a:endParaRPr lang="en-US" dirty="0" smtClean="0"/>
          </a:p>
          <a:p>
            <a:pPr lvl="1"/>
            <a:r>
              <a:rPr lang="en-US" dirty="0" smtClean="0"/>
              <a:t>2+ </a:t>
            </a:r>
            <a:r>
              <a:rPr lang="en-US" dirty="0" err="1" smtClean="0"/>
              <a:t>semanas</a:t>
            </a:r>
            <a:r>
              <a:rPr lang="en-US" dirty="0" smtClean="0"/>
              <a:t> </a:t>
            </a:r>
            <a:r>
              <a:rPr lang="en-US" dirty="0" err="1" smtClean="0"/>
              <a:t>despues</a:t>
            </a:r>
            <a:r>
              <a:rPr lang="en-US" dirty="0" smtClean="0"/>
              <a:t> = sin derecho a nota</a:t>
            </a:r>
          </a:p>
          <a:p>
            <a:r>
              <a:rPr lang="en-US" dirty="0" smtClean="0"/>
              <a:t>No </a:t>
            </a:r>
            <a:r>
              <a:rPr lang="en-US" dirty="0" err="1" smtClean="0"/>
              <a:t>es</a:t>
            </a:r>
            <a:r>
              <a:rPr lang="en-US" dirty="0" smtClean="0"/>
              <a:t> </a:t>
            </a:r>
            <a:r>
              <a:rPr lang="en-US" dirty="0" err="1" smtClean="0"/>
              <a:t>necesario</a:t>
            </a:r>
            <a:r>
              <a:rPr lang="en-US" dirty="0" smtClean="0"/>
              <a:t> </a:t>
            </a:r>
            <a:r>
              <a:rPr lang="en-US" dirty="0" err="1" smtClean="0"/>
              <a:t>venir</a:t>
            </a:r>
            <a:r>
              <a:rPr lang="en-US" dirty="0" smtClean="0"/>
              <a:t> a </a:t>
            </a:r>
            <a:r>
              <a:rPr lang="en-US" dirty="0" err="1" smtClean="0"/>
              <a:t>clase</a:t>
            </a:r>
            <a:r>
              <a:rPr lang="en-US" dirty="0" smtClean="0"/>
              <a:t>, sin embargo </a:t>
            </a:r>
            <a:r>
              <a:rPr lang="en-US" dirty="0" err="1" smtClean="0"/>
              <a:t>en</a:t>
            </a:r>
            <a:r>
              <a:rPr lang="en-US" dirty="0" smtClean="0"/>
              <a:t> la </a:t>
            </a:r>
            <a:r>
              <a:rPr lang="en-US" dirty="0" err="1" smtClean="0"/>
              <a:t>entrega</a:t>
            </a:r>
            <a:r>
              <a:rPr lang="en-US" dirty="0" smtClean="0"/>
              <a:t> </a:t>
            </a:r>
            <a:r>
              <a:rPr lang="en-US" dirty="0" err="1" smtClean="0"/>
              <a:t>debe</a:t>
            </a:r>
            <a:r>
              <a:rPr lang="en-US" dirty="0" smtClean="0"/>
              <a:t> </a:t>
            </a:r>
            <a:r>
              <a:rPr lang="en-US" dirty="0" err="1" smtClean="0"/>
              <a:t>estar</a:t>
            </a:r>
            <a:r>
              <a:rPr lang="en-US" dirty="0" smtClean="0"/>
              <a:t> al </a:t>
            </a:r>
            <a:r>
              <a:rPr lang="en-US" dirty="0" err="1" smtClean="0"/>
              <a:t>menos</a:t>
            </a:r>
            <a:r>
              <a:rPr lang="en-US" dirty="0" smtClean="0"/>
              <a:t> un </a:t>
            </a:r>
            <a:r>
              <a:rPr lang="en-US" dirty="0" err="1" smtClean="0"/>
              <a:t>representante</a:t>
            </a:r>
            <a:r>
              <a:rPr lang="en-US" dirty="0" smtClean="0"/>
              <a:t> de </a:t>
            </a:r>
            <a:r>
              <a:rPr lang="en-US" dirty="0" err="1" smtClean="0"/>
              <a:t>su</a:t>
            </a:r>
            <a:r>
              <a:rPr lang="en-US" dirty="0" smtClean="0"/>
              <a:t> </a:t>
            </a:r>
            <a:r>
              <a:rPr lang="en-US" dirty="0" err="1" smtClean="0"/>
              <a:t>grupo</a:t>
            </a:r>
            <a:r>
              <a:rPr lang="en-US" dirty="0" smtClean="0"/>
              <a:t>, presenter, </a:t>
            </a:r>
            <a:r>
              <a:rPr lang="en-US" dirty="0" err="1" smtClean="0"/>
              <a:t>firmar</a:t>
            </a:r>
            <a:r>
              <a:rPr lang="en-US" dirty="0" smtClean="0"/>
              <a:t> y </a:t>
            </a:r>
            <a:r>
              <a:rPr lang="en-US" dirty="0" err="1" smtClean="0"/>
              <a:t>luego</a:t>
            </a:r>
            <a:r>
              <a:rPr lang="en-US" dirty="0" smtClean="0"/>
              <a:t> </a:t>
            </a:r>
            <a:r>
              <a:rPr lang="en-US" dirty="0" err="1" smtClean="0"/>
              <a:t>puede</a:t>
            </a:r>
            <a:r>
              <a:rPr lang="en-US" dirty="0" smtClean="0"/>
              <a:t> </a:t>
            </a:r>
            <a:r>
              <a:rPr lang="en-US" dirty="0" err="1" smtClean="0"/>
              <a:t>retirarse</a:t>
            </a:r>
            <a:endParaRPr lang="en-US" dirty="0" smtClean="0"/>
          </a:p>
          <a:p>
            <a:r>
              <a:rPr lang="en-US" dirty="0" smtClean="0"/>
              <a:t>Los </a:t>
            </a:r>
            <a:r>
              <a:rPr lang="en-US" dirty="0" err="1" smtClean="0"/>
              <a:t>laboratorios</a:t>
            </a:r>
            <a:r>
              <a:rPr lang="en-US" dirty="0" smtClean="0"/>
              <a:t> </a:t>
            </a:r>
            <a:r>
              <a:rPr lang="en-US" dirty="0" err="1" smtClean="0"/>
              <a:t>constan</a:t>
            </a:r>
            <a:r>
              <a:rPr lang="en-US" dirty="0" smtClean="0"/>
              <a:t> de 100%</a:t>
            </a:r>
          </a:p>
          <a:p>
            <a:pPr lvl="1"/>
            <a:r>
              <a:rPr lang="en-US" dirty="0" smtClean="0"/>
              <a:t>50% </a:t>
            </a:r>
            <a:r>
              <a:rPr lang="en-US" dirty="0" err="1" smtClean="0"/>
              <a:t>es</a:t>
            </a:r>
            <a:r>
              <a:rPr lang="en-US" dirty="0" smtClean="0"/>
              <a:t> completer lo </a:t>
            </a:r>
            <a:r>
              <a:rPr lang="en-US" dirty="0" err="1" smtClean="0"/>
              <a:t>estipulado</a:t>
            </a:r>
            <a:r>
              <a:rPr lang="en-US" dirty="0" smtClean="0"/>
              <a:t> </a:t>
            </a:r>
            <a:r>
              <a:rPr lang="en-US" dirty="0" err="1" smtClean="0"/>
              <a:t>en</a:t>
            </a:r>
            <a:r>
              <a:rPr lang="en-US" dirty="0" smtClean="0"/>
              <a:t> la </a:t>
            </a:r>
            <a:r>
              <a:rPr lang="en-US" dirty="0" err="1" smtClean="0"/>
              <a:t>guía</a:t>
            </a:r>
            <a:endParaRPr lang="en-US" dirty="0" smtClean="0"/>
          </a:p>
          <a:p>
            <a:pPr lvl="1"/>
            <a:r>
              <a:rPr lang="en-US" dirty="0" smtClean="0"/>
              <a:t>50% </a:t>
            </a:r>
            <a:r>
              <a:rPr lang="en-US" dirty="0" err="1" smtClean="0"/>
              <a:t>es</a:t>
            </a:r>
            <a:r>
              <a:rPr lang="en-US" dirty="0" smtClean="0"/>
              <a:t> </a:t>
            </a:r>
            <a:r>
              <a:rPr lang="en-US" dirty="0" err="1" smtClean="0"/>
              <a:t>su</a:t>
            </a:r>
            <a:r>
              <a:rPr lang="en-US" dirty="0" smtClean="0"/>
              <a:t> parte, que se </a:t>
            </a:r>
            <a:r>
              <a:rPr lang="en-US" dirty="0" err="1" smtClean="0"/>
              <a:t>detalla</a:t>
            </a:r>
            <a:r>
              <a:rPr lang="en-US" dirty="0" smtClean="0"/>
              <a:t> un </a:t>
            </a:r>
            <a:r>
              <a:rPr lang="en-US" dirty="0" err="1" smtClean="0"/>
              <a:t>reto</a:t>
            </a:r>
            <a:r>
              <a:rPr lang="en-US" dirty="0" smtClean="0"/>
              <a:t> al final de </a:t>
            </a:r>
            <a:r>
              <a:rPr lang="en-US" dirty="0" err="1" smtClean="0"/>
              <a:t>cada</a:t>
            </a:r>
            <a:r>
              <a:rPr lang="en-US" dirty="0" smtClean="0"/>
              <a:t> </a:t>
            </a:r>
            <a:r>
              <a:rPr lang="en-US" dirty="0" err="1" smtClean="0"/>
              <a:t>guía</a:t>
            </a:r>
            <a:endParaRPr lang="en-US" dirty="0" smtClean="0"/>
          </a:p>
          <a:p>
            <a:r>
              <a:rPr lang="en-US" dirty="0" smtClean="0"/>
              <a:t>El </a:t>
            </a:r>
            <a:r>
              <a:rPr lang="en-US" dirty="0" err="1" smtClean="0"/>
              <a:t>día</a:t>
            </a:r>
            <a:r>
              <a:rPr lang="en-US" dirty="0" smtClean="0"/>
              <a:t> de </a:t>
            </a:r>
            <a:r>
              <a:rPr lang="en-US" dirty="0" err="1" smtClean="0"/>
              <a:t>entrega</a:t>
            </a:r>
            <a:r>
              <a:rPr lang="en-US" dirty="0" smtClean="0"/>
              <a:t> de </a:t>
            </a:r>
            <a:r>
              <a:rPr lang="en-US" dirty="0" err="1" smtClean="0"/>
              <a:t>proyecto</a:t>
            </a:r>
            <a:r>
              <a:rPr lang="en-US" dirty="0" smtClean="0"/>
              <a:t> final </a:t>
            </a:r>
            <a:r>
              <a:rPr lang="en-US" dirty="0" err="1" smtClean="0"/>
              <a:t>es</a:t>
            </a:r>
            <a:r>
              <a:rPr lang="en-US" dirty="0" smtClean="0"/>
              <a:t> el ultimo </a:t>
            </a:r>
            <a:r>
              <a:rPr lang="en-US" dirty="0" err="1" smtClean="0"/>
              <a:t>día</a:t>
            </a:r>
            <a:r>
              <a:rPr lang="en-US" dirty="0" smtClean="0"/>
              <a:t> de </a:t>
            </a:r>
            <a:r>
              <a:rPr lang="en-US" dirty="0" err="1" smtClean="0"/>
              <a:t>clases</a:t>
            </a:r>
            <a:endParaRPr lang="en-US" dirty="0" smtClean="0"/>
          </a:p>
        </p:txBody>
      </p:sp>
    </p:spTree>
    <p:extLst>
      <p:ext uri="{BB962C8B-B14F-4D97-AF65-F5344CB8AC3E}">
        <p14:creationId xmlns:p14="http://schemas.microsoft.com/office/powerpoint/2010/main" val="2881435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p:txBody>
          <a:bodyPr>
            <a:normAutofit/>
          </a:bodyPr>
          <a:lstStyle/>
          <a:p>
            <a:r>
              <a:rPr lang="es-PA" dirty="0" smtClean="0"/>
              <a:t>La función del sistema operativo será la de administrar las tareas en el procesador</a:t>
            </a:r>
          </a:p>
          <a:p>
            <a:pPr lvl="1"/>
            <a:r>
              <a:rPr lang="es-PA" dirty="0" smtClean="0"/>
              <a:t>Garantizar que se cumpla en el tiempo apropiado</a:t>
            </a:r>
          </a:p>
          <a:p>
            <a:pPr lvl="1"/>
            <a:r>
              <a:rPr lang="es-PA" dirty="0" smtClean="0"/>
              <a:t>Tarea = la unidad que ejecuta la computación</a:t>
            </a:r>
          </a:p>
          <a:p>
            <a:pPr lvl="1"/>
            <a:r>
              <a:rPr lang="es-PA" dirty="0" smtClean="0"/>
              <a:t>La tarea es ejecutada por el procesador (CPU)</a:t>
            </a:r>
          </a:p>
          <a:p>
            <a:endParaRPr lang="es-PA" dirty="0" smtClean="0"/>
          </a:p>
        </p:txBody>
      </p:sp>
      <p:pic>
        <p:nvPicPr>
          <p:cNvPr id="5122" name="Picture 2" descr="Image result for task timing"/>
          <p:cNvPicPr>
            <a:picLocks noChangeAspect="1" noChangeArrowheads="1"/>
          </p:cNvPicPr>
          <p:nvPr/>
        </p:nvPicPr>
        <p:blipFill rotWithShape="1">
          <a:blip r:embed="rId2">
            <a:extLst>
              <a:ext uri="{28A0092B-C50C-407E-A947-70E740481C1C}">
                <a14:useLocalDpi xmlns:a14="http://schemas.microsoft.com/office/drawing/2010/main" val="0"/>
              </a:ext>
            </a:extLst>
          </a:blip>
          <a:srcRect t="14166" b="67242"/>
          <a:stretch/>
        </p:blipFill>
        <p:spPr bwMode="auto">
          <a:xfrm>
            <a:off x="7632322" y="2472743"/>
            <a:ext cx="4156363" cy="77273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Task PERIOD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62" y="3995335"/>
            <a:ext cx="3805489" cy="276949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TASK CODE R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64" y="3995336"/>
            <a:ext cx="4923545"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27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Concepto de Proceso (</a:t>
            </a:r>
            <a:r>
              <a:rPr lang="es-PA" dirty="0" err="1" smtClean="0"/>
              <a:t>Process</a:t>
            </a:r>
            <a:r>
              <a:rPr lang="es-PA" dirty="0" smtClean="0"/>
              <a:t>/</a:t>
            </a:r>
            <a:r>
              <a:rPr lang="es-PA" dirty="0" err="1" smtClean="0"/>
              <a:t>Task</a:t>
            </a:r>
            <a:r>
              <a:rPr lang="es-PA" dirty="0" smtClean="0"/>
              <a:t>/</a:t>
            </a:r>
            <a:r>
              <a:rPr lang="es-PA" dirty="0" err="1" smtClean="0"/>
              <a:t>Thread</a:t>
            </a:r>
            <a:r>
              <a:rPr lang="es-PA" dirty="0" smtClean="0"/>
              <a:t>)</a:t>
            </a:r>
            <a:endParaRPr lang="es-PA" dirty="0"/>
          </a:p>
        </p:txBody>
      </p:sp>
      <p:sp>
        <p:nvSpPr>
          <p:cNvPr id="3" name="Marcador de contenido 2"/>
          <p:cNvSpPr>
            <a:spLocks noGrp="1"/>
          </p:cNvSpPr>
          <p:nvPr>
            <p:ph idx="1"/>
          </p:nvPr>
        </p:nvSpPr>
        <p:spPr>
          <a:xfrm>
            <a:off x="1103312" y="2052918"/>
            <a:ext cx="8946541" cy="4644096"/>
          </a:xfrm>
        </p:spPr>
        <p:txBody>
          <a:bodyPr>
            <a:normAutofit lnSpcReduction="10000"/>
          </a:bodyPr>
          <a:lstStyle/>
          <a:p>
            <a:r>
              <a:rPr lang="es-PA" dirty="0" smtClean="0"/>
              <a:t>Trabajo (Job) = Instancia de la tarea</a:t>
            </a:r>
          </a:p>
          <a:p>
            <a:pPr lvl="1"/>
            <a:r>
              <a:rPr lang="es-PA" dirty="0" smtClean="0"/>
              <a:t>La funcionalidad de la tarea es definida por la tarea</a:t>
            </a:r>
          </a:p>
          <a:p>
            <a:r>
              <a:rPr lang="es-PA" dirty="0" smtClean="0"/>
              <a:t>Tareas </a:t>
            </a:r>
            <a:r>
              <a:rPr lang="es-PA" dirty="0" err="1" smtClean="0"/>
              <a:t>Periodicas</a:t>
            </a:r>
            <a:endParaRPr lang="es-PA" dirty="0" smtClean="0"/>
          </a:p>
          <a:p>
            <a:pPr lvl="1"/>
            <a:r>
              <a:rPr lang="es-PA" dirty="0" smtClean="0"/>
              <a:t>Una tarea es ejecutada cada cierto tiempo</a:t>
            </a:r>
          </a:p>
          <a:p>
            <a:pPr lvl="1"/>
            <a:r>
              <a:rPr lang="es-PA" dirty="0" err="1" smtClean="0"/>
              <a:t>Release</a:t>
            </a:r>
            <a:r>
              <a:rPr lang="es-PA" dirty="0" smtClean="0"/>
              <a:t> Time:  Tiempo donde la tarea es lista para ejecución.</a:t>
            </a:r>
          </a:p>
          <a:p>
            <a:r>
              <a:rPr lang="es-PA" dirty="0" smtClean="0"/>
              <a:t>Propiedades de las tareas (</a:t>
            </a:r>
            <a:r>
              <a:rPr lang="es-PA" dirty="0" err="1" smtClean="0"/>
              <a:t>P,e,D</a:t>
            </a:r>
            <a:r>
              <a:rPr lang="es-PA" dirty="0" smtClean="0"/>
              <a:t>)</a:t>
            </a:r>
          </a:p>
          <a:p>
            <a:pPr lvl="1"/>
            <a:r>
              <a:rPr lang="es-PA" dirty="0" smtClean="0"/>
              <a:t>P = período de la tarea (intervalo de ejecución)</a:t>
            </a:r>
          </a:p>
          <a:p>
            <a:pPr lvl="1"/>
            <a:r>
              <a:rPr lang="es-PA" dirty="0" smtClean="0"/>
              <a:t>e = tiempo de computación de la tarea</a:t>
            </a:r>
          </a:p>
          <a:p>
            <a:pPr lvl="1"/>
            <a:r>
              <a:rPr lang="es-PA" dirty="0" smtClean="0"/>
              <a:t>D = Tiempo máximo/límite de ejecución</a:t>
            </a:r>
          </a:p>
          <a:p>
            <a:pPr lvl="2"/>
            <a:r>
              <a:rPr lang="es-PA" dirty="0" smtClean="0"/>
              <a:t>Absoluto (t = 0)</a:t>
            </a:r>
          </a:p>
          <a:p>
            <a:pPr lvl="2"/>
            <a:r>
              <a:rPr lang="es-PA" dirty="0" smtClean="0"/>
              <a:t>Relativo (dependiente del tiempo de tarea)</a:t>
            </a:r>
          </a:p>
          <a:p>
            <a:pPr lvl="2"/>
            <a:r>
              <a:rPr lang="es-PA" dirty="0" smtClean="0"/>
              <a:t>D = P. Si no se especifica el “</a:t>
            </a:r>
            <a:r>
              <a:rPr lang="es-PA" dirty="0" err="1" smtClean="0"/>
              <a:t>deadline</a:t>
            </a:r>
            <a:r>
              <a:rPr lang="es-PA" dirty="0" smtClean="0"/>
              <a:t>”</a:t>
            </a:r>
          </a:p>
          <a:p>
            <a:endParaRPr lang="es-PA" dirty="0" smtClean="0"/>
          </a:p>
        </p:txBody>
      </p:sp>
      <p:pic>
        <p:nvPicPr>
          <p:cNvPr id="7" name="Picture 10" descr="Image result for Task PERIOD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441" y="3940399"/>
            <a:ext cx="3805489" cy="27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a:t>
            </a:r>
            <a:r>
              <a:rPr lang="es-PA" dirty="0" err="1" smtClean="0"/>
              <a:t>Linea</a:t>
            </a:r>
            <a:r>
              <a:rPr lang="es-PA" dirty="0" smtClean="0"/>
              <a:t>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2947212" y="1609054"/>
            <a:ext cx="5876925" cy="4972050"/>
          </a:xfrm>
          <a:prstGeom prst="rect">
            <a:avLst/>
          </a:prstGeom>
        </p:spPr>
      </p:pic>
    </p:spTree>
    <p:extLst>
      <p:ext uri="{BB962C8B-B14F-4D97-AF65-F5344CB8AC3E}">
        <p14:creationId xmlns:p14="http://schemas.microsoft.com/office/powerpoint/2010/main" val="47862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Línea de Tiempo</a:t>
            </a:r>
            <a:endParaRPr lang="es-PA" dirty="0"/>
          </a:p>
        </p:txBody>
      </p:sp>
      <p:sp>
        <p:nvSpPr>
          <p:cNvPr id="3" name="Marcador de contenido 2"/>
          <p:cNvSpPr>
            <a:spLocks noGrp="1"/>
          </p:cNvSpPr>
          <p:nvPr>
            <p:ph idx="1"/>
          </p:nvPr>
        </p:nvSpPr>
        <p:spPr>
          <a:xfrm>
            <a:off x="1103312" y="2052918"/>
            <a:ext cx="8946541" cy="4644096"/>
          </a:xfrm>
        </p:spPr>
        <p:txBody>
          <a:bodyPr>
            <a:normAutofit/>
          </a:bodyPr>
          <a:lstStyle/>
          <a:p>
            <a:endParaRPr lang="es-PA" dirty="0" smtClean="0"/>
          </a:p>
        </p:txBody>
      </p:sp>
      <p:pic>
        <p:nvPicPr>
          <p:cNvPr id="5" name="Imagen 4"/>
          <p:cNvPicPr>
            <a:picLocks noChangeAspect="1"/>
          </p:cNvPicPr>
          <p:nvPr/>
        </p:nvPicPr>
        <p:blipFill>
          <a:blip r:embed="rId2"/>
          <a:stretch>
            <a:fillRect/>
          </a:stretch>
        </p:blipFill>
        <p:spPr>
          <a:xfrm>
            <a:off x="2928296" y="1263916"/>
            <a:ext cx="6125552" cy="5433098"/>
          </a:xfrm>
          <a:prstGeom prst="rect">
            <a:avLst/>
          </a:prstGeom>
        </p:spPr>
      </p:pic>
    </p:spTree>
    <p:extLst>
      <p:ext uri="{BB962C8B-B14F-4D97-AF65-F5344CB8AC3E}">
        <p14:creationId xmlns:p14="http://schemas.microsoft.com/office/powerpoint/2010/main" val="2914332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Intervalo de factibilidad: entre el tiempo de arranque y el límite (r, D]</a:t>
            </a:r>
          </a:p>
          <a:p>
            <a:r>
              <a:rPr lang="es-PA" dirty="0" smtClean="0"/>
              <a:t>Fase: desfase de arranque de la tarea (</a:t>
            </a:r>
            <a:r>
              <a:rPr lang="es-PA" dirty="0" smtClean="0">
                <a:sym typeface="Symbol" panose="05050102010706020507" pitchFamily="18" charset="2"/>
              </a:rPr>
              <a:t></a:t>
            </a:r>
            <a:r>
              <a:rPr lang="es-PA" dirty="0" smtClean="0"/>
              <a:t>)</a:t>
            </a:r>
          </a:p>
          <a:p>
            <a:r>
              <a:rPr lang="es-PA" dirty="0" err="1" smtClean="0"/>
              <a:t>Jitter</a:t>
            </a:r>
            <a:r>
              <a:rPr lang="es-PA" dirty="0" smtClean="0"/>
              <a:t>: máxima incertidumbre en el arranque de la tarea [r-, r+]</a:t>
            </a:r>
          </a:p>
          <a:p>
            <a:pPr lvl="1"/>
            <a:r>
              <a:rPr lang="es-PA" dirty="0" smtClean="0"/>
              <a:t>Puede causar problemas con la predicción de arranque y parada de tareas</a:t>
            </a:r>
            <a:endParaRPr lang="es-PA" dirty="0"/>
          </a:p>
          <a:p>
            <a:endParaRPr lang="es-PA" dirty="0" smtClean="0"/>
          </a:p>
          <a:p>
            <a:r>
              <a:rPr lang="es-PA" dirty="0" smtClean="0"/>
              <a:t>T1(5,1,4)</a:t>
            </a:r>
            <a:endParaRPr lang="es-PA" dirty="0"/>
          </a:p>
        </p:txBody>
      </p:sp>
      <p:pic>
        <p:nvPicPr>
          <p:cNvPr id="4" name="Imagen 3"/>
          <p:cNvPicPr>
            <a:picLocks noChangeAspect="1"/>
          </p:cNvPicPr>
          <p:nvPr/>
        </p:nvPicPr>
        <p:blipFill>
          <a:blip r:embed="rId2"/>
          <a:stretch>
            <a:fillRect/>
          </a:stretch>
        </p:blipFill>
        <p:spPr>
          <a:xfrm>
            <a:off x="2994199" y="3742306"/>
            <a:ext cx="5480100" cy="2954708"/>
          </a:xfrm>
          <a:prstGeom prst="rect">
            <a:avLst/>
          </a:prstGeom>
        </p:spPr>
      </p:pic>
    </p:spTree>
    <p:extLst>
      <p:ext uri="{BB962C8B-B14F-4D97-AF65-F5344CB8AC3E}">
        <p14:creationId xmlns:p14="http://schemas.microsoft.com/office/powerpoint/2010/main" val="1253372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Más Términos </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err="1" smtClean="0"/>
              <a:t>Patron</a:t>
            </a:r>
            <a:r>
              <a:rPr lang="es-PA" dirty="0" smtClean="0"/>
              <a:t> de Tiempo</a:t>
            </a:r>
          </a:p>
          <a:p>
            <a:r>
              <a:rPr lang="es-PA" dirty="0" smtClean="0"/>
              <a:t>H = </a:t>
            </a:r>
            <a:r>
              <a:rPr lang="es-PA" dirty="0" err="1" smtClean="0"/>
              <a:t>Hiperperíodo</a:t>
            </a:r>
            <a:r>
              <a:rPr lang="es-PA" dirty="0" smtClean="0"/>
              <a:t>, el tiempo en el cual se repiten todas las tareas</a:t>
            </a:r>
          </a:p>
          <a:p>
            <a:pPr lvl="1"/>
            <a:r>
              <a:rPr lang="es-PA" dirty="0" smtClean="0"/>
              <a:t>Las tareas se vuelven a ejecutar como en t = 0</a:t>
            </a:r>
          </a:p>
        </p:txBody>
      </p:sp>
      <p:pic>
        <p:nvPicPr>
          <p:cNvPr id="6" name="Imagen 5"/>
          <p:cNvPicPr>
            <a:picLocks noChangeAspect="1"/>
          </p:cNvPicPr>
          <p:nvPr/>
        </p:nvPicPr>
        <p:blipFill>
          <a:blip r:embed="rId2"/>
          <a:stretch>
            <a:fillRect/>
          </a:stretch>
        </p:blipFill>
        <p:spPr>
          <a:xfrm>
            <a:off x="1768565" y="3705359"/>
            <a:ext cx="7753350" cy="2667000"/>
          </a:xfrm>
          <a:prstGeom prst="rect">
            <a:avLst/>
          </a:prstGeom>
        </p:spPr>
      </p:pic>
    </p:spTree>
    <p:extLst>
      <p:ext uri="{BB962C8B-B14F-4D97-AF65-F5344CB8AC3E}">
        <p14:creationId xmlns:p14="http://schemas.microsoft.com/office/powerpoint/2010/main" val="571812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Cálculo del </a:t>
            </a:r>
            <a:r>
              <a:rPr lang="es-PA" dirty="0" err="1" smtClean="0"/>
              <a:t>Hiperperíodo</a:t>
            </a:r>
            <a:endParaRPr lang="es-PA" dirty="0"/>
          </a:p>
        </p:txBody>
      </p:sp>
      <p:sp>
        <p:nvSpPr>
          <p:cNvPr id="3" name="Marcador de contenido 2"/>
          <p:cNvSpPr>
            <a:spLocks noGrp="1"/>
          </p:cNvSpPr>
          <p:nvPr>
            <p:ph idx="1"/>
          </p:nvPr>
        </p:nvSpPr>
        <p:spPr>
          <a:xfrm>
            <a:off x="1103312" y="2052918"/>
            <a:ext cx="10036913" cy="4644096"/>
          </a:xfrm>
        </p:spPr>
        <p:txBody>
          <a:bodyPr>
            <a:normAutofit/>
          </a:bodyPr>
          <a:lstStyle/>
          <a:p>
            <a:r>
              <a:rPr lang="es-PA" dirty="0" smtClean="0"/>
              <a:t>El </a:t>
            </a:r>
            <a:r>
              <a:rPr lang="es-PA" dirty="0" err="1" smtClean="0"/>
              <a:t>hiperperíodo</a:t>
            </a:r>
            <a:r>
              <a:rPr lang="es-PA" dirty="0" smtClean="0"/>
              <a:t> se calcula con los resultados del período de las tareas</a:t>
            </a:r>
          </a:p>
          <a:p>
            <a:r>
              <a:rPr lang="es-PA" dirty="0" smtClean="0"/>
              <a:t>Mínimo común denominador</a:t>
            </a:r>
          </a:p>
          <a:p>
            <a:r>
              <a:rPr lang="es-PA" dirty="0" smtClean="0"/>
              <a:t>Ejemplo</a:t>
            </a:r>
          </a:p>
          <a:p>
            <a:pPr lvl="1"/>
            <a:r>
              <a:rPr lang="es-PA" dirty="0" smtClean="0"/>
              <a:t>T1(1, 5, 10)</a:t>
            </a:r>
          </a:p>
          <a:p>
            <a:pPr lvl="1"/>
            <a:r>
              <a:rPr lang="es-PA" dirty="0" smtClean="0"/>
              <a:t>T2(3, 7, 4)</a:t>
            </a:r>
          </a:p>
          <a:p>
            <a:pPr lvl="1"/>
            <a:r>
              <a:rPr lang="es-PA" dirty="0" smtClean="0"/>
              <a:t>T3(8, 5, 5)</a:t>
            </a:r>
          </a:p>
          <a:p>
            <a:pPr lvl="1"/>
            <a:r>
              <a:rPr lang="es-PA" dirty="0" smtClean="0"/>
              <a:t>T4(4, 1, 3)</a:t>
            </a:r>
          </a:p>
          <a:p>
            <a:r>
              <a:rPr lang="es-PA" dirty="0" smtClean="0"/>
              <a:t>H = M.C.M.(1,3,8,4) = 24</a:t>
            </a:r>
            <a:endParaRPr lang="es-PA" dirty="0"/>
          </a:p>
        </p:txBody>
      </p:sp>
    </p:spTree>
    <p:extLst>
      <p:ext uri="{BB962C8B-B14F-4D97-AF65-F5344CB8AC3E}">
        <p14:creationId xmlns:p14="http://schemas.microsoft.com/office/powerpoint/2010/main" val="4239385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a:t>
            </a:r>
            <a:r>
              <a:rPr lang="es-PA" dirty="0"/>
              <a:t> </a:t>
            </a:r>
            <a:r>
              <a:rPr lang="es-PA" dirty="0" smtClean="0"/>
              <a:t>Estados de las Tareas</a:t>
            </a:r>
            <a:endParaRPr lang="es-PA" dirty="0"/>
          </a:p>
        </p:txBody>
      </p:sp>
      <p:sp>
        <p:nvSpPr>
          <p:cNvPr id="3" name="Marcador de contenido 2"/>
          <p:cNvSpPr>
            <a:spLocks noGrp="1"/>
          </p:cNvSpPr>
          <p:nvPr>
            <p:ph idx="1"/>
          </p:nvPr>
        </p:nvSpPr>
        <p:spPr/>
        <p:txBody>
          <a:bodyPr>
            <a:normAutofit lnSpcReduction="10000"/>
          </a:bodyPr>
          <a:lstStyle/>
          <a:p>
            <a:r>
              <a:rPr lang="es-PA" dirty="0" smtClean="0"/>
              <a:t>El “</a:t>
            </a:r>
            <a:r>
              <a:rPr lang="es-PA" dirty="0" err="1" smtClean="0"/>
              <a:t>scheduler</a:t>
            </a:r>
            <a:r>
              <a:rPr lang="es-PA" dirty="0" smtClean="0"/>
              <a:t>” puede ejecutar tareas que están listadas bajo su control y estén listas para ejecutarse</a:t>
            </a:r>
          </a:p>
          <a:p>
            <a:r>
              <a:rPr lang="es-PA" dirty="0" smtClean="0"/>
              <a:t>READY = Tarea lista para ejecutarse cuando el “</a:t>
            </a:r>
            <a:r>
              <a:rPr lang="es-PA" dirty="0" err="1" smtClean="0"/>
              <a:t>scheduler</a:t>
            </a:r>
            <a:r>
              <a:rPr lang="es-PA" dirty="0" smtClean="0"/>
              <a:t>” elija.</a:t>
            </a:r>
          </a:p>
          <a:p>
            <a:r>
              <a:rPr lang="es-PA" dirty="0" smtClean="0"/>
              <a:t>RUNNING = El CPU la toma y la lista para ejecución, manda a ejecutar.</a:t>
            </a:r>
          </a:p>
          <a:p>
            <a:r>
              <a:rPr lang="es-PA" dirty="0" smtClean="0"/>
              <a:t>BLOCKED = La tarea se detiene (por el </a:t>
            </a:r>
            <a:r>
              <a:rPr lang="es-PA" dirty="0" err="1" smtClean="0"/>
              <a:t>scheduler</a:t>
            </a:r>
            <a:r>
              <a:rPr lang="es-PA" dirty="0" smtClean="0"/>
              <a:t>) por alguna razón.</a:t>
            </a:r>
          </a:p>
          <a:p>
            <a:pPr lvl="1"/>
            <a:r>
              <a:rPr lang="es-PA" dirty="0" smtClean="0"/>
              <a:t>Retardo (</a:t>
            </a:r>
            <a:r>
              <a:rPr lang="es-PA" dirty="0" err="1" smtClean="0"/>
              <a:t>OSDelay</a:t>
            </a:r>
            <a:r>
              <a:rPr lang="es-PA" dirty="0" smtClean="0"/>
              <a:t>()), En espera de información o a enviar información</a:t>
            </a:r>
          </a:p>
          <a:p>
            <a:pPr lvl="1"/>
            <a:r>
              <a:rPr lang="es-PA" dirty="0" smtClean="0"/>
              <a:t>Al terminar su estado de bloqueo pasa nuevamente a READY</a:t>
            </a:r>
          </a:p>
          <a:p>
            <a:r>
              <a:rPr lang="es-PA" dirty="0" smtClean="0"/>
              <a:t>SUSPENDED = La tarea es removida por el usuario de la lista de “Schedule”</a:t>
            </a:r>
          </a:p>
          <a:p>
            <a:pPr lvl="1"/>
            <a:r>
              <a:rPr lang="es-PA" dirty="0" smtClean="0"/>
              <a:t>Pausa/Play</a:t>
            </a:r>
          </a:p>
        </p:txBody>
      </p:sp>
    </p:spTree>
    <p:extLst>
      <p:ext uri="{BB962C8B-B14F-4D97-AF65-F5344CB8AC3E}">
        <p14:creationId xmlns:p14="http://schemas.microsoft.com/office/powerpoint/2010/main" val="1725469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Estado de las tareas</a:t>
            </a:r>
            <a:endParaRPr lang="es-PA" dirty="0"/>
          </a:p>
        </p:txBody>
      </p:sp>
      <p:sp>
        <p:nvSpPr>
          <p:cNvPr id="3" name="Marcador de contenido 2"/>
          <p:cNvSpPr>
            <a:spLocks noGrp="1"/>
          </p:cNvSpPr>
          <p:nvPr>
            <p:ph idx="1"/>
          </p:nvPr>
        </p:nvSpPr>
        <p:spPr>
          <a:xfrm>
            <a:off x="1103313" y="2052918"/>
            <a:ext cx="5915674" cy="4195481"/>
          </a:xfrm>
        </p:spPr>
        <p:txBody>
          <a:bodyPr>
            <a:normAutofit/>
          </a:bodyPr>
          <a:lstStyle/>
          <a:p>
            <a:r>
              <a:rPr lang="es-PA" dirty="0" smtClean="0"/>
              <a:t>Modelo Reducido de Ejecución de Tareas</a:t>
            </a:r>
          </a:p>
        </p:txBody>
      </p:sp>
      <p:pic>
        <p:nvPicPr>
          <p:cNvPr id="4" name="Imagen 3"/>
          <p:cNvPicPr>
            <a:picLocks noChangeAspect="1"/>
          </p:cNvPicPr>
          <p:nvPr/>
        </p:nvPicPr>
        <p:blipFill>
          <a:blip r:embed="rId2"/>
          <a:stretch>
            <a:fillRect/>
          </a:stretch>
        </p:blipFill>
        <p:spPr>
          <a:xfrm>
            <a:off x="1002503" y="2571782"/>
            <a:ext cx="4574079" cy="4097193"/>
          </a:xfrm>
          <a:prstGeom prst="rect">
            <a:avLst/>
          </a:prstGeom>
        </p:spPr>
      </p:pic>
      <p:sp>
        <p:nvSpPr>
          <p:cNvPr id="5" name="Marcador de contenido 2"/>
          <p:cNvSpPr txBox="1">
            <a:spLocks/>
          </p:cNvSpPr>
          <p:nvPr/>
        </p:nvSpPr>
        <p:spPr>
          <a:xfrm>
            <a:off x="5677392" y="2473494"/>
            <a:ext cx="591567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El “</a:t>
            </a:r>
            <a:r>
              <a:rPr lang="es-PA" dirty="0" err="1" smtClean="0"/>
              <a:t>scheduler</a:t>
            </a:r>
            <a:r>
              <a:rPr lang="es-PA" dirty="0" smtClean="0"/>
              <a:t>”: que cumple con el tiempo de ejecución y “</a:t>
            </a:r>
            <a:r>
              <a:rPr lang="es-PA" dirty="0" err="1" smtClean="0"/>
              <a:t>deadline</a:t>
            </a:r>
            <a:r>
              <a:rPr lang="es-PA" dirty="0" smtClean="0"/>
              <a:t>” se llama “factible”</a:t>
            </a:r>
          </a:p>
          <a:p>
            <a:endParaRPr lang="es-PA" dirty="0" smtClean="0"/>
          </a:p>
          <a:p>
            <a:r>
              <a:rPr lang="es-PA" dirty="0" smtClean="0"/>
              <a:t>“</a:t>
            </a:r>
            <a:r>
              <a:rPr lang="es-PA" dirty="0" err="1" smtClean="0"/>
              <a:t>Schedulable</a:t>
            </a:r>
            <a:r>
              <a:rPr lang="es-PA" dirty="0" smtClean="0"/>
              <a:t>”: si existe algún algoritmo que puede asegurar que el sistema sea “factible”</a:t>
            </a:r>
          </a:p>
          <a:p>
            <a:endParaRPr lang="es-PA" dirty="0" smtClean="0"/>
          </a:p>
          <a:p>
            <a:r>
              <a:rPr lang="es-PA" dirty="0" smtClean="0"/>
              <a:t>“Óptimo”: si produce un “Schedule” factible dependiendo de la ejecución de las tareas</a:t>
            </a:r>
          </a:p>
        </p:txBody>
      </p:sp>
    </p:spTree>
    <p:extLst>
      <p:ext uri="{BB962C8B-B14F-4D97-AF65-F5344CB8AC3E}">
        <p14:creationId xmlns:p14="http://schemas.microsoft.com/office/powerpoint/2010/main" val="363557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Ejemplo de Factibilidad y no Factibilidad</a:t>
            </a:r>
            <a:endParaRPr lang="es-PA" dirty="0"/>
          </a:p>
        </p:txBody>
      </p:sp>
      <p:sp>
        <p:nvSpPr>
          <p:cNvPr id="3" name="Marcador de contenido 2"/>
          <p:cNvSpPr>
            <a:spLocks noGrp="1"/>
          </p:cNvSpPr>
          <p:nvPr>
            <p:ph idx="1"/>
          </p:nvPr>
        </p:nvSpPr>
        <p:spPr>
          <a:xfrm>
            <a:off x="0" y="2052918"/>
            <a:ext cx="11269013" cy="724255"/>
          </a:xfrm>
        </p:spPr>
        <p:txBody>
          <a:bodyPr>
            <a:normAutofit/>
          </a:bodyPr>
          <a:lstStyle/>
          <a:p>
            <a:r>
              <a:rPr lang="es-PA" dirty="0" smtClean="0"/>
              <a:t>Supongamos que queremos administrar las tareas T1,T2,T3 con T3 &gt; T2 &gt; T1 en prioridad</a:t>
            </a:r>
          </a:p>
        </p:txBody>
      </p:sp>
      <p:pic>
        <p:nvPicPr>
          <p:cNvPr id="6" name="Imagen 5"/>
          <p:cNvPicPr>
            <a:picLocks noChangeAspect="1"/>
          </p:cNvPicPr>
          <p:nvPr/>
        </p:nvPicPr>
        <p:blipFill>
          <a:blip r:embed="rId2"/>
          <a:stretch>
            <a:fillRect/>
          </a:stretch>
        </p:blipFill>
        <p:spPr>
          <a:xfrm>
            <a:off x="8822109" y="1376643"/>
            <a:ext cx="2457450" cy="676275"/>
          </a:xfrm>
          <a:prstGeom prst="rect">
            <a:avLst/>
          </a:prstGeom>
        </p:spPr>
      </p:pic>
      <p:pic>
        <p:nvPicPr>
          <p:cNvPr id="7" name="Imagen 6"/>
          <p:cNvPicPr>
            <a:picLocks noChangeAspect="1"/>
          </p:cNvPicPr>
          <p:nvPr/>
        </p:nvPicPr>
        <p:blipFill>
          <a:blip r:embed="rId3"/>
          <a:stretch>
            <a:fillRect/>
          </a:stretch>
        </p:blipFill>
        <p:spPr>
          <a:xfrm>
            <a:off x="442175" y="2518358"/>
            <a:ext cx="3885126" cy="1672763"/>
          </a:xfrm>
          <a:prstGeom prst="rect">
            <a:avLst/>
          </a:prstGeom>
        </p:spPr>
      </p:pic>
      <p:sp>
        <p:nvSpPr>
          <p:cNvPr id="8" name="Marcador de contenido 2"/>
          <p:cNvSpPr txBox="1">
            <a:spLocks/>
          </p:cNvSpPr>
          <p:nvPr/>
        </p:nvSpPr>
        <p:spPr>
          <a:xfrm>
            <a:off x="4443212" y="286382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NO, Los “</a:t>
            </a:r>
            <a:r>
              <a:rPr lang="es-PA" dirty="0" err="1" smtClean="0"/>
              <a:t>deadlines</a:t>
            </a:r>
            <a:r>
              <a:rPr lang="es-PA" dirty="0" smtClean="0"/>
              <a:t>” de T1, T2 y T3 no cumplen</a:t>
            </a:r>
          </a:p>
        </p:txBody>
      </p:sp>
      <p:pic>
        <p:nvPicPr>
          <p:cNvPr id="9" name="Imagen 8"/>
          <p:cNvPicPr>
            <a:picLocks noChangeAspect="1"/>
          </p:cNvPicPr>
          <p:nvPr/>
        </p:nvPicPr>
        <p:blipFill rotWithShape="1">
          <a:blip r:embed="rId4"/>
          <a:srcRect b="6888"/>
          <a:stretch/>
        </p:blipFill>
        <p:spPr>
          <a:xfrm>
            <a:off x="442175" y="4527771"/>
            <a:ext cx="3860379" cy="1422270"/>
          </a:xfrm>
          <a:prstGeom prst="rect">
            <a:avLst/>
          </a:prstGeom>
        </p:spPr>
      </p:pic>
      <p:sp>
        <p:nvSpPr>
          <p:cNvPr id="10" name="Marcador de contenido 2"/>
          <p:cNvSpPr txBox="1">
            <a:spLocks/>
          </p:cNvSpPr>
          <p:nvPr/>
        </p:nvSpPr>
        <p:spPr>
          <a:xfrm>
            <a:off x="4443211" y="4622741"/>
            <a:ext cx="6400799" cy="11985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Es factible este sistema?</a:t>
            </a:r>
          </a:p>
          <a:p>
            <a:pPr lvl="1"/>
            <a:r>
              <a:rPr lang="es-PA" dirty="0" smtClean="0"/>
              <a:t>SI, Los “</a:t>
            </a:r>
            <a:r>
              <a:rPr lang="es-PA" dirty="0" err="1" smtClean="0"/>
              <a:t>deadlines</a:t>
            </a:r>
            <a:r>
              <a:rPr lang="es-PA" dirty="0" smtClean="0"/>
              <a:t>” de T1, T2 y T3 cumplen</a:t>
            </a:r>
          </a:p>
        </p:txBody>
      </p:sp>
    </p:spTree>
    <p:extLst>
      <p:ext uri="{BB962C8B-B14F-4D97-AF65-F5344CB8AC3E}">
        <p14:creationId xmlns:p14="http://schemas.microsoft.com/office/powerpoint/2010/main" val="3040697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Reglas</a:t>
            </a:r>
            <a:r>
              <a:rPr lang="en-US" dirty="0" smtClean="0"/>
              <a:t> del </a:t>
            </a:r>
            <a:r>
              <a:rPr lang="en-US" dirty="0" err="1" smtClean="0"/>
              <a:t>Curso</a:t>
            </a:r>
            <a:endParaRPr lang="en-US" dirty="0"/>
          </a:p>
        </p:txBody>
      </p:sp>
      <p:sp>
        <p:nvSpPr>
          <p:cNvPr id="3" name="Content Placeholder 2"/>
          <p:cNvSpPr>
            <a:spLocks noGrp="1"/>
          </p:cNvSpPr>
          <p:nvPr>
            <p:ph idx="1"/>
          </p:nvPr>
        </p:nvSpPr>
        <p:spPr>
          <a:xfrm>
            <a:off x="1103312" y="1441938"/>
            <a:ext cx="8946541" cy="4806461"/>
          </a:xfrm>
        </p:spPr>
        <p:txBody>
          <a:bodyPr>
            <a:normAutofit fontScale="85000" lnSpcReduction="10000"/>
          </a:bodyPr>
          <a:lstStyle/>
          <a:p>
            <a:r>
              <a:rPr lang="en-US" dirty="0"/>
              <a:t>No </a:t>
            </a:r>
            <a:r>
              <a:rPr lang="en-US" dirty="0" err="1"/>
              <a:t>acepto</a:t>
            </a:r>
            <a:r>
              <a:rPr lang="en-US" dirty="0"/>
              <a:t> </a:t>
            </a:r>
            <a:r>
              <a:rPr lang="en-US" dirty="0" err="1"/>
              <a:t>excusas</a:t>
            </a:r>
            <a:r>
              <a:rPr lang="en-US" dirty="0"/>
              <a:t> e </a:t>
            </a:r>
            <a:r>
              <a:rPr lang="en-US" dirty="0" err="1"/>
              <a:t>inconvenientes</a:t>
            </a:r>
            <a:endParaRPr lang="en-US" dirty="0"/>
          </a:p>
          <a:p>
            <a:pPr lvl="1"/>
            <a:r>
              <a:rPr lang="en-US" dirty="0" err="1"/>
              <a:t>acepto</a:t>
            </a:r>
            <a:r>
              <a:rPr lang="en-US" dirty="0"/>
              <a:t> </a:t>
            </a:r>
            <a:r>
              <a:rPr lang="en-US" dirty="0" err="1"/>
              <a:t>soluciones</a:t>
            </a:r>
            <a:endParaRPr lang="en-US" dirty="0"/>
          </a:p>
          <a:p>
            <a:r>
              <a:rPr lang="en-US" dirty="0" smtClean="0"/>
              <a:t>Si no </a:t>
            </a:r>
            <a:r>
              <a:rPr lang="en-US" dirty="0" err="1" smtClean="0"/>
              <a:t>consigue</a:t>
            </a:r>
            <a:r>
              <a:rPr lang="en-US" dirty="0" smtClean="0"/>
              <a:t> resolver un </a:t>
            </a:r>
            <a:r>
              <a:rPr lang="en-US" dirty="0" err="1" smtClean="0"/>
              <a:t>problema</a:t>
            </a:r>
            <a:r>
              <a:rPr lang="en-US" dirty="0" smtClean="0"/>
              <a:t>, </a:t>
            </a:r>
            <a:r>
              <a:rPr lang="en-US" dirty="0" err="1" smtClean="0"/>
              <a:t>ayudense</a:t>
            </a:r>
            <a:r>
              <a:rPr lang="en-US" dirty="0" smtClean="0"/>
              <a:t> entre </a:t>
            </a:r>
            <a:r>
              <a:rPr lang="en-US" dirty="0" err="1" smtClean="0"/>
              <a:t>uds</a:t>
            </a:r>
            <a:r>
              <a:rPr lang="en-US" dirty="0" smtClean="0"/>
              <a:t> o me </a:t>
            </a:r>
            <a:r>
              <a:rPr lang="en-US" dirty="0" err="1" smtClean="0"/>
              <a:t>puede</a:t>
            </a:r>
            <a:r>
              <a:rPr lang="en-US" dirty="0" smtClean="0"/>
              <a:t> </a:t>
            </a:r>
            <a:r>
              <a:rPr lang="en-US" dirty="0" err="1" smtClean="0"/>
              <a:t>consultar</a:t>
            </a:r>
            <a:r>
              <a:rPr lang="en-US" dirty="0" smtClean="0"/>
              <a:t> para </a:t>
            </a:r>
            <a:r>
              <a:rPr lang="en-US" dirty="0" err="1" smtClean="0"/>
              <a:t>guía</a:t>
            </a:r>
            <a:r>
              <a:rPr lang="en-US" dirty="0" smtClean="0"/>
              <a:t> no para </a:t>
            </a:r>
            <a:r>
              <a:rPr lang="en-US" dirty="0" err="1" smtClean="0"/>
              <a:t>resolverle</a:t>
            </a:r>
            <a:r>
              <a:rPr lang="en-US" dirty="0" smtClean="0"/>
              <a:t> el </a:t>
            </a:r>
            <a:r>
              <a:rPr lang="en-US" dirty="0" err="1" smtClean="0"/>
              <a:t>problema</a:t>
            </a:r>
            <a:endParaRPr lang="en-US" dirty="0" smtClean="0"/>
          </a:p>
          <a:p>
            <a:r>
              <a:rPr lang="en-US" dirty="0" err="1" smtClean="0"/>
              <a:t>Todos</a:t>
            </a:r>
            <a:r>
              <a:rPr lang="en-US" dirty="0" smtClean="0"/>
              <a:t> </a:t>
            </a:r>
            <a:r>
              <a:rPr lang="en-US" dirty="0" err="1"/>
              <a:t>laboramos</a:t>
            </a:r>
            <a:endParaRPr lang="en-US" dirty="0"/>
          </a:p>
          <a:p>
            <a:pPr lvl="1"/>
            <a:r>
              <a:rPr lang="en-US" dirty="0"/>
              <a:t>Si se le </a:t>
            </a:r>
            <a:r>
              <a:rPr lang="en-US" dirty="0" err="1"/>
              <a:t>dificulta</a:t>
            </a:r>
            <a:r>
              <a:rPr lang="en-US" dirty="0"/>
              <a:t> la material </a:t>
            </a:r>
            <a:r>
              <a:rPr lang="en-US" dirty="0" err="1"/>
              <a:t>retírela</a:t>
            </a:r>
            <a:endParaRPr lang="en-US" dirty="0"/>
          </a:p>
          <a:p>
            <a:r>
              <a:rPr lang="en-US" dirty="0" err="1"/>
              <a:t>Todos</a:t>
            </a:r>
            <a:r>
              <a:rPr lang="en-US" dirty="0"/>
              <a:t> </a:t>
            </a:r>
            <a:r>
              <a:rPr lang="en-US" dirty="0" err="1"/>
              <a:t>tenemos</a:t>
            </a:r>
            <a:r>
              <a:rPr lang="en-US" dirty="0"/>
              <a:t> </a:t>
            </a:r>
            <a:r>
              <a:rPr lang="en-US" dirty="0" err="1"/>
              <a:t>gastos</a:t>
            </a:r>
            <a:endParaRPr lang="en-US" dirty="0"/>
          </a:p>
          <a:p>
            <a:pPr lvl="1"/>
            <a:r>
              <a:rPr lang="en-US" dirty="0"/>
              <a:t>Si la material </a:t>
            </a:r>
            <a:r>
              <a:rPr lang="en-US" dirty="0" err="1"/>
              <a:t>es</a:t>
            </a:r>
            <a:r>
              <a:rPr lang="en-US" dirty="0"/>
              <a:t> </a:t>
            </a:r>
            <a:r>
              <a:rPr lang="en-US" dirty="0" err="1"/>
              <a:t>muy</a:t>
            </a:r>
            <a:r>
              <a:rPr lang="en-US" dirty="0"/>
              <a:t> </a:t>
            </a:r>
            <a:r>
              <a:rPr lang="en-US" dirty="0" err="1"/>
              <a:t>cara</a:t>
            </a:r>
            <a:r>
              <a:rPr lang="en-US" dirty="0"/>
              <a:t> </a:t>
            </a:r>
            <a:r>
              <a:rPr lang="en-US" dirty="0" err="1" smtClean="0"/>
              <a:t>retírela</a:t>
            </a:r>
            <a:endParaRPr lang="en-US" dirty="0" smtClean="0"/>
          </a:p>
          <a:p>
            <a:r>
              <a:rPr lang="en-US" dirty="0" err="1" smtClean="0"/>
              <a:t>Tiene</a:t>
            </a:r>
            <a:r>
              <a:rPr lang="en-US" dirty="0" smtClean="0"/>
              <a:t> derecho a “Sin Nota” </a:t>
            </a:r>
            <a:r>
              <a:rPr lang="en-US" dirty="0" err="1" smtClean="0"/>
              <a:t>en</a:t>
            </a:r>
            <a:r>
              <a:rPr lang="en-US" dirty="0" smtClean="0"/>
              <a:t> </a:t>
            </a:r>
            <a:r>
              <a:rPr lang="en-US" dirty="0" err="1" smtClean="0"/>
              <a:t>cualquier</a:t>
            </a:r>
            <a:r>
              <a:rPr lang="en-US" dirty="0" smtClean="0"/>
              <a:t> </a:t>
            </a:r>
            <a:r>
              <a:rPr lang="en-US" dirty="0" err="1" smtClean="0"/>
              <a:t>momento</a:t>
            </a:r>
            <a:r>
              <a:rPr lang="en-US" dirty="0" smtClean="0"/>
              <a:t> del </a:t>
            </a:r>
            <a:r>
              <a:rPr lang="en-US" dirty="0" err="1" smtClean="0"/>
              <a:t>curso</a:t>
            </a:r>
            <a:r>
              <a:rPr lang="en-US" dirty="0" smtClean="0"/>
              <a:t> </a:t>
            </a:r>
            <a:r>
              <a:rPr lang="en-US" dirty="0" err="1" smtClean="0"/>
              <a:t>si</a:t>
            </a:r>
            <a:r>
              <a:rPr lang="en-US" dirty="0" smtClean="0"/>
              <a:t> </a:t>
            </a:r>
            <a:r>
              <a:rPr lang="en-US" dirty="0" err="1" smtClean="0"/>
              <a:t>ud</a:t>
            </a:r>
            <a:r>
              <a:rPr lang="en-US" dirty="0" smtClean="0"/>
              <a:t> lo </a:t>
            </a:r>
            <a:r>
              <a:rPr lang="en-US" dirty="0" err="1" smtClean="0"/>
              <a:t>solicita</a:t>
            </a:r>
            <a:endParaRPr lang="en-US" dirty="0" smtClean="0"/>
          </a:p>
          <a:p>
            <a:r>
              <a:rPr lang="es-PA" dirty="0"/>
              <a:t>Si la siguiente materia es pre-requisito de esta y necesita su nota que está SN, entonces termine el proyecto final y preséntelo.</a:t>
            </a:r>
          </a:p>
          <a:p>
            <a:pPr lvl="1"/>
            <a:r>
              <a:rPr lang="es-PA" dirty="0"/>
              <a:t>No se puede pedir parcialmente una nota para matricular la siguiente</a:t>
            </a:r>
            <a:r>
              <a:rPr lang="es-PA" dirty="0" smtClean="0"/>
              <a:t>.</a:t>
            </a:r>
            <a:endParaRPr lang="en-US" dirty="0" smtClean="0"/>
          </a:p>
          <a:p>
            <a:r>
              <a:rPr lang="en-US" dirty="0" smtClean="0"/>
              <a:t>No presto </a:t>
            </a:r>
            <a:r>
              <a:rPr lang="en-US" dirty="0" err="1" smtClean="0"/>
              <a:t>componentes</a:t>
            </a:r>
            <a:r>
              <a:rPr lang="en-US" dirty="0" smtClean="0"/>
              <a:t> </a:t>
            </a:r>
            <a:r>
              <a:rPr lang="en-US" dirty="0" err="1" smtClean="0"/>
              <a:t>ni</a:t>
            </a:r>
            <a:r>
              <a:rPr lang="en-US" dirty="0" smtClean="0"/>
              <a:t> </a:t>
            </a:r>
            <a:r>
              <a:rPr lang="en-US" dirty="0" err="1" smtClean="0"/>
              <a:t>tarjetas</a:t>
            </a:r>
            <a:r>
              <a:rPr lang="en-US" dirty="0" smtClean="0"/>
              <a:t>, no soy </a:t>
            </a:r>
            <a:r>
              <a:rPr lang="en-US" dirty="0" err="1" smtClean="0"/>
              <a:t>una</a:t>
            </a:r>
            <a:r>
              <a:rPr lang="en-US" dirty="0" smtClean="0"/>
              <a:t> </a:t>
            </a:r>
            <a:r>
              <a:rPr lang="en-US" dirty="0" err="1" smtClean="0"/>
              <a:t>tienda</a:t>
            </a:r>
            <a:endParaRPr lang="en-US" dirty="0" smtClean="0"/>
          </a:p>
          <a:p>
            <a:r>
              <a:rPr lang="en-US" dirty="0" smtClean="0"/>
              <a:t>Deben </a:t>
            </a:r>
            <a:r>
              <a:rPr lang="en-US" dirty="0" err="1" smtClean="0"/>
              <a:t>conseguir</a:t>
            </a:r>
            <a:r>
              <a:rPr lang="en-US" dirty="0" smtClean="0"/>
              <a:t> </a:t>
            </a:r>
            <a:r>
              <a:rPr lang="en-US" dirty="0" err="1" smtClean="0"/>
              <a:t>todos</a:t>
            </a:r>
            <a:r>
              <a:rPr lang="en-US" dirty="0" smtClean="0"/>
              <a:t> </a:t>
            </a:r>
            <a:r>
              <a:rPr lang="en-US" dirty="0" err="1" smtClean="0"/>
              <a:t>sus</a:t>
            </a:r>
            <a:r>
              <a:rPr lang="en-US" dirty="0" smtClean="0"/>
              <a:t> </a:t>
            </a:r>
            <a:r>
              <a:rPr lang="en-US" dirty="0" err="1" smtClean="0"/>
              <a:t>insumos</a:t>
            </a:r>
            <a:r>
              <a:rPr lang="en-US" dirty="0" smtClean="0"/>
              <a:t> para </a:t>
            </a:r>
            <a:r>
              <a:rPr lang="en-US" dirty="0" err="1" smtClean="0"/>
              <a:t>los</a:t>
            </a:r>
            <a:r>
              <a:rPr lang="en-US" dirty="0" smtClean="0"/>
              <a:t> </a:t>
            </a:r>
            <a:r>
              <a:rPr lang="en-US" dirty="0" err="1" smtClean="0"/>
              <a:t>laboratorios</a:t>
            </a:r>
            <a:r>
              <a:rPr lang="en-US" dirty="0" smtClean="0"/>
              <a:t> </a:t>
            </a:r>
            <a:r>
              <a:rPr lang="en-US" dirty="0" err="1" smtClean="0"/>
              <a:t>desde</a:t>
            </a:r>
            <a:r>
              <a:rPr lang="en-US" dirty="0" smtClean="0"/>
              <a:t> el </a:t>
            </a:r>
            <a:r>
              <a:rPr lang="en-US" dirty="0" err="1" smtClean="0"/>
              <a:t>día</a:t>
            </a:r>
            <a:r>
              <a:rPr lang="en-US" dirty="0" smtClean="0"/>
              <a:t> 1.</a:t>
            </a:r>
            <a:endParaRPr lang="en-US" dirty="0"/>
          </a:p>
        </p:txBody>
      </p:sp>
    </p:spTree>
    <p:extLst>
      <p:ext uri="{BB962C8B-B14F-4D97-AF65-F5344CB8AC3E}">
        <p14:creationId xmlns:p14="http://schemas.microsoft.com/office/powerpoint/2010/main" val="158402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No todo es tan fácil!!!</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No solo es simplemente ordenar las tareas para que e &lt; D.</a:t>
            </a:r>
          </a:p>
          <a:p>
            <a:pPr lvl="1"/>
            <a:r>
              <a:rPr lang="es-PA" dirty="0" smtClean="0"/>
              <a:t>Se debe respetar el orden de ejecución</a:t>
            </a:r>
          </a:p>
          <a:p>
            <a:pPr lvl="1"/>
            <a:r>
              <a:rPr lang="es-PA" dirty="0" smtClean="0"/>
              <a:t>Si T2 está esperando un dato de T1, entonces T1 debe ir primero en ejecución</a:t>
            </a:r>
          </a:p>
          <a:p>
            <a:pPr lvl="2"/>
            <a:r>
              <a:rPr lang="es-PA" dirty="0" smtClean="0"/>
              <a:t>Problemas:  “</a:t>
            </a:r>
            <a:r>
              <a:rPr lang="es-PA" dirty="0" err="1" smtClean="0"/>
              <a:t>Priority</a:t>
            </a:r>
            <a:r>
              <a:rPr lang="es-PA" dirty="0" smtClean="0"/>
              <a:t> </a:t>
            </a:r>
            <a:r>
              <a:rPr lang="es-PA" dirty="0" err="1" smtClean="0"/>
              <a:t>Inversion</a:t>
            </a:r>
            <a:r>
              <a:rPr lang="es-PA" dirty="0" smtClean="0"/>
              <a:t>”, retardos inesperados</a:t>
            </a:r>
          </a:p>
          <a:p>
            <a:r>
              <a:rPr lang="es-PA" dirty="0" smtClean="0"/>
              <a:t>Ejemplo:  </a:t>
            </a:r>
            <a:r>
              <a:rPr lang="es-PA" dirty="0" err="1" smtClean="0"/>
              <a:t>Mars</a:t>
            </a:r>
            <a:r>
              <a:rPr lang="es-PA" dirty="0" smtClean="0"/>
              <a:t> </a:t>
            </a:r>
            <a:r>
              <a:rPr lang="es-PA" dirty="0" err="1" smtClean="0"/>
              <a:t>Rover</a:t>
            </a:r>
            <a:endParaRPr lang="es-PA" dirty="0" smtClean="0"/>
          </a:p>
          <a:p>
            <a:pPr lvl="1"/>
            <a:r>
              <a:rPr lang="es-PA" dirty="0" smtClean="0"/>
              <a:t>La tarea menos prioritaria no suelta el semáforo</a:t>
            </a:r>
          </a:p>
          <a:p>
            <a:pPr lvl="1"/>
            <a:r>
              <a:rPr lang="es-PA" dirty="0" smtClean="0"/>
              <a:t>La tarea más </a:t>
            </a:r>
            <a:r>
              <a:rPr lang="es-PA" dirty="0" err="1" smtClean="0"/>
              <a:t>priroritaria</a:t>
            </a:r>
            <a:r>
              <a:rPr lang="es-PA" dirty="0" smtClean="0"/>
              <a:t> lo consigue t&gt;&gt; </a:t>
            </a:r>
            <a:r>
              <a:rPr lang="es-PA" dirty="0" err="1" smtClean="0"/>
              <a:t>despues</a:t>
            </a:r>
            <a:endParaRPr lang="es-PA" dirty="0" smtClean="0"/>
          </a:p>
        </p:txBody>
      </p:sp>
      <p:pic>
        <p:nvPicPr>
          <p:cNvPr id="6146" name="Picture 2" descr="Image result for mars rover priority in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54" y="3860237"/>
            <a:ext cx="4582688" cy="289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011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Gráficos de Precedencia</a:t>
            </a:r>
            <a:endParaRPr lang="es-PA" dirty="0"/>
          </a:p>
        </p:txBody>
      </p:sp>
      <p:sp>
        <p:nvSpPr>
          <p:cNvPr id="3" name="Marcador de contenido 2"/>
          <p:cNvSpPr>
            <a:spLocks noGrp="1"/>
          </p:cNvSpPr>
          <p:nvPr>
            <p:ph idx="1"/>
          </p:nvPr>
        </p:nvSpPr>
        <p:spPr>
          <a:xfrm>
            <a:off x="1103312" y="2040039"/>
            <a:ext cx="9457364" cy="4195481"/>
          </a:xfrm>
        </p:spPr>
        <p:txBody>
          <a:bodyPr/>
          <a:lstStyle/>
          <a:p>
            <a:r>
              <a:rPr lang="es-PA" dirty="0" smtClean="0"/>
              <a:t>Las relaciones de precedencia son dadas por el siguiente símbolo</a:t>
            </a:r>
          </a:p>
          <a:p>
            <a:pPr lvl="1"/>
            <a:r>
              <a:rPr lang="es-PA" dirty="0" smtClean="0"/>
              <a:t>&lt;</a:t>
            </a:r>
            <a:r>
              <a:rPr lang="es-PA" dirty="0" smtClean="0">
                <a:sym typeface="Symbol" panose="05050102010706020507" pitchFamily="18" charset="2"/>
              </a:rPr>
              <a:t></a:t>
            </a:r>
          </a:p>
          <a:p>
            <a:pPr lvl="1"/>
            <a:r>
              <a:rPr lang="es-PA" dirty="0">
                <a:sym typeface="Symbol" panose="05050102010706020507" pitchFamily="18" charset="2"/>
              </a:rPr>
              <a:t>{</a:t>
            </a:r>
            <a:r>
              <a:rPr lang="es-PA" dirty="0" smtClean="0">
                <a:sym typeface="Symbol" panose="05050102010706020507" pitchFamily="18" charset="2"/>
              </a:rPr>
              <a:t>J} </a:t>
            </a:r>
            <a:r>
              <a:rPr lang="es-PA" dirty="0"/>
              <a:t>&lt;</a:t>
            </a:r>
            <a:r>
              <a:rPr lang="es-PA" dirty="0" smtClean="0">
                <a:sym typeface="Symbol" panose="05050102010706020507" pitchFamily="18" charset="2"/>
              </a:rPr>
              <a:t> J’</a:t>
            </a:r>
            <a:endParaRPr lang="es-PA" dirty="0" smtClean="0"/>
          </a:p>
        </p:txBody>
      </p:sp>
      <p:pic>
        <p:nvPicPr>
          <p:cNvPr id="4" name="Imagen 3"/>
          <p:cNvPicPr>
            <a:picLocks noChangeAspect="1"/>
          </p:cNvPicPr>
          <p:nvPr/>
        </p:nvPicPr>
        <p:blipFill>
          <a:blip r:embed="rId2"/>
          <a:stretch>
            <a:fillRect/>
          </a:stretch>
        </p:blipFill>
        <p:spPr>
          <a:xfrm>
            <a:off x="3066445" y="2704563"/>
            <a:ext cx="6832285" cy="3717748"/>
          </a:xfrm>
          <a:prstGeom prst="rect">
            <a:avLst/>
          </a:prstGeom>
        </p:spPr>
      </p:pic>
    </p:spTree>
    <p:extLst>
      <p:ext uri="{BB962C8B-B14F-4D97-AF65-F5344CB8AC3E}">
        <p14:creationId xmlns:p14="http://schemas.microsoft.com/office/powerpoint/2010/main" val="3488055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2040039"/>
            <a:ext cx="5402263" cy="4195481"/>
          </a:xfrm>
        </p:spPr>
        <p:txBody>
          <a:bodyPr/>
          <a:lstStyle/>
          <a:p>
            <a:r>
              <a:rPr lang="es-PA" dirty="0" smtClean="0"/>
              <a:t>“Non-</a:t>
            </a:r>
            <a:r>
              <a:rPr lang="es-PA" dirty="0" err="1" smtClean="0"/>
              <a:t>Preemptive</a:t>
            </a:r>
            <a:r>
              <a:rPr lang="es-PA" dirty="0" smtClean="0"/>
              <a:t>”</a:t>
            </a:r>
          </a:p>
          <a:p>
            <a:pPr lvl="1"/>
            <a:r>
              <a:rPr lang="es-PA" dirty="0" smtClean="0"/>
              <a:t>Aquel Sistema Operativo en donde las ejecuciones de las tareas dadas por el </a:t>
            </a:r>
            <a:r>
              <a:rPr lang="es-PA" dirty="0" err="1" smtClean="0"/>
              <a:t>scheduler</a:t>
            </a:r>
            <a:r>
              <a:rPr lang="es-PA" dirty="0" smtClean="0"/>
              <a:t> se dan al finalizar la ejecución de la tarea actual</a:t>
            </a:r>
          </a:p>
          <a:p>
            <a:r>
              <a:rPr lang="es-PA" dirty="0" smtClean="0"/>
              <a:t>“</a:t>
            </a:r>
            <a:r>
              <a:rPr lang="es-PA" dirty="0" err="1" smtClean="0"/>
              <a:t>Preemptive</a:t>
            </a:r>
            <a:r>
              <a:rPr lang="es-PA" dirty="0" smtClean="0"/>
              <a:t>”</a:t>
            </a:r>
          </a:p>
          <a:p>
            <a:pPr lvl="1"/>
            <a:r>
              <a:rPr lang="es-PA" dirty="0" smtClean="0"/>
              <a:t>Aquel Sistema Operativo en donde las tareas pueden ser suspendidas en medio de su proceso, ejecutar una tarea de mayor prioridad y luego retornar a la ejecución actual del proceso</a:t>
            </a:r>
          </a:p>
        </p:txBody>
      </p:sp>
      <p:pic>
        <p:nvPicPr>
          <p:cNvPr id="6" name="Imagen 5"/>
          <p:cNvPicPr>
            <a:picLocks noChangeAspect="1"/>
          </p:cNvPicPr>
          <p:nvPr/>
        </p:nvPicPr>
        <p:blipFill>
          <a:blip r:embed="rId2"/>
          <a:stretch>
            <a:fillRect/>
          </a:stretch>
        </p:blipFill>
        <p:spPr>
          <a:xfrm>
            <a:off x="6774287" y="1437903"/>
            <a:ext cx="2993211" cy="2359016"/>
          </a:xfrm>
          <a:prstGeom prst="rect">
            <a:avLst/>
          </a:prstGeom>
        </p:spPr>
      </p:pic>
      <p:pic>
        <p:nvPicPr>
          <p:cNvPr id="7" name="Imagen 6"/>
          <p:cNvPicPr>
            <a:picLocks noChangeAspect="1"/>
          </p:cNvPicPr>
          <p:nvPr/>
        </p:nvPicPr>
        <p:blipFill>
          <a:blip r:embed="rId3"/>
          <a:stretch>
            <a:fillRect/>
          </a:stretch>
        </p:blipFill>
        <p:spPr>
          <a:xfrm>
            <a:off x="6774287" y="3988750"/>
            <a:ext cx="3479375" cy="2758976"/>
          </a:xfrm>
          <a:prstGeom prst="rect">
            <a:avLst/>
          </a:prstGeom>
        </p:spPr>
      </p:pic>
    </p:spTree>
    <p:extLst>
      <p:ext uri="{BB962C8B-B14F-4D97-AF65-F5344CB8AC3E}">
        <p14:creationId xmlns:p14="http://schemas.microsoft.com/office/powerpoint/2010/main" val="3005397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58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Más Sobre El “</a:t>
            </a:r>
            <a:r>
              <a:rPr lang="es-PA" sz="3200" dirty="0" err="1" smtClean="0"/>
              <a:t>Scheduling</a:t>
            </a:r>
            <a:r>
              <a:rPr lang="es-PA" sz="3200" dirty="0" smtClean="0"/>
              <a:t>” </a:t>
            </a:r>
            <a:r>
              <a:rPr lang="es-PA" sz="3200" dirty="0"/>
              <a:t>Tipo de Sistemas Operativos</a:t>
            </a:r>
          </a:p>
        </p:txBody>
      </p:sp>
      <p:sp>
        <p:nvSpPr>
          <p:cNvPr id="3" name="Marcador de contenido 2"/>
          <p:cNvSpPr>
            <a:spLocks noGrp="1"/>
          </p:cNvSpPr>
          <p:nvPr>
            <p:ph idx="1"/>
          </p:nvPr>
        </p:nvSpPr>
        <p:spPr>
          <a:xfrm>
            <a:off x="1103312" y="1692312"/>
            <a:ext cx="9908125" cy="4195481"/>
          </a:xfrm>
        </p:spPr>
        <p:txBody>
          <a:bodyPr/>
          <a:lstStyle/>
          <a:p>
            <a:r>
              <a:rPr lang="es-PA" dirty="0" smtClean="0"/>
              <a:t>Para que un sistema sea capaz de conmutar entre tareas, este debe guardar el estado actual de variables y más importante los registros utilizados.</a:t>
            </a:r>
          </a:p>
          <a:p>
            <a:r>
              <a:rPr lang="es-PA" dirty="0" smtClean="0"/>
              <a:t>Tarea “</a:t>
            </a:r>
            <a:r>
              <a:rPr lang="es-PA" dirty="0" err="1" smtClean="0"/>
              <a:t>Preemtive</a:t>
            </a:r>
            <a:r>
              <a:rPr lang="es-PA" dirty="0" smtClean="0"/>
              <a:t>”:  T1(2, 1, 2) T2(10, 2, 10)… HPT = T1, LPT = T2</a:t>
            </a:r>
          </a:p>
          <a:p>
            <a:pPr lvl="1"/>
            <a:r>
              <a:rPr lang="es-PA" dirty="0" smtClean="0"/>
              <a:t>HPT = High </a:t>
            </a:r>
            <a:r>
              <a:rPr lang="es-PA" dirty="0" err="1" smtClean="0"/>
              <a:t>Priority</a:t>
            </a:r>
            <a:r>
              <a:rPr lang="es-PA" dirty="0" smtClean="0"/>
              <a:t> </a:t>
            </a:r>
            <a:r>
              <a:rPr lang="es-PA" dirty="0" err="1" smtClean="0"/>
              <a:t>Task</a:t>
            </a:r>
            <a:r>
              <a:rPr lang="es-PA" dirty="0" smtClean="0"/>
              <a:t>; LPT = </a:t>
            </a:r>
            <a:r>
              <a:rPr lang="es-PA" dirty="0" err="1" smtClean="0"/>
              <a:t>Low</a:t>
            </a:r>
            <a:r>
              <a:rPr lang="es-PA" dirty="0" smtClean="0"/>
              <a:t> </a:t>
            </a:r>
            <a:r>
              <a:rPr lang="es-PA" dirty="0" err="1" smtClean="0"/>
              <a:t>Priority</a:t>
            </a:r>
            <a:r>
              <a:rPr lang="es-PA" dirty="0" smtClean="0"/>
              <a:t> </a:t>
            </a:r>
            <a:r>
              <a:rPr lang="es-PA" dirty="0" err="1" smtClean="0"/>
              <a:t>Task</a:t>
            </a:r>
            <a:endParaRPr lang="es-PA" dirty="0" smtClean="0"/>
          </a:p>
        </p:txBody>
      </p:sp>
      <p:pic>
        <p:nvPicPr>
          <p:cNvPr id="4" name="Imagen 3"/>
          <p:cNvPicPr>
            <a:picLocks noChangeAspect="1"/>
          </p:cNvPicPr>
          <p:nvPr/>
        </p:nvPicPr>
        <p:blipFill>
          <a:blip r:embed="rId2"/>
          <a:stretch>
            <a:fillRect/>
          </a:stretch>
        </p:blipFill>
        <p:spPr>
          <a:xfrm>
            <a:off x="335168" y="4137779"/>
            <a:ext cx="5013304" cy="2630191"/>
          </a:xfrm>
          <a:prstGeom prst="rect">
            <a:avLst/>
          </a:prstGeom>
        </p:spPr>
      </p:pic>
      <p:pic>
        <p:nvPicPr>
          <p:cNvPr id="13314" name="Picture 2" descr="Image result for arm save registers to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68" y="3092842"/>
            <a:ext cx="4805816" cy="373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160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endParaRPr lang="es-PA" sz="3200" dirty="0"/>
          </a:p>
        </p:txBody>
      </p:sp>
      <p:sp>
        <p:nvSpPr>
          <p:cNvPr id="3" name="Marcador de contenido 2"/>
          <p:cNvSpPr>
            <a:spLocks noGrp="1"/>
          </p:cNvSpPr>
          <p:nvPr>
            <p:ph idx="1"/>
          </p:nvPr>
        </p:nvSpPr>
        <p:spPr>
          <a:xfrm>
            <a:off x="1103312" y="1692312"/>
            <a:ext cx="9908125" cy="4195481"/>
          </a:xfrm>
        </p:spPr>
        <p:txBody>
          <a:bodyPr/>
          <a:lstStyle/>
          <a:p>
            <a:endParaRPr lang="es-PA" dirty="0" smtClean="0"/>
          </a:p>
        </p:txBody>
      </p:sp>
      <p:pic>
        <p:nvPicPr>
          <p:cNvPr id="6" name="Imagen 5"/>
          <p:cNvPicPr>
            <a:picLocks noChangeAspect="1"/>
          </p:cNvPicPr>
          <p:nvPr/>
        </p:nvPicPr>
        <p:blipFill>
          <a:blip r:embed="rId2"/>
          <a:stretch>
            <a:fillRect/>
          </a:stretch>
        </p:blipFill>
        <p:spPr>
          <a:xfrm>
            <a:off x="87796" y="2551194"/>
            <a:ext cx="5955196" cy="3336599"/>
          </a:xfrm>
          <a:prstGeom prst="rect">
            <a:avLst/>
          </a:prstGeom>
        </p:spPr>
      </p:pic>
      <p:pic>
        <p:nvPicPr>
          <p:cNvPr id="7" name="Imagen 6"/>
          <p:cNvPicPr>
            <a:picLocks noChangeAspect="1"/>
          </p:cNvPicPr>
          <p:nvPr/>
        </p:nvPicPr>
        <p:blipFill>
          <a:blip r:embed="rId3"/>
          <a:stretch>
            <a:fillRect/>
          </a:stretch>
        </p:blipFill>
        <p:spPr>
          <a:xfrm>
            <a:off x="6162260" y="2546498"/>
            <a:ext cx="5946552" cy="3341295"/>
          </a:xfrm>
          <a:prstGeom prst="rect">
            <a:avLst/>
          </a:prstGeom>
        </p:spPr>
      </p:pic>
    </p:spTree>
    <p:extLst>
      <p:ext uri="{BB962C8B-B14F-4D97-AF65-F5344CB8AC3E}">
        <p14:creationId xmlns:p14="http://schemas.microsoft.com/office/powerpoint/2010/main" val="955932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err="1" smtClean="0"/>
              <a:t>Context</a:t>
            </a:r>
            <a:r>
              <a:rPr lang="es-PA" sz="3200" dirty="0" smtClean="0"/>
              <a:t> </a:t>
            </a:r>
            <a:r>
              <a:rPr lang="es-PA" sz="3200" dirty="0" err="1" smtClean="0"/>
              <a:t>Switching</a:t>
            </a:r>
            <a:r>
              <a:rPr lang="es-PA" sz="3200" dirty="0" smtClean="0"/>
              <a:t> y Análisis de Concurrencia</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Concurrencia es la división de tareas en un procesador en el tiempo</a:t>
            </a:r>
          </a:p>
          <a:p>
            <a:r>
              <a:rPr lang="es-PA" dirty="0" smtClean="0"/>
              <a:t>Las rutinas necesitan guardar y cargar los registros cada vez que se ejecutan</a:t>
            </a:r>
          </a:p>
          <a:p>
            <a:r>
              <a:rPr lang="es-PA" dirty="0" smtClean="0"/>
              <a:t>En la realidad, el </a:t>
            </a:r>
            <a:r>
              <a:rPr lang="es-PA" dirty="0" err="1" smtClean="0"/>
              <a:t>context</a:t>
            </a:r>
            <a:r>
              <a:rPr lang="es-PA" dirty="0" smtClean="0"/>
              <a:t> </a:t>
            </a:r>
            <a:r>
              <a:rPr lang="es-PA" dirty="0" err="1" smtClean="0"/>
              <a:t>switching</a:t>
            </a:r>
            <a:r>
              <a:rPr lang="es-PA" dirty="0" smtClean="0"/>
              <a:t> toma un tiempo de latencia/retardo.</a:t>
            </a:r>
          </a:p>
          <a:p>
            <a:pPr lvl="1"/>
            <a:r>
              <a:rPr lang="es-PA" dirty="0" smtClean="0"/>
              <a:t>En la figura derecha añade t+0.5 de </a:t>
            </a:r>
            <a:r>
              <a:rPr lang="es-PA" dirty="0" err="1" smtClean="0"/>
              <a:t>overhead</a:t>
            </a:r>
            <a:endParaRPr lang="es-PA" dirty="0" smtClean="0"/>
          </a:p>
        </p:txBody>
      </p:sp>
      <p:pic>
        <p:nvPicPr>
          <p:cNvPr id="4" name="Imagen 3"/>
          <p:cNvPicPr>
            <a:picLocks noChangeAspect="1"/>
          </p:cNvPicPr>
          <p:nvPr/>
        </p:nvPicPr>
        <p:blipFill>
          <a:blip r:embed="rId2"/>
          <a:stretch>
            <a:fillRect/>
          </a:stretch>
        </p:blipFill>
        <p:spPr>
          <a:xfrm>
            <a:off x="116024" y="3637402"/>
            <a:ext cx="5182662" cy="3114580"/>
          </a:xfrm>
          <a:prstGeom prst="rect">
            <a:avLst/>
          </a:prstGeom>
        </p:spPr>
      </p:pic>
      <p:pic>
        <p:nvPicPr>
          <p:cNvPr id="5" name="Imagen 4"/>
          <p:cNvPicPr>
            <a:picLocks noChangeAspect="1"/>
          </p:cNvPicPr>
          <p:nvPr/>
        </p:nvPicPr>
        <p:blipFill>
          <a:blip r:embed="rId3"/>
          <a:stretch>
            <a:fillRect/>
          </a:stretch>
        </p:blipFill>
        <p:spPr>
          <a:xfrm>
            <a:off x="5583311" y="3790052"/>
            <a:ext cx="5143500" cy="2705100"/>
          </a:xfrm>
          <a:prstGeom prst="rect">
            <a:avLst/>
          </a:prstGeom>
        </p:spPr>
      </p:pic>
    </p:spTree>
    <p:extLst>
      <p:ext uri="{BB962C8B-B14F-4D97-AF65-F5344CB8AC3E}">
        <p14:creationId xmlns:p14="http://schemas.microsoft.com/office/powerpoint/2010/main" val="19295281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200" dirty="0"/>
              <a:t>Conceptos Básicos – </a:t>
            </a:r>
            <a:r>
              <a:rPr lang="es-PA" sz="3200" dirty="0" smtClean="0"/>
              <a:t>Ejemplo Pre-</a:t>
            </a:r>
            <a:r>
              <a:rPr lang="es-PA" sz="3200" dirty="0" err="1" smtClean="0"/>
              <a:t>emptive</a:t>
            </a:r>
            <a:r>
              <a:rPr lang="es-PA" sz="3200" dirty="0" smtClean="0"/>
              <a:t> </a:t>
            </a:r>
            <a:r>
              <a:rPr lang="es-PA" sz="3200" dirty="0" err="1" smtClean="0"/>
              <a:t>Scheduler</a:t>
            </a:r>
            <a:r>
              <a:rPr lang="es-PA" sz="3200" dirty="0" smtClean="0"/>
              <a:t> </a:t>
            </a:r>
            <a:endParaRPr lang="es-PA" sz="3200" dirty="0"/>
          </a:p>
        </p:txBody>
      </p:sp>
      <p:sp>
        <p:nvSpPr>
          <p:cNvPr id="3" name="Marcador de contenido 2"/>
          <p:cNvSpPr>
            <a:spLocks noGrp="1"/>
          </p:cNvSpPr>
          <p:nvPr>
            <p:ph idx="1"/>
          </p:nvPr>
        </p:nvSpPr>
        <p:spPr>
          <a:xfrm>
            <a:off x="1103312" y="1692312"/>
            <a:ext cx="9908125" cy="4195481"/>
          </a:xfrm>
        </p:spPr>
        <p:txBody>
          <a:bodyPr/>
          <a:lstStyle/>
          <a:p>
            <a:r>
              <a:rPr lang="es-PA" dirty="0" smtClean="0"/>
              <a:t>8 tareas:  T1 @ T8.  T1 = HPT, T8 = LPT</a:t>
            </a:r>
          </a:p>
          <a:p>
            <a:r>
              <a:rPr lang="es-PA" dirty="0" smtClean="0"/>
              <a:t>T5(12,2,12) @ t=4</a:t>
            </a:r>
          </a:p>
        </p:txBody>
      </p:sp>
      <p:pic>
        <p:nvPicPr>
          <p:cNvPr id="6" name="Imagen 5"/>
          <p:cNvPicPr>
            <a:picLocks noChangeAspect="1"/>
          </p:cNvPicPr>
          <p:nvPr/>
        </p:nvPicPr>
        <p:blipFill>
          <a:blip r:embed="rId2"/>
          <a:stretch>
            <a:fillRect/>
          </a:stretch>
        </p:blipFill>
        <p:spPr>
          <a:xfrm>
            <a:off x="157240" y="2589902"/>
            <a:ext cx="4864989" cy="1717055"/>
          </a:xfrm>
          <a:prstGeom prst="rect">
            <a:avLst/>
          </a:prstGeom>
        </p:spPr>
      </p:pic>
      <p:pic>
        <p:nvPicPr>
          <p:cNvPr id="7" name="Imagen 6"/>
          <p:cNvPicPr>
            <a:picLocks noChangeAspect="1"/>
          </p:cNvPicPr>
          <p:nvPr/>
        </p:nvPicPr>
        <p:blipFill>
          <a:blip r:embed="rId3"/>
          <a:stretch>
            <a:fillRect/>
          </a:stretch>
        </p:blipFill>
        <p:spPr>
          <a:xfrm>
            <a:off x="157240" y="4306957"/>
            <a:ext cx="7275007" cy="2317490"/>
          </a:xfrm>
          <a:prstGeom prst="rect">
            <a:avLst/>
          </a:prstGeom>
        </p:spPr>
      </p:pic>
      <p:pic>
        <p:nvPicPr>
          <p:cNvPr id="8" name="Imagen 7"/>
          <p:cNvPicPr>
            <a:picLocks noChangeAspect="1"/>
          </p:cNvPicPr>
          <p:nvPr/>
        </p:nvPicPr>
        <p:blipFill>
          <a:blip r:embed="rId4"/>
          <a:stretch>
            <a:fillRect/>
          </a:stretch>
        </p:blipFill>
        <p:spPr>
          <a:xfrm>
            <a:off x="5210712" y="2054617"/>
            <a:ext cx="5800725" cy="2076450"/>
          </a:xfrm>
          <a:prstGeom prst="rect">
            <a:avLst/>
          </a:prstGeom>
        </p:spPr>
      </p:pic>
    </p:spTree>
    <p:extLst>
      <p:ext uri="{BB962C8B-B14F-4D97-AF65-F5344CB8AC3E}">
        <p14:creationId xmlns:p14="http://schemas.microsoft.com/office/powerpoint/2010/main" val="3257458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Conceptos Básicos – Sincronización y Comunicación entre procesos</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Tareas Síncronas:  cuando tareas pueden crear más tareas/procesos</a:t>
            </a:r>
          </a:p>
          <a:p>
            <a:r>
              <a:rPr lang="es-PA" dirty="0" smtClean="0"/>
              <a:t>Métodos de comunicación entre tareas:</a:t>
            </a:r>
          </a:p>
          <a:p>
            <a:pPr lvl="1"/>
            <a:r>
              <a:rPr lang="es-PA" dirty="0" smtClean="0"/>
              <a:t>Modelo de productor y consumidor</a:t>
            </a:r>
          </a:p>
          <a:p>
            <a:pPr lvl="2"/>
            <a:r>
              <a:rPr lang="es-PA" dirty="0" err="1" smtClean="0"/>
              <a:t>Mutex</a:t>
            </a:r>
            <a:endParaRPr lang="es-PA" dirty="0" smtClean="0"/>
          </a:p>
          <a:p>
            <a:pPr lvl="2"/>
            <a:r>
              <a:rPr lang="es-PA" dirty="0" err="1" smtClean="0"/>
              <a:t>Semaphores</a:t>
            </a:r>
            <a:endParaRPr lang="es-PA" dirty="0" smtClean="0"/>
          </a:p>
          <a:p>
            <a:pPr lvl="2"/>
            <a:r>
              <a:rPr lang="es-PA" dirty="0" err="1" smtClean="0"/>
              <a:t>Mailboxes</a:t>
            </a:r>
            <a:endParaRPr lang="es-PA" dirty="0" smtClean="0"/>
          </a:p>
        </p:txBody>
      </p:sp>
    </p:spTree>
    <p:extLst>
      <p:ext uri="{BB962C8B-B14F-4D97-AF65-F5344CB8AC3E}">
        <p14:creationId xmlns:p14="http://schemas.microsoft.com/office/powerpoint/2010/main" val="77824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09" y="2848189"/>
            <a:ext cx="5125790" cy="1092746"/>
          </a:xfrm>
        </p:spPr>
        <p:txBody>
          <a:bodyPr/>
          <a:lstStyle/>
          <a:p>
            <a:r>
              <a:rPr lang="es-PA" sz="7000" dirty="0" smtClean="0"/>
              <a:t>FINAL DÍA 1</a:t>
            </a:r>
            <a:endParaRPr lang="es-PA" sz="7000" dirty="0"/>
          </a:p>
        </p:txBody>
      </p:sp>
    </p:spTree>
    <p:extLst>
      <p:ext uri="{BB962C8B-B14F-4D97-AF65-F5344CB8AC3E}">
        <p14:creationId xmlns:p14="http://schemas.microsoft.com/office/powerpoint/2010/main" val="79379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Objetivos</a:t>
            </a:r>
            <a:r>
              <a:rPr lang="en-US" dirty="0" smtClean="0"/>
              <a:t> </a:t>
            </a:r>
            <a:r>
              <a:rPr lang="en-US" dirty="0" err="1" smtClean="0"/>
              <a:t>Generales</a:t>
            </a:r>
            <a:endParaRPr lang="en-US" dirty="0"/>
          </a:p>
        </p:txBody>
      </p:sp>
      <p:sp>
        <p:nvSpPr>
          <p:cNvPr id="3" name="Content Placeholder 2"/>
          <p:cNvSpPr>
            <a:spLocks noGrp="1"/>
          </p:cNvSpPr>
          <p:nvPr>
            <p:ph idx="1"/>
          </p:nvPr>
        </p:nvSpPr>
        <p:spPr/>
        <p:txBody>
          <a:bodyPr/>
          <a:lstStyle/>
          <a:p>
            <a:r>
              <a:rPr lang="en-US" b="1" dirty="0" err="1" smtClean="0"/>
              <a:t>Analizar</a:t>
            </a:r>
            <a:r>
              <a:rPr lang="en-US" b="1" dirty="0" smtClean="0"/>
              <a:t> la </a:t>
            </a:r>
            <a:r>
              <a:rPr lang="en-US" b="1" dirty="0" err="1" smtClean="0"/>
              <a:t>utilización</a:t>
            </a:r>
            <a:r>
              <a:rPr lang="en-US" b="1" dirty="0" smtClean="0"/>
              <a:t> de </a:t>
            </a:r>
            <a:r>
              <a:rPr lang="en-US" b="1" dirty="0" err="1" smtClean="0"/>
              <a:t>los</a:t>
            </a:r>
            <a:r>
              <a:rPr lang="en-US" b="1" dirty="0" smtClean="0"/>
              <a:t> </a:t>
            </a:r>
            <a:r>
              <a:rPr lang="en-US" b="1" dirty="0" err="1" smtClean="0"/>
              <a:t>servicios</a:t>
            </a:r>
            <a:r>
              <a:rPr lang="en-US" b="1" dirty="0" smtClean="0"/>
              <a:t> y </a:t>
            </a:r>
            <a:r>
              <a:rPr lang="en-US" b="1" dirty="0" err="1" smtClean="0"/>
              <a:t>utilidades</a:t>
            </a:r>
            <a:r>
              <a:rPr lang="en-US" b="1" dirty="0" smtClean="0"/>
              <a:t> de </a:t>
            </a:r>
            <a:r>
              <a:rPr lang="en-US" b="1" dirty="0" err="1" smtClean="0"/>
              <a:t>los</a:t>
            </a:r>
            <a:r>
              <a:rPr lang="en-US" b="1" dirty="0" smtClean="0"/>
              <a:t> </a:t>
            </a:r>
            <a:r>
              <a:rPr lang="en-US" b="1" dirty="0" err="1" smtClean="0"/>
              <a:t>sistemas</a:t>
            </a:r>
            <a:r>
              <a:rPr lang="en-US" b="1" dirty="0" smtClean="0"/>
              <a:t> </a:t>
            </a:r>
            <a:r>
              <a:rPr lang="en-US" b="1" dirty="0" err="1" smtClean="0"/>
              <a:t>operativos</a:t>
            </a:r>
            <a:r>
              <a:rPr lang="en-US" b="1" dirty="0" smtClean="0"/>
              <a:t> </a:t>
            </a:r>
            <a:r>
              <a:rPr lang="en-US" b="1" dirty="0" err="1" smtClean="0"/>
              <a:t>en</a:t>
            </a:r>
            <a:r>
              <a:rPr lang="en-US" b="1" dirty="0" smtClean="0"/>
              <a:t> un Sistema </a:t>
            </a:r>
            <a:r>
              <a:rPr lang="en-US" b="1" dirty="0" err="1" smtClean="0"/>
              <a:t>procesador</a:t>
            </a:r>
            <a:endParaRPr lang="en-US" b="1" dirty="0" smtClean="0"/>
          </a:p>
          <a:p>
            <a:r>
              <a:rPr lang="en-US" b="1" dirty="0" err="1" smtClean="0"/>
              <a:t>Explicar</a:t>
            </a:r>
            <a:r>
              <a:rPr lang="en-US" b="1" dirty="0" smtClean="0"/>
              <a:t> un Sistema operative de </a:t>
            </a:r>
            <a:r>
              <a:rPr lang="en-US" b="1" dirty="0" err="1" smtClean="0"/>
              <a:t>intenres</a:t>
            </a:r>
            <a:r>
              <a:rPr lang="en-US" b="1" dirty="0" smtClean="0"/>
              <a:t> </a:t>
            </a:r>
            <a:r>
              <a:rPr lang="en-US" b="1" dirty="0" err="1" smtClean="0"/>
              <a:t>en</a:t>
            </a:r>
            <a:r>
              <a:rPr lang="en-US" b="1" dirty="0" smtClean="0"/>
              <a:t> la </a:t>
            </a:r>
            <a:r>
              <a:rPr lang="en-US" b="1" dirty="0" err="1" smtClean="0"/>
              <a:t>comunicación</a:t>
            </a:r>
            <a:endParaRPr lang="en-US" b="1" dirty="0" smtClean="0"/>
          </a:p>
          <a:p>
            <a:pPr marL="0" indent="0">
              <a:buNone/>
            </a:pPr>
            <a:endParaRPr lang="en-US" b="1" dirty="0"/>
          </a:p>
        </p:txBody>
      </p:sp>
    </p:spTree>
    <p:extLst>
      <p:ext uri="{BB962C8B-B14F-4D97-AF65-F5344CB8AC3E}">
        <p14:creationId xmlns:p14="http://schemas.microsoft.com/office/powerpoint/2010/main" val="2820834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Organización Jerárquica de las funciones de un Sistema Operativo </a:t>
            </a:r>
            <a:endParaRPr lang="es-PA" sz="3000" dirty="0"/>
          </a:p>
        </p:txBody>
      </p:sp>
      <p:sp>
        <p:nvSpPr>
          <p:cNvPr id="3" name="Marcador de contenido 2"/>
          <p:cNvSpPr>
            <a:spLocks noGrp="1"/>
          </p:cNvSpPr>
          <p:nvPr>
            <p:ph idx="1"/>
          </p:nvPr>
        </p:nvSpPr>
        <p:spPr/>
        <p:txBody>
          <a:bodyPr>
            <a:normAutofit fontScale="85000" lnSpcReduction="20000"/>
          </a:bodyPr>
          <a:lstStyle/>
          <a:p>
            <a:r>
              <a:rPr lang="es-PA" dirty="0" smtClean="0"/>
              <a:t>La organización por capas es definida</a:t>
            </a:r>
          </a:p>
          <a:p>
            <a:pPr lvl="1"/>
            <a:r>
              <a:rPr lang="es-PA" dirty="0" smtClean="0"/>
              <a:t>El último nivel es el usuario</a:t>
            </a:r>
          </a:p>
          <a:p>
            <a:pPr lvl="1"/>
            <a:r>
              <a:rPr lang="es-PA" dirty="0" smtClean="0"/>
              <a:t>El penúltimo son los programas de usuario</a:t>
            </a:r>
          </a:p>
          <a:p>
            <a:pPr lvl="1"/>
            <a:r>
              <a:rPr lang="es-PA" dirty="0" smtClean="0"/>
              <a:t>Sistema Operativo</a:t>
            </a:r>
          </a:p>
          <a:p>
            <a:pPr lvl="2"/>
            <a:r>
              <a:rPr lang="es-PA" dirty="0" smtClean="0"/>
              <a:t>Gestión de E/S</a:t>
            </a:r>
          </a:p>
          <a:p>
            <a:pPr lvl="2"/>
            <a:r>
              <a:rPr lang="es-PA" dirty="0" smtClean="0"/>
              <a:t>Gestión de Procesos</a:t>
            </a:r>
          </a:p>
          <a:p>
            <a:pPr lvl="2"/>
            <a:r>
              <a:rPr lang="es-PA" dirty="0" smtClean="0"/>
              <a:t>Gestión de Memoria</a:t>
            </a:r>
          </a:p>
          <a:p>
            <a:pPr lvl="1"/>
            <a:r>
              <a:rPr lang="es-PA" dirty="0" smtClean="0"/>
              <a:t>Hardware</a:t>
            </a:r>
          </a:p>
          <a:p>
            <a:pPr lvl="1"/>
            <a:endParaRPr lang="es-PA" dirty="0"/>
          </a:p>
          <a:p>
            <a:r>
              <a:rPr lang="es-PA" dirty="0" smtClean="0"/>
              <a:t>Ventajas</a:t>
            </a:r>
          </a:p>
          <a:p>
            <a:pPr lvl="1"/>
            <a:r>
              <a:rPr lang="es-PA" dirty="0" smtClean="0"/>
              <a:t>Fácil construcción y depuración</a:t>
            </a:r>
          </a:p>
          <a:p>
            <a:pPr lvl="1"/>
            <a:r>
              <a:rPr lang="es-PA" dirty="0" smtClean="0"/>
              <a:t>Solamente nos concentramos en la </a:t>
            </a:r>
            <a:r>
              <a:rPr lang="es-PA" dirty="0" err="1" smtClean="0"/>
              <a:t>capade</a:t>
            </a:r>
            <a:r>
              <a:rPr lang="es-PA" dirty="0" smtClean="0"/>
              <a:t> aplicación</a:t>
            </a:r>
          </a:p>
          <a:p>
            <a:pPr lvl="1"/>
            <a:r>
              <a:rPr lang="es-PA" dirty="0" smtClean="0"/>
              <a:t>No nos interesa lo que conlleva capas inferiores (registros, memoria)</a:t>
            </a:r>
          </a:p>
        </p:txBody>
      </p:sp>
      <p:pic>
        <p:nvPicPr>
          <p:cNvPr id="1026" name="Picture 2" descr="http://wiki.inf.utfsm.cl/images/thumb/f/fb/2.png/350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327" y="1518397"/>
            <a:ext cx="33337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iki.inf.utfsm.cl/images/thumb/e/e1/Figura11.png/300px-Figur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577" y="4032642"/>
            <a:ext cx="2857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05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del Procesador: </a:t>
            </a:r>
            <a:r>
              <a:rPr lang="es-PA" sz="3000" dirty="0" err="1" smtClean="0"/>
              <a:t>Dispatching</a:t>
            </a:r>
            <a:r>
              <a:rPr lang="es-PA" sz="3000" dirty="0" smtClean="0"/>
              <a:t> y </a:t>
            </a:r>
            <a:r>
              <a:rPr lang="es-PA" sz="3000" dirty="0" err="1" smtClean="0"/>
              <a:t>Scheduling</a:t>
            </a:r>
            <a:endParaRPr lang="es-PA" sz="3000" dirty="0"/>
          </a:p>
        </p:txBody>
      </p:sp>
      <p:sp>
        <p:nvSpPr>
          <p:cNvPr id="3" name="Marcador de contenido 2"/>
          <p:cNvSpPr>
            <a:spLocks noGrp="1"/>
          </p:cNvSpPr>
          <p:nvPr>
            <p:ph idx="1"/>
          </p:nvPr>
        </p:nvSpPr>
        <p:spPr/>
        <p:txBody>
          <a:bodyPr/>
          <a:lstStyle/>
          <a:p>
            <a:r>
              <a:rPr lang="es-PA" dirty="0" err="1" smtClean="0"/>
              <a:t>Dispatching</a:t>
            </a:r>
            <a:r>
              <a:rPr lang="es-PA" dirty="0" smtClean="0"/>
              <a:t> = </a:t>
            </a:r>
            <a:r>
              <a:rPr lang="es-PA" dirty="0" err="1" smtClean="0"/>
              <a:t>Scheduling</a:t>
            </a:r>
            <a:endParaRPr lang="es-PA" dirty="0"/>
          </a:p>
          <a:p>
            <a:pPr lvl="1"/>
            <a:r>
              <a:rPr lang="es-PA" dirty="0" smtClean="0"/>
              <a:t>Responsable de ejecutar la siguiente tarea</a:t>
            </a:r>
          </a:p>
          <a:p>
            <a:pPr lvl="1"/>
            <a:r>
              <a:rPr lang="es-PA" dirty="0" smtClean="0"/>
              <a:t>Los RTOS son basados en prioridad</a:t>
            </a:r>
          </a:p>
          <a:p>
            <a:pPr lvl="2"/>
            <a:r>
              <a:rPr lang="es-PA" dirty="0" smtClean="0"/>
              <a:t>CPU = HPT (siempre es la prioridad mas alta)</a:t>
            </a:r>
          </a:p>
        </p:txBody>
      </p:sp>
      <p:pic>
        <p:nvPicPr>
          <p:cNvPr id="2050" name="Picture 2" descr="Image result for scheduler dispatc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451" y="3675470"/>
            <a:ext cx="6597949" cy="300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714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Segmentación</a:t>
            </a:r>
            <a:endParaRPr lang="es-PA" sz="3000" dirty="0"/>
          </a:p>
        </p:txBody>
      </p:sp>
      <p:sp>
        <p:nvSpPr>
          <p:cNvPr id="3" name="Marcador de contenido 2"/>
          <p:cNvSpPr>
            <a:spLocks noGrp="1"/>
          </p:cNvSpPr>
          <p:nvPr>
            <p:ph idx="1"/>
          </p:nvPr>
        </p:nvSpPr>
        <p:spPr>
          <a:xfrm>
            <a:off x="1103312" y="2052918"/>
            <a:ext cx="8946541" cy="4805082"/>
          </a:xfrm>
        </p:spPr>
        <p:txBody>
          <a:bodyPr>
            <a:normAutofit fontScale="92500" lnSpcReduction="20000"/>
          </a:bodyPr>
          <a:lstStyle/>
          <a:p>
            <a:r>
              <a:rPr lang="es-PA" dirty="0" smtClean="0"/>
              <a:t>Esquema de </a:t>
            </a:r>
            <a:r>
              <a:rPr lang="es-PA" dirty="0" err="1" smtClean="0"/>
              <a:t>admin</a:t>
            </a:r>
            <a:r>
              <a:rPr lang="es-PA" dirty="0" smtClean="0"/>
              <a:t>. de memoria</a:t>
            </a:r>
          </a:p>
          <a:p>
            <a:pPr lvl="1"/>
            <a:r>
              <a:rPr lang="es-PA" dirty="0" smtClean="0"/>
              <a:t>Ve la memoria como segmentos en vez de bytes</a:t>
            </a:r>
          </a:p>
          <a:p>
            <a:pPr lvl="1"/>
            <a:r>
              <a:rPr lang="es-PA" dirty="0" err="1" smtClean="0"/>
              <a:t>Caract</a:t>
            </a:r>
            <a:r>
              <a:rPr lang="es-PA" dirty="0" smtClean="0"/>
              <a:t>:  Longitud y nombre</a:t>
            </a:r>
          </a:p>
          <a:p>
            <a:r>
              <a:rPr lang="es-PA" dirty="0" smtClean="0"/>
              <a:t>Se </a:t>
            </a:r>
            <a:r>
              <a:rPr lang="es-PA" dirty="0" err="1" smtClean="0"/>
              <a:t>se</a:t>
            </a:r>
            <a:r>
              <a:rPr lang="es-PA" dirty="0" smtClean="0"/>
              <a:t> para la memoria en, </a:t>
            </a:r>
            <a:r>
              <a:rPr lang="es-PA" dirty="0" err="1" smtClean="0"/>
              <a:t>p.e</a:t>
            </a:r>
            <a:r>
              <a:rPr lang="es-PA" dirty="0" smtClean="0"/>
              <a:t>.:</a:t>
            </a:r>
          </a:p>
          <a:p>
            <a:pPr lvl="1"/>
            <a:r>
              <a:rPr lang="es-PA" dirty="0" smtClean="0"/>
              <a:t>Programa Principal</a:t>
            </a:r>
          </a:p>
          <a:p>
            <a:pPr lvl="1"/>
            <a:r>
              <a:rPr lang="es-PA" dirty="0" smtClean="0"/>
              <a:t>Constantes</a:t>
            </a:r>
          </a:p>
          <a:p>
            <a:pPr lvl="1"/>
            <a:r>
              <a:rPr lang="es-PA" dirty="0" err="1" smtClean="0"/>
              <a:t>Stack</a:t>
            </a:r>
            <a:endParaRPr lang="es-PA" dirty="0" smtClean="0"/>
          </a:p>
          <a:p>
            <a:r>
              <a:rPr lang="es-PA" dirty="0" smtClean="0"/>
              <a:t>Los elementos son definidos por bloques</a:t>
            </a:r>
          </a:p>
          <a:p>
            <a:r>
              <a:rPr lang="es-PA" dirty="0" smtClean="0"/>
              <a:t>Ventajas</a:t>
            </a:r>
          </a:p>
          <a:p>
            <a:pPr lvl="1"/>
            <a:r>
              <a:rPr lang="es-PA" dirty="0" smtClean="0"/>
              <a:t>Protección de memoria (</a:t>
            </a:r>
            <a:r>
              <a:rPr lang="es-PA" dirty="0" err="1" smtClean="0"/>
              <a:t>MPUs</a:t>
            </a:r>
            <a:r>
              <a:rPr lang="es-PA" dirty="0" smtClean="0"/>
              <a:t> en </a:t>
            </a:r>
            <a:r>
              <a:rPr lang="es-PA" dirty="0" err="1" smtClean="0"/>
              <a:t>MCUs</a:t>
            </a:r>
            <a:r>
              <a:rPr lang="es-PA" dirty="0" smtClean="0"/>
              <a:t>)</a:t>
            </a:r>
          </a:p>
          <a:p>
            <a:pPr lvl="1"/>
            <a:r>
              <a:rPr lang="es-PA" dirty="0" smtClean="0"/>
              <a:t>Memoria compartida</a:t>
            </a:r>
          </a:p>
          <a:p>
            <a:r>
              <a:rPr lang="es-PA" dirty="0" smtClean="0"/>
              <a:t>Desventajas</a:t>
            </a:r>
          </a:p>
          <a:p>
            <a:pPr lvl="1"/>
            <a:r>
              <a:rPr lang="es-PA" dirty="0" smtClean="0"/>
              <a:t>Alojamientos de algoritmos para partición de memoria</a:t>
            </a:r>
          </a:p>
          <a:p>
            <a:pPr lvl="1"/>
            <a:r>
              <a:rPr lang="es-PA" dirty="0" smtClean="0"/>
              <a:t>Fragmentación externa</a:t>
            </a:r>
          </a:p>
        </p:txBody>
      </p:sp>
      <p:pic>
        <p:nvPicPr>
          <p:cNvPr id="3074" name="Picture 2" descr="Image result for segmentation of 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100" y="2369713"/>
            <a:ext cx="4433740" cy="38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99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Paginación</a:t>
            </a:r>
            <a:endParaRPr lang="es-PA" sz="3000" dirty="0"/>
          </a:p>
        </p:txBody>
      </p:sp>
      <p:sp>
        <p:nvSpPr>
          <p:cNvPr id="3" name="Marcador de contenido 2"/>
          <p:cNvSpPr>
            <a:spLocks noGrp="1"/>
          </p:cNvSpPr>
          <p:nvPr>
            <p:ph idx="1"/>
          </p:nvPr>
        </p:nvSpPr>
        <p:spPr/>
        <p:txBody>
          <a:bodyPr/>
          <a:lstStyle/>
          <a:p>
            <a:r>
              <a:rPr lang="es-PA" dirty="0" smtClean="0"/>
              <a:t>Es una técnica de administración de Memoria</a:t>
            </a:r>
          </a:p>
          <a:p>
            <a:pPr lvl="1"/>
            <a:r>
              <a:rPr lang="es-PA" dirty="0" smtClean="0"/>
              <a:t>Permite la discontinuidad de la dirección física de un proceso</a:t>
            </a:r>
          </a:p>
          <a:p>
            <a:pPr lvl="1"/>
            <a:r>
              <a:rPr lang="es-PA" dirty="0" smtClean="0"/>
              <a:t>File </a:t>
            </a:r>
            <a:r>
              <a:rPr lang="es-PA" dirty="0" err="1" smtClean="0"/>
              <a:t>Systems</a:t>
            </a:r>
            <a:r>
              <a:rPr lang="es-PA" dirty="0" smtClean="0"/>
              <a:t> (FAT, NTFS, </a:t>
            </a:r>
            <a:r>
              <a:rPr lang="es-PA" dirty="0" err="1" smtClean="0"/>
              <a:t>exFAT</a:t>
            </a:r>
            <a:r>
              <a:rPr lang="es-PA" dirty="0" smtClean="0"/>
              <a:t>, ext2, ext3, etc.)</a:t>
            </a:r>
            <a:endParaRPr lang="es-PA" dirty="0"/>
          </a:p>
          <a:p>
            <a:r>
              <a:rPr lang="es-PA" dirty="0" smtClean="0"/>
              <a:t>Memoria Lógica -&gt; Tablas de Página -&gt; Memoria Física</a:t>
            </a:r>
          </a:p>
        </p:txBody>
      </p:sp>
      <p:pic>
        <p:nvPicPr>
          <p:cNvPr id="4" name="Imagen 3"/>
          <p:cNvPicPr>
            <a:picLocks noChangeAspect="1"/>
          </p:cNvPicPr>
          <p:nvPr/>
        </p:nvPicPr>
        <p:blipFill rotWithShape="1">
          <a:blip r:embed="rId2"/>
          <a:srcRect r="37086" b="16844"/>
          <a:stretch/>
        </p:blipFill>
        <p:spPr>
          <a:xfrm>
            <a:off x="1599148" y="3925968"/>
            <a:ext cx="1749359" cy="1998314"/>
          </a:xfrm>
          <a:prstGeom prst="rect">
            <a:avLst/>
          </a:prstGeom>
        </p:spPr>
      </p:pic>
      <p:pic>
        <p:nvPicPr>
          <p:cNvPr id="5" name="Imagen 4"/>
          <p:cNvPicPr>
            <a:picLocks noChangeAspect="1"/>
          </p:cNvPicPr>
          <p:nvPr/>
        </p:nvPicPr>
        <p:blipFill rotWithShape="1">
          <a:blip r:embed="rId3"/>
          <a:srcRect r="23635" b="15695"/>
          <a:stretch/>
        </p:blipFill>
        <p:spPr>
          <a:xfrm>
            <a:off x="4262613" y="3773510"/>
            <a:ext cx="1597274" cy="2279165"/>
          </a:xfrm>
          <a:prstGeom prst="rect">
            <a:avLst/>
          </a:prstGeom>
        </p:spPr>
      </p:pic>
      <p:pic>
        <p:nvPicPr>
          <p:cNvPr id="6" name="Imagen 5"/>
          <p:cNvPicPr>
            <a:picLocks noChangeAspect="1"/>
          </p:cNvPicPr>
          <p:nvPr/>
        </p:nvPicPr>
        <p:blipFill rotWithShape="1">
          <a:blip r:embed="rId4"/>
          <a:srcRect l="4046" r="9265" b="9638"/>
          <a:stretch/>
        </p:blipFill>
        <p:spPr>
          <a:xfrm>
            <a:off x="6507808" y="3773510"/>
            <a:ext cx="1760429" cy="2647362"/>
          </a:xfrm>
          <a:prstGeom prst="rect">
            <a:avLst/>
          </a:prstGeom>
        </p:spPr>
      </p:pic>
    </p:spTree>
    <p:extLst>
      <p:ext uri="{BB962C8B-B14F-4D97-AF65-F5344CB8AC3E}">
        <p14:creationId xmlns:p14="http://schemas.microsoft.com/office/powerpoint/2010/main" val="1535723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Memoria: Técnicas Mixtas</a:t>
            </a:r>
            <a:endParaRPr lang="es-PA" sz="3000" dirty="0"/>
          </a:p>
        </p:txBody>
      </p:sp>
      <p:sp>
        <p:nvSpPr>
          <p:cNvPr id="3" name="Marcador de contenido 2"/>
          <p:cNvSpPr>
            <a:spLocks noGrp="1"/>
          </p:cNvSpPr>
          <p:nvPr>
            <p:ph idx="1"/>
          </p:nvPr>
        </p:nvSpPr>
        <p:spPr/>
        <p:txBody>
          <a:bodyPr/>
          <a:lstStyle/>
          <a:p>
            <a:r>
              <a:rPr lang="es-PA" dirty="0" smtClean="0"/>
              <a:t>Combinar Segmentación y Paginación!!!</a:t>
            </a:r>
          </a:p>
          <a:p>
            <a:pPr lvl="1"/>
            <a:r>
              <a:rPr lang="es-PA" dirty="0" smtClean="0"/>
              <a:t>Segmentación es visible al programador</a:t>
            </a:r>
          </a:p>
          <a:p>
            <a:pPr lvl="1"/>
            <a:r>
              <a:rPr lang="es-PA" dirty="0" smtClean="0"/>
              <a:t>Paginación es visible al código</a:t>
            </a:r>
          </a:p>
        </p:txBody>
      </p:sp>
      <p:pic>
        <p:nvPicPr>
          <p:cNvPr id="4" name="Imagen 3"/>
          <p:cNvPicPr>
            <a:picLocks noChangeAspect="1"/>
          </p:cNvPicPr>
          <p:nvPr/>
        </p:nvPicPr>
        <p:blipFill>
          <a:blip r:embed="rId2"/>
          <a:stretch>
            <a:fillRect/>
          </a:stretch>
        </p:blipFill>
        <p:spPr>
          <a:xfrm>
            <a:off x="6568224" y="2731397"/>
            <a:ext cx="5532671" cy="4025853"/>
          </a:xfrm>
          <a:prstGeom prst="rect">
            <a:avLst/>
          </a:prstGeom>
        </p:spPr>
      </p:pic>
    </p:spTree>
    <p:extLst>
      <p:ext uri="{BB962C8B-B14F-4D97-AF65-F5344CB8AC3E}">
        <p14:creationId xmlns:p14="http://schemas.microsoft.com/office/powerpoint/2010/main" val="17608360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Gestión de E/S</a:t>
            </a:r>
            <a:endParaRPr lang="es-PA" sz="3000" dirty="0"/>
          </a:p>
        </p:txBody>
      </p:sp>
      <p:sp>
        <p:nvSpPr>
          <p:cNvPr id="3" name="Marcador de contenido 2"/>
          <p:cNvSpPr>
            <a:spLocks noGrp="1"/>
          </p:cNvSpPr>
          <p:nvPr>
            <p:ph idx="1"/>
          </p:nvPr>
        </p:nvSpPr>
        <p:spPr/>
        <p:txBody>
          <a:bodyPr/>
          <a:lstStyle/>
          <a:p>
            <a:r>
              <a:rPr lang="es-PA" dirty="0" smtClean="0"/>
              <a:t>El </a:t>
            </a:r>
            <a:r>
              <a:rPr lang="es-PA" dirty="0" err="1" smtClean="0"/>
              <a:t>kernel</a:t>
            </a:r>
            <a:r>
              <a:rPr lang="es-PA" dirty="0" smtClean="0"/>
              <a:t> (parte del OS) administra los recursos de E/S</a:t>
            </a:r>
          </a:p>
          <a:p>
            <a:pPr lvl="1"/>
            <a:r>
              <a:rPr lang="es-PA" dirty="0" smtClean="0"/>
              <a:t>El sistema operativo se encarga de arrancarlos</a:t>
            </a:r>
          </a:p>
          <a:p>
            <a:pPr lvl="2"/>
            <a:r>
              <a:rPr lang="es-PA" dirty="0" smtClean="0"/>
              <a:t>Drivers (pasan o toman información)</a:t>
            </a:r>
          </a:p>
          <a:p>
            <a:pPr lvl="1"/>
            <a:r>
              <a:rPr lang="es-PA" dirty="0" smtClean="0"/>
              <a:t>Los dispositivos se comunican entre ellos</a:t>
            </a:r>
          </a:p>
          <a:p>
            <a:pPr lvl="1"/>
            <a:r>
              <a:rPr lang="es-PA" dirty="0" smtClean="0"/>
              <a:t>Determina el método más efectivo de comunicación</a:t>
            </a:r>
          </a:p>
          <a:p>
            <a:r>
              <a:rPr lang="es-PA" dirty="0" smtClean="0"/>
              <a:t>¿Qué muestra un sistema lento?</a:t>
            </a:r>
          </a:p>
          <a:p>
            <a:pPr lvl="1"/>
            <a:r>
              <a:rPr lang="es-PA" dirty="0" smtClean="0"/>
              <a:t>Recurso de hardware malgastando el “t” del CPU</a:t>
            </a:r>
          </a:p>
          <a:p>
            <a:pPr lvl="1"/>
            <a:r>
              <a:rPr lang="es-PA" dirty="0" smtClean="0"/>
              <a:t>Falta de recursos a procesar la información</a:t>
            </a:r>
          </a:p>
          <a:p>
            <a:pPr lvl="2"/>
            <a:r>
              <a:rPr lang="es-PA" dirty="0" smtClean="0"/>
              <a:t>Poco recurso de memoria</a:t>
            </a:r>
          </a:p>
        </p:txBody>
      </p:sp>
      <p:pic>
        <p:nvPicPr>
          <p:cNvPr id="4" name="Imagen 3"/>
          <p:cNvPicPr>
            <a:picLocks noChangeAspect="1"/>
          </p:cNvPicPr>
          <p:nvPr/>
        </p:nvPicPr>
        <p:blipFill>
          <a:blip r:embed="rId2"/>
          <a:stretch>
            <a:fillRect/>
          </a:stretch>
        </p:blipFill>
        <p:spPr>
          <a:xfrm>
            <a:off x="7915933" y="2651041"/>
            <a:ext cx="4267840" cy="2999234"/>
          </a:xfrm>
          <a:prstGeom prst="rect">
            <a:avLst/>
          </a:prstGeom>
        </p:spPr>
      </p:pic>
    </p:spTree>
    <p:extLst>
      <p:ext uri="{BB962C8B-B14F-4D97-AF65-F5344CB8AC3E}">
        <p14:creationId xmlns:p14="http://schemas.microsoft.com/office/powerpoint/2010/main" val="518900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a:bodyPr>
          <a:lstStyle/>
          <a:p>
            <a:r>
              <a:rPr lang="es-PA" dirty="0" smtClean="0"/>
              <a:t>El sistema de archivos se creó para la división del sistema</a:t>
            </a:r>
          </a:p>
          <a:p>
            <a:pPr lvl="1"/>
            <a:r>
              <a:rPr lang="es-PA" dirty="0" smtClean="0"/>
              <a:t>Múltiples archivos y no uno masivo</a:t>
            </a:r>
          </a:p>
          <a:p>
            <a:r>
              <a:rPr lang="es-PA" dirty="0" smtClean="0"/>
              <a:t>Manejador de archivos</a:t>
            </a:r>
          </a:p>
          <a:p>
            <a:pPr lvl="1"/>
            <a:r>
              <a:rPr lang="es-PA" dirty="0" smtClean="0"/>
              <a:t>File Data</a:t>
            </a:r>
          </a:p>
          <a:p>
            <a:pPr lvl="1"/>
            <a:r>
              <a:rPr lang="es-PA" dirty="0" err="1" smtClean="0"/>
              <a:t>Metadata</a:t>
            </a:r>
            <a:endParaRPr lang="es-PA" dirty="0" smtClean="0"/>
          </a:p>
          <a:p>
            <a:pPr lvl="1"/>
            <a:r>
              <a:rPr lang="es-PA" dirty="0" err="1" smtClean="0"/>
              <a:t>FileSystem</a:t>
            </a:r>
            <a:endParaRPr lang="es-PA" dirty="0" smtClean="0"/>
          </a:p>
        </p:txBody>
      </p:sp>
      <p:pic>
        <p:nvPicPr>
          <p:cNvPr id="4" name="Imagen 3"/>
          <p:cNvPicPr>
            <a:picLocks noChangeAspect="1"/>
          </p:cNvPicPr>
          <p:nvPr/>
        </p:nvPicPr>
        <p:blipFill>
          <a:blip r:embed="rId2"/>
          <a:stretch>
            <a:fillRect/>
          </a:stretch>
        </p:blipFill>
        <p:spPr>
          <a:xfrm>
            <a:off x="6269461" y="2665928"/>
            <a:ext cx="5180683" cy="3782142"/>
          </a:xfrm>
          <a:prstGeom prst="rect">
            <a:avLst/>
          </a:prstGeom>
        </p:spPr>
      </p:pic>
    </p:spTree>
    <p:extLst>
      <p:ext uri="{BB962C8B-B14F-4D97-AF65-F5344CB8AC3E}">
        <p14:creationId xmlns:p14="http://schemas.microsoft.com/office/powerpoint/2010/main" val="2005978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Sistemas Operativos Multitarea para Monoprocesadores – Sistema de Gestión de Ficheros</a:t>
            </a:r>
            <a:endParaRPr lang="es-PA" sz="3000" dirty="0"/>
          </a:p>
        </p:txBody>
      </p:sp>
      <p:sp>
        <p:nvSpPr>
          <p:cNvPr id="3" name="Marcador de contenido 2"/>
          <p:cNvSpPr>
            <a:spLocks noGrp="1"/>
          </p:cNvSpPr>
          <p:nvPr>
            <p:ph idx="1"/>
          </p:nvPr>
        </p:nvSpPr>
        <p:spPr/>
        <p:txBody>
          <a:bodyPr>
            <a:normAutofit fontScale="92500" lnSpcReduction="20000"/>
          </a:bodyPr>
          <a:lstStyle/>
          <a:p>
            <a:r>
              <a:rPr lang="es-PA" dirty="0" smtClean="0"/>
              <a:t>Diferentes tipos de FS con diferentes características</a:t>
            </a:r>
          </a:p>
          <a:p>
            <a:pPr lvl="1"/>
            <a:r>
              <a:rPr lang="es-PA" dirty="0" smtClean="0"/>
              <a:t>Manejo de gran cantidad de información</a:t>
            </a:r>
          </a:p>
          <a:p>
            <a:pPr lvl="1"/>
            <a:r>
              <a:rPr lang="es-PA" dirty="0" smtClean="0"/>
              <a:t>Mejora en la velocidad</a:t>
            </a:r>
          </a:p>
          <a:p>
            <a:r>
              <a:rPr lang="es-PA" dirty="0" smtClean="0"/>
              <a:t>Sistemas de Archivos</a:t>
            </a:r>
          </a:p>
          <a:p>
            <a:pPr lvl="1"/>
            <a:r>
              <a:rPr lang="es-PA" dirty="0" smtClean="0"/>
              <a:t>NTFS, </a:t>
            </a:r>
            <a:r>
              <a:rPr lang="es-PA" dirty="0" err="1" smtClean="0"/>
              <a:t>ReFS</a:t>
            </a:r>
            <a:r>
              <a:rPr lang="es-PA" dirty="0" smtClean="0"/>
              <a:t> (Windows)</a:t>
            </a:r>
          </a:p>
          <a:p>
            <a:pPr lvl="1"/>
            <a:r>
              <a:rPr lang="es-PA" dirty="0" smtClean="0"/>
              <a:t>HFS+</a:t>
            </a:r>
          </a:p>
          <a:p>
            <a:pPr lvl="1"/>
            <a:r>
              <a:rPr lang="es-PA" dirty="0" smtClean="0"/>
              <a:t>Ext4, </a:t>
            </a:r>
            <a:r>
              <a:rPr lang="es-PA" dirty="0" err="1" smtClean="0"/>
              <a:t>reiserfFS</a:t>
            </a:r>
            <a:r>
              <a:rPr lang="es-PA" dirty="0" smtClean="0"/>
              <a:t> (Linux)</a:t>
            </a:r>
          </a:p>
          <a:p>
            <a:r>
              <a:rPr lang="es-PA" dirty="0" smtClean="0"/>
              <a:t>Almacenamiento en bloques</a:t>
            </a:r>
          </a:p>
          <a:p>
            <a:pPr lvl="1"/>
            <a:r>
              <a:rPr lang="es-PA" dirty="0" smtClean="0"/>
              <a:t>Mejora la velocidad</a:t>
            </a:r>
          </a:p>
          <a:p>
            <a:pPr lvl="1"/>
            <a:r>
              <a:rPr lang="es-PA" dirty="0" smtClean="0"/>
              <a:t>La información está fragmentada</a:t>
            </a:r>
          </a:p>
          <a:p>
            <a:r>
              <a:rPr lang="es-PA" dirty="0" err="1"/>
              <a:t>Metadata</a:t>
            </a:r>
            <a:endParaRPr lang="es-PA" dirty="0"/>
          </a:p>
          <a:p>
            <a:pPr lvl="1"/>
            <a:r>
              <a:rPr lang="es-PA" dirty="0"/>
              <a:t>Extensión </a:t>
            </a:r>
            <a:r>
              <a:rPr lang="es-PA" dirty="0" smtClean="0"/>
              <a:t>e información del archivo (.</a:t>
            </a:r>
            <a:r>
              <a:rPr lang="es-PA" dirty="0" err="1" smtClean="0"/>
              <a:t>jpg</a:t>
            </a:r>
            <a:r>
              <a:rPr lang="es-PA" dirty="0" smtClean="0"/>
              <a:t>, fecha, </a:t>
            </a:r>
            <a:r>
              <a:rPr lang="es-PA" dirty="0" err="1" smtClean="0"/>
              <a:t>etc</a:t>
            </a:r>
            <a:r>
              <a:rPr lang="es-PA" dirty="0" smtClean="0"/>
              <a:t>)</a:t>
            </a:r>
            <a:endParaRPr lang="es-PA" dirty="0"/>
          </a:p>
        </p:txBody>
      </p:sp>
      <p:pic>
        <p:nvPicPr>
          <p:cNvPr id="4" name="Imagen 3"/>
          <p:cNvPicPr>
            <a:picLocks noChangeAspect="1"/>
          </p:cNvPicPr>
          <p:nvPr/>
        </p:nvPicPr>
        <p:blipFill>
          <a:blip r:embed="rId2"/>
          <a:stretch>
            <a:fillRect/>
          </a:stretch>
        </p:blipFill>
        <p:spPr>
          <a:xfrm>
            <a:off x="7699017" y="3106961"/>
            <a:ext cx="4057650" cy="2962275"/>
          </a:xfrm>
          <a:prstGeom prst="rect">
            <a:avLst/>
          </a:prstGeom>
        </p:spPr>
      </p:pic>
    </p:spTree>
    <p:extLst>
      <p:ext uri="{BB962C8B-B14F-4D97-AF65-F5344CB8AC3E}">
        <p14:creationId xmlns:p14="http://schemas.microsoft.com/office/powerpoint/2010/main" val="24513957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Procesos</a:t>
            </a:r>
            <a:endParaRPr lang="es-PA" sz="3000" dirty="0"/>
          </a:p>
        </p:txBody>
      </p:sp>
      <p:sp>
        <p:nvSpPr>
          <p:cNvPr id="3" name="Marcador de contenido 2"/>
          <p:cNvSpPr>
            <a:spLocks noGrp="1"/>
          </p:cNvSpPr>
          <p:nvPr>
            <p:ph idx="1"/>
          </p:nvPr>
        </p:nvSpPr>
        <p:spPr>
          <a:xfrm>
            <a:off x="176232" y="1696079"/>
            <a:ext cx="7279844" cy="4924077"/>
          </a:xfrm>
        </p:spPr>
        <p:txBody>
          <a:bodyPr>
            <a:normAutofit/>
          </a:bodyPr>
          <a:lstStyle/>
          <a:p>
            <a:r>
              <a:rPr lang="es-PA" dirty="0" smtClean="0"/>
              <a:t>Un SO trata con varias clases de actividades:  procesos</a:t>
            </a:r>
          </a:p>
          <a:p>
            <a:pPr lvl="1"/>
            <a:r>
              <a:rPr lang="es-PA" dirty="0" smtClean="0"/>
              <a:t>Aplicaciones de usuario y aplicaciones de sistema</a:t>
            </a:r>
          </a:p>
          <a:p>
            <a:pPr lvl="1"/>
            <a:r>
              <a:rPr lang="es-PA" dirty="0" smtClean="0"/>
              <a:t>Abstraídos como procesos:  todo el contexto de ejecución</a:t>
            </a:r>
          </a:p>
          <a:p>
            <a:pPr lvl="1"/>
            <a:r>
              <a:rPr lang="es-PA" dirty="0" smtClean="0"/>
              <a:t>Una instancia de un programa “corriendo”:  posible a tener múltiples procesos </a:t>
            </a:r>
            <a:r>
              <a:rPr lang="es-PA" dirty="0" err="1" smtClean="0"/>
              <a:t>coriendo</a:t>
            </a:r>
            <a:r>
              <a:rPr lang="es-PA" dirty="0" smtClean="0"/>
              <a:t> en el mismo programa al mismo tiempo</a:t>
            </a:r>
          </a:p>
          <a:p>
            <a:pPr lvl="1"/>
            <a:r>
              <a:rPr lang="es-PA" dirty="0" smtClean="0"/>
              <a:t>Creación y destrucción</a:t>
            </a:r>
          </a:p>
          <a:p>
            <a:pPr lvl="1"/>
            <a:r>
              <a:rPr lang="es-PA" dirty="0" smtClean="0"/>
              <a:t>“</a:t>
            </a:r>
            <a:r>
              <a:rPr lang="es-PA" dirty="0" err="1" smtClean="0"/>
              <a:t>Scheduling</a:t>
            </a:r>
            <a:r>
              <a:rPr lang="es-PA" dirty="0" smtClean="0"/>
              <a:t>” de los procesos (depende del “</a:t>
            </a:r>
            <a:r>
              <a:rPr lang="es-PA" dirty="0" err="1" smtClean="0"/>
              <a:t>deadline</a:t>
            </a:r>
            <a:r>
              <a:rPr lang="es-PA" dirty="0" smtClean="0"/>
              <a:t>”)</a:t>
            </a:r>
          </a:p>
          <a:p>
            <a:pPr lvl="1"/>
            <a:r>
              <a:rPr lang="es-PA" dirty="0" smtClean="0"/>
              <a:t>Comunicación</a:t>
            </a:r>
          </a:p>
          <a:p>
            <a:pPr lvl="1"/>
            <a:r>
              <a:rPr lang="es-PA" dirty="0" smtClean="0"/>
              <a:t>Concurrencia</a:t>
            </a:r>
            <a:endParaRPr lang="es-PA" dirty="0"/>
          </a:p>
        </p:txBody>
      </p:sp>
      <p:pic>
        <p:nvPicPr>
          <p:cNvPr id="512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076" y="150196"/>
            <a:ext cx="1434606" cy="15063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7456076" y="1669715"/>
            <a:ext cx="4714875" cy="5133975"/>
          </a:xfrm>
          <a:prstGeom prst="rect">
            <a:avLst/>
          </a:prstGeom>
        </p:spPr>
      </p:pic>
    </p:spTree>
    <p:extLst>
      <p:ext uri="{BB962C8B-B14F-4D97-AF65-F5344CB8AC3E}">
        <p14:creationId xmlns:p14="http://schemas.microsoft.com/office/powerpoint/2010/main" val="31514351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Memoria</a:t>
            </a:r>
            <a:endParaRPr lang="es-PA" sz="3000" dirty="0"/>
          </a:p>
        </p:txBody>
      </p:sp>
      <p:sp>
        <p:nvSpPr>
          <p:cNvPr id="3" name="Marcador de contenido 2"/>
          <p:cNvSpPr>
            <a:spLocks noGrp="1"/>
          </p:cNvSpPr>
          <p:nvPr>
            <p:ph idx="1"/>
          </p:nvPr>
        </p:nvSpPr>
        <p:spPr>
          <a:xfrm>
            <a:off x="206985" y="1517659"/>
            <a:ext cx="8446362" cy="4195481"/>
          </a:xfrm>
        </p:spPr>
        <p:txBody>
          <a:bodyPr>
            <a:normAutofit fontScale="92500" lnSpcReduction="10000"/>
          </a:bodyPr>
          <a:lstStyle/>
          <a:p>
            <a:r>
              <a:rPr lang="es-PA" dirty="0" smtClean="0"/>
              <a:t>Como organizar los procesos en la memoria (Trabajo del SO)</a:t>
            </a:r>
          </a:p>
          <a:p>
            <a:pPr lvl="1"/>
            <a:r>
              <a:rPr lang="es-PA" dirty="0" smtClean="0"/>
              <a:t>Los programas son almacenados en la memoria al igual que los datos</a:t>
            </a:r>
          </a:p>
          <a:p>
            <a:pPr lvl="1"/>
            <a:r>
              <a:rPr lang="es-PA" dirty="0" smtClean="0"/>
              <a:t>Soporte de multiprogramación</a:t>
            </a:r>
          </a:p>
          <a:p>
            <a:pPr lvl="1"/>
            <a:r>
              <a:rPr lang="es-PA" dirty="0" smtClean="0"/>
              <a:t>Compartir datos entre procesos</a:t>
            </a:r>
          </a:p>
          <a:p>
            <a:pPr lvl="1"/>
            <a:r>
              <a:rPr lang="es-PA" dirty="0" smtClean="0"/>
              <a:t>Páginas</a:t>
            </a:r>
          </a:p>
          <a:p>
            <a:pPr lvl="1"/>
            <a:r>
              <a:rPr lang="es-PA" dirty="0" smtClean="0"/>
              <a:t>Memoria Virtual:  Uso de memoria secundaria (RAM como cache)</a:t>
            </a:r>
          </a:p>
          <a:p>
            <a:pPr lvl="2"/>
            <a:r>
              <a:rPr lang="es-PA" dirty="0" smtClean="0"/>
              <a:t>Imita el tamaño de memoria primaria</a:t>
            </a:r>
          </a:p>
          <a:p>
            <a:pPr lvl="2"/>
            <a:r>
              <a:rPr lang="es-PA" dirty="0" smtClean="0"/>
              <a:t>“Infinita” para las aplicaciones</a:t>
            </a:r>
          </a:p>
          <a:p>
            <a:pPr lvl="2"/>
            <a:r>
              <a:rPr lang="es-PA" dirty="0" smtClean="0"/>
              <a:t>Organizada de manera </a:t>
            </a:r>
            <a:r>
              <a:rPr lang="es-PA" dirty="0" err="1" smtClean="0"/>
              <a:t>jerarquica</a:t>
            </a:r>
            <a:endParaRPr lang="es-PA" dirty="0" smtClean="0"/>
          </a:p>
          <a:p>
            <a:pPr lvl="3"/>
            <a:r>
              <a:rPr lang="es-PA" dirty="0" smtClean="0"/>
              <a:t>Cache</a:t>
            </a:r>
          </a:p>
          <a:p>
            <a:pPr lvl="3"/>
            <a:r>
              <a:rPr lang="es-PA" dirty="0" smtClean="0"/>
              <a:t>Memoria primaria</a:t>
            </a:r>
          </a:p>
          <a:p>
            <a:pPr lvl="3"/>
            <a:r>
              <a:rPr lang="es-PA" dirty="0" smtClean="0"/>
              <a:t>Memoria secundaria</a:t>
            </a:r>
            <a:endParaRPr lang="es-PA" dirty="0"/>
          </a:p>
        </p:txBody>
      </p:sp>
      <p:pic>
        <p:nvPicPr>
          <p:cNvPr id="7" name="Picture 2" descr="Image result for memoria Sistemas operativ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335" y="3757837"/>
            <a:ext cx="5367454" cy="30202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emoria Sistemas operativ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617" y="1048215"/>
            <a:ext cx="3612829" cy="270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11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4" name="Imagen 3"/>
          <p:cNvPicPr>
            <a:picLocks noChangeAspect="1"/>
          </p:cNvPicPr>
          <p:nvPr/>
        </p:nvPicPr>
        <p:blipFill>
          <a:blip r:embed="rId2"/>
          <a:stretch>
            <a:fillRect/>
          </a:stretch>
        </p:blipFill>
        <p:spPr>
          <a:xfrm>
            <a:off x="2189408" y="2783188"/>
            <a:ext cx="6998290" cy="3965341"/>
          </a:xfrm>
          <a:prstGeom prst="rect">
            <a:avLst/>
          </a:prstGeom>
        </p:spPr>
      </p:pic>
      <p:sp>
        <p:nvSpPr>
          <p:cNvPr id="5" name="Rectángulo 4"/>
          <p:cNvSpPr/>
          <p:nvPr/>
        </p:nvSpPr>
        <p:spPr>
          <a:xfrm>
            <a:off x="6776061" y="3217440"/>
            <a:ext cx="2303544" cy="2642446"/>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s-PA"/>
          </a:p>
        </p:txBody>
      </p:sp>
    </p:spTree>
    <p:extLst>
      <p:ext uri="{BB962C8B-B14F-4D97-AF65-F5344CB8AC3E}">
        <p14:creationId xmlns:p14="http://schemas.microsoft.com/office/powerpoint/2010/main" val="35186206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Archivos y E/S</a:t>
            </a:r>
            <a:endParaRPr lang="es-PA" sz="3000" dirty="0"/>
          </a:p>
        </p:txBody>
      </p:sp>
      <p:sp>
        <p:nvSpPr>
          <p:cNvPr id="3" name="Marcador de contenido 2"/>
          <p:cNvSpPr>
            <a:spLocks noGrp="1"/>
          </p:cNvSpPr>
          <p:nvPr>
            <p:ph idx="1"/>
          </p:nvPr>
        </p:nvSpPr>
        <p:spPr>
          <a:xfrm>
            <a:off x="122006" y="1719436"/>
            <a:ext cx="7059381" cy="4926691"/>
          </a:xfrm>
        </p:spPr>
        <p:txBody>
          <a:bodyPr>
            <a:normAutofit/>
          </a:bodyPr>
          <a:lstStyle/>
          <a:p>
            <a:r>
              <a:rPr lang="es-PA" dirty="0" smtClean="0"/>
              <a:t>SO controla las acciones de:</a:t>
            </a:r>
          </a:p>
          <a:p>
            <a:pPr lvl="1"/>
            <a:r>
              <a:rPr lang="es-PA" dirty="0" smtClean="0"/>
              <a:t>Archivos de memoria secundaria</a:t>
            </a:r>
          </a:p>
          <a:p>
            <a:pPr lvl="1"/>
            <a:r>
              <a:rPr lang="es-PA" dirty="0" smtClean="0"/>
              <a:t>Operaciones de entrada salida</a:t>
            </a:r>
          </a:p>
          <a:p>
            <a:r>
              <a:rPr lang="es-PA" dirty="0" smtClean="0"/>
              <a:t>Archivo:  abstracción de un “bulto” de información</a:t>
            </a:r>
          </a:p>
          <a:p>
            <a:pPr lvl="1"/>
            <a:r>
              <a:rPr lang="es-PA" dirty="0" smtClean="0"/>
              <a:t>Almacenamiento secundario</a:t>
            </a:r>
          </a:p>
          <a:p>
            <a:pPr lvl="1"/>
            <a:r>
              <a:rPr lang="es-PA" dirty="0" smtClean="0"/>
              <a:t>Operaciones estándares como crear, borrar, copiar y pegar</a:t>
            </a:r>
          </a:p>
          <a:p>
            <a:pPr lvl="1"/>
            <a:endParaRPr lang="es-PA" dirty="0"/>
          </a:p>
          <a:p>
            <a:r>
              <a:rPr lang="es-PA" dirty="0" smtClean="0"/>
              <a:t>E/S (Entrada/Salida)</a:t>
            </a:r>
          </a:p>
          <a:p>
            <a:pPr lvl="1"/>
            <a:r>
              <a:rPr lang="es-PA" dirty="0" smtClean="0"/>
              <a:t>Requiere conocimiento específico del hardware</a:t>
            </a:r>
          </a:p>
          <a:p>
            <a:pPr lvl="1"/>
            <a:r>
              <a:rPr lang="es-PA" dirty="0" smtClean="0"/>
              <a:t>Los drivers de dispositivos y su interfaz estándar</a:t>
            </a:r>
          </a:p>
        </p:txBody>
      </p:sp>
      <p:pic>
        <p:nvPicPr>
          <p:cNvPr id="6146" name="Picture 2" descr="Image result for file and i/o management in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717" y="1853248"/>
            <a:ext cx="5106283" cy="39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3281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SO</a:t>
            </a:r>
            <a:endParaRPr lang="es-PA" sz="3000" dirty="0"/>
          </a:p>
        </p:txBody>
      </p:sp>
      <p:sp>
        <p:nvSpPr>
          <p:cNvPr id="3" name="Marcador de contenido 2"/>
          <p:cNvSpPr>
            <a:spLocks noGrp="1"/>
          </p:cNvSpPr>
          <p:nvPr>
            <p:ph idx="1"/>
          </p:nvPr>
        </p:nvSpPr>
        <p:spPr/>
        <p:txBody>
          <a:bodyPr>
            <a:normAutofit/>
          </a:bodyPr>
          <a:lstStyle/>
          <a:p>
            <a:r>
              <a:rPr lang="es-PA" dirty="0" smtClean="0"/>
              <a:t>Diferentes componentes interactuando con cada uno</a:t>
            </a:r>
          </a:p>
          <a:p>
            <a:r>
              <a:rPr lang="es-PA" dirty="0" smtClean="0"/>
              <a:t>No es tan llevadero el “como organiza los componentes”</a:t>
            </a:r>
          </a:p>
          <a:p>
            <a:r>
              <a:rPr lang="es-PA" dirty="0" smtClean="0"/>
              <a:t>Un reto en ingeniería de software</a:t>
            </a:r>
          </a:p>
          <a:p>
            <a:pPr lvl="1"/>
            <a:r>
              <a:rPr lang="es-PA" dirty="0" smtClean="0"/>
              <a:t>Confiabilidad</a:t>
            </a:r>
          </a:p>
          <a:p>
            <a:pPr lvl="1"/>
            <a:r>
              <a:rPr lang="es-PA" dirty="0" smtClean="0"/>
              <a:t>Compatibilidad hacia atrás</a:t>
            </a:r>
          </a:p>
          <a:p>
            <a:pPr lvl="1"/>
            <a:r>
              <a:rPr lang="es-PA" dirty="0" smtClean="0"/>
              <a:t>Extensibilidad</a:t>
            </a:r>
          </a:p>
          <a:p>
            <a:pPr lvl="1"/>
            <a:r>
              <a:rPr lang="es-PA" dirty="0" smtClean="0"/>
              <a:t>Portabilidad</a:t>
            </a:r>
          </a:p>
        </p:txBody>
      </p:sp>
      <p:pic>
        <p:nvPicPr>
          <p:cNvPr id="8196" name="Picture 4" descr="Image result for os stru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5" y="1265211"/>
            <a:ext cx="3571875" cy="29813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os structur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5" y="4246537"/>
            <a:ext cx="3461567" cy="244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21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SO Monolítico</a:t>
            </a:r>
            <a:endParaRPr lang="es-PA" sz="3000" dirty="0"/>
          </a:p>
        </p:txBody>
      </p:sp>
      <p:sp>
        <p:nvSpPr>
          <p:cNvPr id="3" name="Marcador de contenido 2"/>
          <p:cNvSpPr>
            <a:spLocks noGrp="1"/>
          </p:cNvSpPr>
          <p:nvPr>
            <p:ph idx="1"/>
          </p:nvPr>
        </p:nvSpPr>
        <p:spPr>
          <a:xfrm>
            <a:off x="137397" y="2027160"/>
            <a:ext cx="8308317" cy="4195481"/>
          </a:xfrm>
        </p:spPr>
        <p:txBody>
          <a:bodyPr>
            <a:normAutofit fontScale="92500" lnSpcReduction="10000"/>
          </a:bodyPr>
          <a:lstStyle/>
          <a:p>
            <a:r>
              <a:rPr lang="es-PA" dirty="0" smtClean="0"/>
              <a:t>Estructura tradicional de SO</a:t>
            </a:r>
          </a:p>
          <a:p>
            <a:pPr lvl="1"/>
            <a:r>
              <a:rPr lang="es-PA" dirty="0" smtClean="0"/>
              <a:t>Un solo programa incluye el código del </a:t>
            </a:r>
            <a:r>
              <a:rPr lang="es-PA" dirty="0" err="1" smtClean="0"/>
              <a:t>kernel</a:t>
            </a:r>
            <a:r>
              <a:rPr lang="es-PA" dirty="0" smtClean="0"/>
              <a:t> y ofrece los servicios al SO </a:t>
            </a:r>
          </a:p>
          <a:p>
            <a:pPr lvl="1"/>
            <a:r>
              <a:rPr lang="es-PA" dirty="0" err="1" smtClean="0"/>
              <a:t>Lllamadas</a:t>
            </a:r>
            <a:r>
              <a:rPr lang="es-PA" dirty="0" smtClean="0"/>
              <a:t> de sistema</a:t>
            </a:r>
          </a:p>
          <a:p>
            <a:pPr lvl="1"/>
            <a:r>
              <a:rPr lang="es-PA" dirty="0" smtClean="0"/>
              <a:t>Rápido y eficiente</a:t>
            </a:r>
          </a:p>
          <a:p>
            <a:pPr lvl="1"/>
            <a:r>
              <a:rPr lang="es-PA" dirty="0" smtClean="0"/>
              <a:t>Servicios y sistemas se ejecutan en el espacio de </a:t>
            </a:r>
            <a:r>
              <a:rPr lang="es-PA" dirty="0" err="1" smtClean="0"/>
              <a:t>kernel</a:t>
            </a:r>
            <a:endParaRPr lang="es-PA" dirty="0" smtClean="0"/>
          </a:p>
          <a:p>
            <a:pPr lvl="1"/>
            <a:endParaRPr lang="es-PA" dirty="0"/>
          </a:p>
          <a:p>
            <a:pPr lvl="1"/>
            <a:r>
              <a:rPr lang="es-PA" dirty="0" smtClean="0"/>
              <a:t>Menos portable y difícil de mantener</a:t>
            </a:r>
          </a:p>
          <a:p>
            <a:pPr lvl="1"/>
            <a:r>
              <a:rPr lang="es-PA" dirty="0" smtClean="0"/>
              <a:t>“Bugs” menores pueden ocasionar un fallo total del sistema</a:t>
            </a:r>
          </a:p>
          <a:p>
            <a:pPr lvl="1"/>
            <a:endParaRPr lang="es-PA" dirty="0"/>
          </a:p>
          <a:p>
            <a:pPr lvl="1"/>
            <a:r>
              <a:rPr lang="es-PA" dirty="0" err="1" smtClean="0"/>
              <a:t>SOs</a:t>
            </a:r>
            <a:r>
              <a:rPr lang="es-PA" dirty="0" smtClean="0"/>
              <a:t> Unix y parecidos a Unix</a:t>
            </a:r>
          </a:p>
          <a:p>
            <a:pPr lvl="1"/>
            <a:r>
              <a:rPr lang="es-PA" dirty="0" smtClean="0"/>
              <a:t>Linux con “</a:t>
            </a:r>
            <a:r>
              <a:rPr lang="es-PA" dirty="0" err="1" smtClean="0"/>
              <a:t>loadable</a:t>
            </a:r>
            <a:r>
              <a:rPr lang="es-PA" dirty="0" smtClean="0"/>
              <a:t> modules”</a:t>
            </a:r>
          </a:p>
        </p:txBody>
      </p:sp>
      <p:pic>
        <p:nvPicPr>
          <p:cNvPr id="4" name="Imagen 3"/>
          <p:cNvPicPr>
            <a:picLocks noChangeAspect="1"/>
          </p:cNvPicPr>
          <p:nvPr/>
        </p:nvPicPr>
        <p:blipFill>
          <a:blip r:embed="rId2"/>
          <a:stretch>
            <a:fillRect/>
          </a:stretch>
        </p:blipFill>
        <p:spPr>
          <a:xfrm>
            <a:off x="8445714" y="624253"/>
            <a:ext cx="3746285" cy="3111983"/>
          </a:xfrm>
          <a:prstGeom prst="rect">
            <a:avLst/>
          </a:prstGeom>
        </p:spPr>
      </p:pic>
      <p:pic>
        <p:nvPicPr>
          <p:cNvPr id="10244" name="Picture 4" descr="Image result for monolithic structure of 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884" y="3865943"/>
            <a:ext cx="37719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93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endParaRPr lang="es-PA" sz="3000" dirty="0"/>
          </a:p>
        </p:txBody>
      </p:sp>
      <p:sp>
        <p:nvSpPr>
          <p:cNvPr id="3" name="Marcador de contenido 2"/>
          <p:cNvSpPr>
            <a:spLocks noGrp="1"/>
          </p:cNvSpPr>
          <p:nvPr>
            <p:ph idx="1"/>
          </p:nvPr>
        </p:nvSpPr>
        <p:spPr>
          <a:xfrm>
            <a:off x="128789" y="1609859"/>
            <a:ext cx="7540796" cy="5100033"/>
          </a:xfrm>
        </p:spPr>
        <p:txBody>
          <a:bodyPr>
            <a:normAutofit fontScale="92500" lnSpcReduction="20000"/>
          </a:bodyPr>
          <a:lstStyle/>
          <a:p>
            <a:r>
              <a:rPr lang="es-PA" dirty="0" smtClean="0"/>
              <a:t>Es un </a:t>
            </a:r>
            <a:r>
              <a:rPr lang="es-PA" dirty="0" err="1" smtClean="0"/>
              <a:t>kernel</a:t>
            </a:r>
            <a:r>
              <a:rPr lang="es-PA" dirty="0" smtClean="0"/>
              <a:t> mínimo</a:t>
            </a:r>
          </a:p>
          <a:p>
            <a:pPr lvl="1"/>
            <a:r>
              <a:rPr lang="es-PA" dirty="0" smtClean="0"/>
              <a:t>Diseño de </a:t>
            </a:r>
            <a:r>
              <a:rPr lang="es-PA" dirty="0" err="1" smtClean="0"/>
              <a:t>kernel</a:t>
            </a:r>
            <a:r>
              <a:rPr lang="es-PA" dirty="0" smtClean="0"/>
              <a:t> simplificado (modo privilegiado solamente)</a:t>
            </a:r>
          </a:p>
          <a:p>
            <a:pPr lvl="1"/>
            <a:r>
              <a:rPr lang="es-PA" dirty="0" smtClean="0"/>
              <a:t>Servidores de espacio de usuario (usualmente sin privilegios)</a:t>
            </a:r>
          </a:p>
          <a:p>
            <a:pPr lvl="1"/>
            <a:r>
              <a:rPr lang="es-PA" dirty="0" smtClean="0"/>
              <a:t>Roto en procesos separados (“servers”)</a:t>
            </a:r>
          </a:p>
          <a:p>
            <a:pPr lvl="2"/>
            <a:r>
              <a:rPr lang="es-PA" dirty="0" smtClean="0"/>
              <a:t>Corren en el espacio de usuario o del </a:t>
            </a:r>
            <a:r>
              <a:rPr lang="es-PA" dirty="0" err="1" smtClean="0"/>
              <a:t>kernel</a:t>
            </a:r>
            <a:endParaRPr lang="es-PA" dirty="0" smtClean="0"/>
          </a:p>
          <a:p>
            <a:pPr lvl="1"/>
            <a:endParaRPr lang="es-PA" dirty="0" smtClean="0"/>
          </a:p>
          <a:p>
            <a:pPr lvl="1"/>
            <a:r>
              <a:rPr lang="es-PA" dirty="0" smtClean="0"/>
              <a:t>Rápido desarrollo, prueba de unidades, fácil </a:t>
            </a:r>
            <a:r>
              <a:rPr lang="es-PA" dirty="0" err="1" smtClean="0"/>
              <a:t>mant</a:t>
            </a:r>
            <a:r>
              <a:rPr lang="es-PA" dirty="0" smtClean="0"/>
              <a:t>.</a:t>
            </a:r>
          </a:p>
          <a:p>
            <a:pPr lvl="1"/>
            <a:endParaRPr lang="es-PA" dirty="0"/>
          </a:p>
          <a:p>
            <a:pPr lvl="1"/>
            <a:r>
              <a:rPr lang="es-PA" dirty="0" smtClean="0"/>
              <a:t>Tamaño (</a:t>
            </a:r>
            <a:r>
              <a:rPr lang="es-PA" dirty="0" err="1" smtClean="0"/>
              <a:t>footprint</a:t>
            </a:r>
            <a:r>
              <a:rPr lang="es-PA" dirty="0" smtClean="0"/>
              <a:t>) inmenso</a:t>
            </a:r>
          </a:p>
          <a:p>
            <a:pPr lvl="1"/>
            <a:r>
              <a:rPr lang="es-PA" dirty="0" smtClean="0"/>
              <a:t>Frecuente IPC (inter-</a:t>
            </a:r>
            <a:r>
              <a:rPr lang="es-PA" dirty="0" err="1" smtClean="0"/>
              <a:t>process</a:t>
            </a:r>
            <a:r>
              <a:rPr lang="es-PA" dirty="0" smtClean="0"/>
              <a:t> </a:t>
            </a:r>
            <a:r>
              <a:rPr lang="es-PA" dirty="0" err="1" smtClean="0"/>
              <a:t>communication</a:t>
            </a:r>
            <a:r>
              <a:rPr lang="es-PA" dirty="0" smtClean="0"/>
              <a:t>) y conmutación de contexto</a:t>
            </a:r>
          </a:p>
          <a:p>
            <a:pPr lvl="2"/>
            <a:r>
              <a:rPr lang="es-PA" dirty="0" smtClean="0"/>
              <a:t>Comunicaciones del </a:t>
            </a:r>
            <a:r>
              <a:rPr lang="es-PA" dirty="0" err="1" smtClean="0"/>
              <a:t>kernel</a:t>
            </a:r>
            <a:r>
              <a:rPr lang="es-PA" dirty="0" smtClean="0"/>
              <a:t> -&gt; mensajes</a:t>
            </a:r>
          </a:p>
          <a:p>
            <a:pPr lvl="2"/>
            <a:r>
              <a:rPr lang="es-PA" dirty="0" smtClean="0"/>
              <a:t>Servers -&gt; IPC</a:t>
            </a:r>
          </a:p>
          <a:p>
            <a:pPr lvl="1"/>
            <a:r>
              <a:rPr lang="es-PA" dirty="0" smtClean="0"/>
              <a:t>No es fácil de implementar</a:t>
            </a:r>
          </a:p>
          <a:p>
            <a:r>
              <a:rPr lang="es-PA" dirty="0" err="1" smtClean="0"/>
              <a:t>Ejm</a:t>
            </a:r>
            <a:r>
              <a:rPr lang="es-PA" dirty="0" smtClean="0"/>
              <a:t>: QNX, L4, HURD.  </a:t>
            </a:r>
            <a:r>
              <a:rPr lang="es-PA" dirty="0" err="1" smtClean="0"/>
              <a:t>MacOS</a:t>
            </a:r>
            <a:r>
              <a:rPr lang="es-PA" dirty="0" smtClean="0"/>
              <a:t> es un </a:t>
            </a:r>
            <a:r>
              <a:rPr lang="es-PA" dirty="0" err="1" smtClean="0"/>
              <a:t>kernel</a:t>
            </a:r>
            <a:r>
              <a:rPr lang="es-PA" dirty="0" smtClean="0"/>
              <a:t> híbrido</a:t>
            </a:r>
          </a:p>
        </p:txBody>
      </p:sp>
      <p:pic>
        <p:nvPicPr>
          <p:cNvPr id="5" name="Imagen 4"/>
          <p:cNvPicPr>
            <a:picLocks noChangeAspect="1"/>
          </p:cNvPicPr>
          <p:nvPr/>
        </p:nvPicPr>
        <p:blipFill>
          <a:blip r:embed="rId2"/>
          <a:stretch>
            <a:fillRect/>
          </a:stretch>
        </p:blipFill>
        <p:spPr>
          <a:xfrm>
            <a:off x="7757792" y="285293"/>
            <a:ext cx="4335472" cy="3398309"/>
          </a:xfrm>
          <a:prstGeom prst="rect">
            <a:avLst/>
          </a:prstGeom>
        </p:spPr>
      </p:pic>
      <p:pic>
        <p:nvPicPr>
          <p:cNvPr id="1026" name="Picture 2" descr="https://upload.wikimedia.org/wikipedia/commons/thumb/6/67/OS-structure.svg/1920px-OS-structur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20" y="4035669"/>
            <a:ext cx="4706274" cy="251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1736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Microkernel</a:t>
            </a:r>
            <a:r>
              <a:rPr lang="es-PA" sz="3000" dirty="0" smtClean="0"/>
              <a:t> vs SO </a:t>
            </a:r>
            <a:r>
              <a:rPr lang="es-PA" sz="3000" dirty="0" err="1" smtClean="0"/>
              <a:t>Monolitico</a:t>
            </a:r>
            <a:endParaRPr lang="es-PA" sz="3000" dirty="0"/>
          </a:p>
        </p:txBody>
      </p:sp>
      <p:sp>
        <p:nvSpPr>
          <p:cNvPr id="3" name="Marcador de contenido 2"/>
          <p:cNvSpPr>
            <a:spLocks noGrp="1"/>
          </p:cNvSpPr>
          <p:nvPr>
            <p:ph idx="1"/>
          </p:nvPr>
        </p:nvSpPr>
        <p:spPr>
          <a:xfrm>
            <a:off x="1103312" y="2052918"/>
            <a:ext cx="8308317" cy="4195481"/>
          </a:xfrm>
        </p:spPr>
        <p:txBody>
          <a:bodyPr>
            <a:normAutofit/>
          </a:bodyPr>
          <a:lstStyle/>
          <a:p>
            <a:endParaRPr lang="es-PA" dirty="0" smtClean="0"/>
          </a:p>
        </p:txBody>
      </p:sp>
      <p:pic>
        <p:nvPicPr>
          <p:cNvPr id="6" name="Picture 2" descr="https://upload.wikimedia.org/wikipedia/commons/thumb/d/d0/OS-structure2.svg/1920px-OS-structure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1" y="2400300"/>
            <a:ext cx="11871451" cy="303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66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Estructura del Sistema Operativo</a:t>
            </a:r>
            <a:endParaRPr lang="es-PA" sz="3000" dirty="0"/>
          </a:p>
        </p:txBody>
      </p:sp>
      <p:sp>
        <p:nvSpPr>
          <p:cNvPr id="3" name="Marcador de contenido 2"/>
          <p:cNvSpPr>
            <a:spLocks noGrp="1"/>
          </p:cNvSpPr>
          <p:nvPr>
            <p:ph idx="1"/>
          </p:nvPr>
        </p:nvSpPr>
        <p:spPr>
          <a:xfrm>
            <a:off x="1103312" y="2052918"/>
            <a:ext cx="9109634" cy="4195481"/>
          </a:xfrm>
        </p:spPr>
        <p:txBody>
          <a:bodyPr>
            <a:normAutofit/>
          </a:bodyPr>
          <a:lstStyle/>
          <a:p>
            <a:r>
              <a:rPr lang="es-PA" dirty="0" err="1" smtClean="0"/>
              <a:t>Kernels</a:t>
            </a:r>
            <a:r>
              <a:rPr lang="es-PA" dirty="0" smtClean="0"/>
              <a:t> monolíticos tienen un mejor desempeño (general)</a:t>
            </a:r>
          </a:p>
          <a:p>
            <a:r>
              <a:rPr lang="es-PA" dirty="0" err="1" smtClean="0"/>
              <a:t>Microkernels</a:t>
            </a:r>
            <a:r>
              <a:rPr lang="es-PA" dirty="0" smtClean="0"/>
              <a:t> son buenos para la modularidad y extensibilidad</a:t>
            </a:r>
          </a:p>
          <a:p>
            <a:pPr lvl="1"/>
            <a:r>
              <a:rPr lang="es-PA" dirty="0" smtClean="0"/>
              <a:t>El precio entre cambiar de modos es alto</a:t>
            </a:r>
          </a:p>
          <a:p>
            <a:r>
              <a:rPr lang="es-PA" dirty="0" smtClean="0"/>
              <a:t>La mayoría de los </a:t>
            </a:r>
            <a:r>
              <a:rPr lang="es-PA" dirty="0" err="1" smtClean="0"/>
              <a:t>kernels</a:t>
            </a:r>
            <a:r>
              <a:rPr lang="es-PA" dirty="0" smtClean="0"/>
              <a:t> (comerciales) usan un modelo híbrido.</a:t>
            </a:r>
          </a:p>
          <a:p>
            <a:pPr lvl="1"/>
            <a:r>
              <a:rPr lang="es-PA" dirty="0" smtClean="0"/>
              <a:t>El </a:t>
            </a:r>
            <a:r>
              <a:rPr lang="es-PA" dirty="0" err="1" smtClean="0"/>
              <a:t>kernel</a:t>
            </a:r>
            <a:r>
              <a:rPr lang="es-PA" dirty="0" smtClean="0"/>
              <a:t> es mantenido lo más pequeño posible</a:t>
            </a:r>
          </a:p>
          <a:p>
            <a:pPr lvl="1"/>
            <a:r>
              <a:rPr lang="es-PA" dirty="0" smtClean="0"/>
              <a:t>Pero la mayoría de los “servers” se ejecutan en modo privilegiado</a:t>
            </a:r>
          </a:p>
          <a:p>
            <a:pPr lvl="1"/>
            <a:endParaRPr lang="es-PA" dirty="0"/>
          </a:p>
          <a:p>
            <a:pPr lvl="1"/>
            <a:r>
              <a:rPr lang="es-PA" dirty="0" smtClean="0"/>
              <a:t>Windows NT</a:t>
            </a:r>
          </a:p>
          <a:p>
            <a:pPr lvl="1"/>
            <a:r>
              <a:rPr lang="es-PA" dirty="0" smtClean="0"/>
              <a:t>XNU (OS X)</a:t>
            </a:r>
          </a:p>
        </p:txBody>
      </p:sp>
      <p:pic>
        <p:nvPicPr>
          <p:cNvPr id="13314" name="Picture 2" descr="Image result for mac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692" y="4726672"/>
            <a:ext cx="3554657" cy="19994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windows 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878" y="4726672"/>
            <a:ext cx="3000689" cy="198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4796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103312" y="2052918"/>
            <a:ext cx="9109634" cy="4195481"/>
          </a:xfrm>
        </p:spPr>
        <p:txBody>
          <a:bodyPr>
            <a:normAutofit fontScale="92500" lnSpcReduction="20000"/>
          </a:bodyPr>
          <a:lstStyle/>
          <a:p>
            <a:r>
              <a:rPr lang="es-PA" dirty="0" smtClean="0"/>
              <a:t>Sistemas Operativos en Red</a:t>
            </a:r>
          </a:p>
          <a:p>
            <a:pPr lvl="1"/>
            <a:r>
              <a:rPr lang="es-PA" dirty="0" smtClean="0"/>
              <a:t>SO para redes computadas</a:t>
            </a:r>
          </a:p>
          <a:p>
            <a:pPr lvl="1"/>
            <a:r>
              <a:rPr lang="es-PA" dirty="0" smtClean="0"/>
              <a:t>Permite y facilita compartir archivos y accesos de hardware</a:t>
            </a:r>
          </a:p>
          <a:p>
            <a:pPr lvl="1"/>
            <a:r>
              <a:rPr lang="es-PA" dirty="0" smtClean="0"/>
              <a:t>Para </a:t>
            </a:r>
            <a:r>
              <a:rPr lang="es-PA" dirty="0" err="1" smtClean="0"/>
              <a:t>LANs</a:t>
            </a:r>
            <a:r>
              <a:rPr lang="es-PA" dirty="0" smtClean="0"/>
              <a:t> (ambiente empresarial)</a:t>
            </a:r>
          </a:p>
          <a:p>
            <a:pPr lvl="1"/>
            <a:r>
              <a:rPr lang="es-PA" dirty="0" err="1" smtClean="0"/>
              <a:t>Router</a:t>
            </a:r>
            <a:r>
              <a:rPr lang="es-PA" dirty="0" smtClean="0"/>
              <a:t> OS (Cisco IOS)</a:t>
            </a:r>
          </a:p>
          <a:p>
            <a:pPr lvl="1"/>
            <a:endParaRPr lang="es-PA" dirty="0"/>
          </a:p>
          <a:p>
            <a:pPr lvl="1"/>
            <a:r>
              <a:rPr lang="es-PA" dirty="0" smtClean="0"/>
              <a:t>P2P: Peer-to-Peer (conectadas vía internet)</a:t>
            </a:r>
          </a:p>
          <a:p>
            <a:pPr lvl="1"/>
            <a:r>
              <a:rPr lang="es-PA" dirty="0" smtClean="0"/>
              <a:t>Maestros y esclavos</a:t>
            </a:r>
          </a:p>
          <a:p>
            <a:pPr lvl="1"/>
            <a:r>
              <a:rPr lang="es-PA" dirty="0" smtClean="0"/>
              <a:t>La estructura depende de la topología de la red</a:t>
            </a:r>
          </a:p>
          <a:p>
            <a:pPr lvl="1"/>
            <a:r>
              <a:rPr lang="es-PA" dirty="0" smtClean="0"/>
              <a:t>Permite compartir data y acceso a usuarios</a:t>
            </a:r>
          </a:p>
          <a:p>
            <a:r>
              <a:rPr lang="es-PA" dirty="0" smtClean="0"/>
              <a:t>Otros SO:</a:t>
            </a:r>
          </a:p>
          <a:p>
            <a:pPr lvl="1"/>
            <a:r>
              <a:rPr lang="es-PA" dirty="0" smtClean="0"/>
              <a:t>SO Distribuidos, RTOS, </a:t>
            </a:r>
            <a:r>
              <a:rPr lang="es-PA" dirty="0" err="1" smtClean="0"/>
              <a:t>embedded</a:t>
            </a:r>
            <a:r>
              <a:rPr lang="es-PA" dirty="0" smtClean="0"/>
              <a:t> OS</a:t>
            </a:r>
          </a:p>
        </p:txBody>
      </p:sp>
      <p:pic>
        <p:nvPicPr>
          <p:cNvPr id="12292" name="Picture 4" descr="Image result for peer-to-pe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08" y="123901"/>
            <a:ext cx="380047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cisco 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65" y="5434885"/>
            <a:ext cx="1693824" cy="127036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cisco switches and rou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3189" y="4095481"/>
            <a:ext cx="3899994" cy="246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86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a:t>
            </a:r>
            <a:endParaRPr lang="es-PA" sz="3000" dirty="0"/>
          </a:p>
        </p:txBody>
      </p:sp>
      <p:sp>
        <p:nvSpPr>
          <p:cNvPr id="3" name="Marcador de contenido 2"/>
          <p:cNvSpPr>
            <a:spLocks noGrp="1"/>
          </p:cNvSpPr>
          <p:nvPr>
            <p:ph idx="1"/>
          </p:nvPr>
        </p:nvSpPr>
        <p:spPr>
          <a:xfrm>
            <a:off x="103032" y="2052918"/>
            <a:ext cx="7894748" cy="4644096"/>
          </a:xfrm>
        </p:spPr>
        <p:txBody>
          <a:bodyPr>
            <a:normAutofit lnSpcReduction="10000"/>
          </a:bodyPr>
          <a:lstStyle/>
          <a:p>
            <a:r>
              <a:rPr lang="es-PA" dirty="0" smtClean="0"/>
              <a:t>Sistemas Operativos Distribuidos</a:t>
            </a:r>
          </a:p>
          <a:p>
            <a:pPr lvl="1"/>
            <a:r>
              <a:rPr lang="es-ES" dirty="0" smtClean="0"/>
              <a:t>Une </a:t>
            </a:r>
            <a:r>
              <a:rPr lang="es-ES" dirty="0"/>
              <a:t>lógica de un grupo </a:t>
            </a:r>
            <a:r>
              <a:rPr lang="es-ES" dirty="0" smtClean="0"/>
              <a:t>de </a:t>
            </a:r>
            <a:r>
              <a:rPr lang="es-ES" dirty="0" err="1" smtClean="0"/>
              <a:t>sist</a:t>
            </a:r>
            <a:r>
              <a:rPr lang="es-ES" dirty="0" smtClean="0"/>
              <a:t>. operativos</a:t>
            </a:r>
            <a:r>
              <a:rPr lang="es-ES" dirty="0"/>
              <a:t> sobre una colección de nodos </a:t>
            </a:r>
            <a:r>
              <a:rPr lang="es-ES" dirty="0" smtClean="0"/>
              <a:t>computacionales independientes, conectados en red y comunicándose pero </a:t>
            </a:r>
            <a:r>
              <a:rPr lang="es-ES" dirty="0"/>
              <a:t>físicamente separados</a:t>
            </a:r>
            <a:endParaRPr lang="es-PA" dirty="0" smtClean="0"/>
          </a:p>
          <a:p>
            <a:pPr lvl="1"/>
            <a:r>
              <a:rPr lang="es-PA" dirty="0" smtClean="0"/>
              <a:t>Cada nodo carga un “</a:t>
            </a:r>
            <a:r>
              <a:rPr lang="es-PA" dirty="0" err="1" smtClean="0"/>
              <a:t>horcrux</a:t>
            </a:r>
            <a:r>
              <a:rPr lang="es-PA" dirty="0" smtClean="0"/>
              <a:t>”: un servicio más </a:t>
            </a:r>
            <a:r>
              <a:rPr lang="es-PA" dirty="0" err="1" smtClean="0"/>
              <a:t>microkernel</a:t>
            </a:r>
            <a:r>
              <a:rPr lang="es-PA" dirty="0" smtClean="0"/>
              <a:t> que coordina otros nodos</a:t>
            </a:r>
          </a:p>
          <a:p>
            <a:pPr lvl="1"/>
            <a:r>
              <a:rPr lang="es-PA" dirty="0" smtClean="0"/>
              <a:t>Trabaja colectivamente para llenar las funciones de un SO</a:t>
            </a:r>
          </a:p>
          <a:p>
            <a:pPr lvl="1"/>
            <a:r>
              <a:rPr lang="es-PA" dirty="0" smtClean="0"/>
              <a:t>Un nodo sencillo tiene acceso total de todos los recursos del sistema</a:t>
            </a:r>
          </a:p>
          <a:p>
            <a:pPr lvl="1"/>
            <a:r>
              <a:rPr lang="es-PA" dirty="0" smtClean="0"/>
              <a:t>Esquema complicado de “</a:t>
            </a:r>
            <a:r>
              <a:rPr lang="es-PA" dirty="0" err="1" smtClean="0"/>
              <a:t>scheduling</a:t>
            </a:r>
            <a:r>
              <a:rPr lang="es-PA" dirty="0" smtClean="0"/>
              <a:t>” y paralelismo</a:t>
            </a:r>
          </a:p>
          <a:p>
            <a:pPr lvl="1"/>
            <a:r>
              <a:rPr lang="es-PA" dirty="0" smtClean="0"/>
              <a:t>El usuario no percibe que nodo se está ejecutando por el programa o que localidad física del archivo es (todo manejado por el SO)</a:t>
            </a:r>
          </a:p>
        </p:txBody>
      </p:sp>
      <p:pic>
        <p:nvPicPr>
          <p:cNvPr id="14338" name="Picture 2" descr="Image result for distribut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076" y="1254429"/>
            <a:ext cx="4349924" cy="326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060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Tipos de Sistemas Operativos: RTOS</a:t>
            </a:r>
            <a:endParaRPr lang="es-PA" sz="3000" dirty="0"/>
          </a:p>
        </p:txBody>
      </p:sp>
      <p:sp>
        <p:nvSpPr>
          <p:cNvPr id="3" name="Marcador de contenido 2"/>
          <p:cNvSpPr>
            <a:spLocks noGrp="1"/>
          </p:cNvSpPr>
          <p:nvPr>
            <p:ph idx="1"/>
          </p:nvPr>
        </p:nvSpPr>
        <p:spPr>
          <a:xfrm>
            <a:off x="103032" y="1455313"/>
            <a:ext cx="9308598" cy="5306095"/>
          </a:xfrm>
        </p:spPr>
        <p:txBody>
          <a:bodyPr>
            <a:normAutofit fontScale="92500" lnSpcReduction="20000"/>
          </a:bodyPr>
          <a:lstStyle/>
          <a:p>
            <a:r>
              <a:rPr lang="es-PA" dirty="0" smtClean="0"/>
              <a:t>Un RTOS es dedicado a cumplir las especificaciones de límite de tiempo.</a:t>
            </a:r>
            <a:endParaRPr lang="es-PA" dirty="0"/>
          </a:p>
          <a:p>
            <a:pPr lvl="1"/>
            <a:r>
              <a:rPr lang="es-PA" dirty="0" err="1" smtClean="0"/>
              <a:t>Hard</a:t>
            </a:r>
            <a:r>
              <a:rPr lang="es-PA" dirty="0" smtClean="0"/>
              <a:t> RTOS</a:t>
            </a:r>
          </a:p>
          <a:p>
            <a:pPr lvl="2"/>
            <a:r>
              <a:rPr lang="es-PA" dirty="0" smtClean="0"/>
              <a:t>El límite de tiempo no debe violarse</a:t>
            </a:r>
          </a:p>
          <a:p>
            <a:pPr lvl="1"/>
            <a:r>
              <a:rPr lang="es-PA" dirty="0" err="1" smtClean="0"/>
              <a:t>Soft</a:t>
            </a:r>
            <a:r>
              <a:rPr lang="es-PA" dirty="0" smtClean="0"/>
              <a:t> RTOS: </a:t>
            </a:r>
          </a:p>
          <a:p>
            <a:pPr lvl="2"/>
            <a:r>
              <a:rPr lang="es-PA" dirty="0" smtClean="0"/>
              <a:t>Si el </a:t>
            </a:r>
            <a:r>
              <a:rPr lang="es-PA" dirty="0" err="1" smtClean="0"/>
              <a:t>dealine</a:t>
            </a:r>
            <a:r>
              <a:rPr lang="es-PA" dirty="0" smtClean="0"/>
              <a:t> no se cumple no importa</a:t>
            </a:r>
          </a:p>
          <a:p>
            <a:pPr lvl="2"/>
            <a:r>
              <a:rPr lang="es-PA" dirty="0" smtClean="0"/>
              <a:t>Más importante es cumplir el objetivo! FINALIZAR LA TAREA</a:t>
            </a:r>
          </a:p>
          <a:p>
            <a:pPr lvl="1"/>
            <a:r>
              <a:rPr lang="es-PA" dirty="0" smtClean="0"/>
              <a:t>Aplicaciones industriales, Robots, Aeroplanos</a:t>
            </a:r>
          </a:p>
          <a:p>
            <a:r>
              <a:rPr lang="es-PA" dirty="0" smtClean="0"/>
              <a:t>Requerimientos claves de diseño:</a:t>
            </a:r>
          </a:p>
          <a:p>
            <a:pPr lvl="1"/>
            <a:r>
              <a:rPr lang="es-PA" b="1" dirty="0" smtClean="0"/>
              <a:t>Predictibilidad y determinismo</a:t>
            </a:r>
          </a:p>
          <a:p>
            <a:pPr lvl="1"/>
            <a:r>
              <a:rPr lang="es-PA" dirty="0" smtClean="0"/>
              <a:t>La velocidad es prácticamente importante.  Usualmente conseguida vía por un diseño de SO simplificado y a veces canjeado por predictibilidad y determinismo</a:t>
            </a:r>
          </a:p>
          <a:p>
            <a:pPr lvl="1"/>
            <a:r>
              <a:rPr lang="es-PA" dirty="0" smtClean="0"/>
              <a:t>Respuesta y control de usuario: hacer las cosas lo suficientemente rápido y las prioridades las puede ajustar el usuario</a:t>
            </a:r>
          </a:p>
          <a:p>
            <a:pPr lvl="1"/>
            <a:r>
              <a:rPr lang="es-PA" dirty="0" smtClean="0"/>
              <a:t>Fallan en seguro: a veces apagar el sistema del todo no es la mejor opción.</a:t>
            </a:r>
          </a:p>
          <a:p>
            <a:r>
              <a:rPr lang="es-PA" dirty="0" smtClean="0"/>
              <a:t>Demandan un “</a:t>
            </a:r>
            <a:r>
              <a:rPr lang="es-PA" dirty="0" err="1" smtClean="0"/>
              <a:t>scheduling</a:t>
            </a:r>
            <a:r>
              <a:rPr lang="es-PA" dirty="0" smtClean="0"/>
              <a:t>” avanzado y alojamiento de memoria</a:t>
            </a:r>
            <a:endParaRPr lang="es-PA" dirty="0"/>
          </a:p>
        </p:txBody>
      </p:sp>
      <p:pic>
        <p:nvPicPr>
          <p:cNvPr id="15366"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5" y="1773676"/>
            <a:ext cx="47625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task priorities 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295" y="4752304"/>
            <a:ext cx="2902981" cy="131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56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err="1" smtClean="0"/>
              <a:t>Embedded</a:t>
            </a:r>
            <a:r>
              <a:rPr lang="es-PA" sz="3000" dirty="0" smtClean="0"/>
              <a:t> OS</a:t>
            </a:r>
            <a:endParaRPr lang="es-PA" sz="3000" dirty="0"/>
          </a:p>
        </p:txBody>
      </p:sp>
      <p:sp>
        <p:nvSpPr>
          <p:cNvPr id="3" name="Marcador de contenido 2"/>
          <p:cNvSpPr>
            <a:spLocks noGrp="1"/>
          </p:cNvSpPr>
          <p:nvPr>
            <p:ph idx="1"/>
          </p:nvPr>
        </p:nvSpPr>
        <p:spPr>
          <a:xfrm>
            <a:off x="227548" y="1853248"/>
            <a:ext cx="8852058" cy="4195481"/>
          </a:xfrm>
        </p:spPr>
        <p:txBody>
          <a:bodyPr>
            <a:normAutofit fontScale="92500" lnSpcReduction="20000"/>
          </a:bodyPr>
          <a:lstStyle/>
          <a:p>
            <a:r>
              <a:rPr lang="es-PA" dirty="0" smtClean="0"/>
              <a:t>RTOS no es un </a:t>
            </a:r>
            <a:r>
              <a:rPr lang="es-PA" dirty="0" err="1" smtClean="0"/>
              <a:t>embedded</a:t>
            </a:r>
            <a:r>
              <a:rPr lang="es-PA" dirty="0" smtClean="0"/>
              <a:t> OS, pero la mayoría de los </a:t>
            </a:r>
            <a:r>
              <a:rPr lang="es-PA" dirty="0" err="1" smtClean="0"/>
              <a:t>embedded</a:t>
            </a:r>
            <a:r>
              <a:rPr lang="es-PA" dirty="0" smtClean="0"/>
              <a:t> OS son RTOS; apuntan a cumplir las limitantes de tiempo; por ende, en este curso, son intercambiables.</a:t>
            </a:r>
          </a:p>
          <a:p>
            <a:r>
              <a:rPr lang="es-PA" dirty="0" smtClean="0"/>
              <a:t>Predecibles y determinísticos</a:t>
            </a:r>
          </a:p>
          <a:p>
            <a:pPr lvl="1"/>
            <a:r>
              <a:rPr lang="es-PA" dirty="0" smtClean="0"/>
              <a:t>Algoritmos mayores de </a:t>
            </a:r>
            <a:r>
              <a:rPr lang="es-PA" dirty="0" err="1" smtClean="0"/>
              <a:t>scheduling</a:t>
            </a:r>
            <a:r>
              <a:rPr lang="es-PA" dirty="0" smtClean="0"/>
              <a:t> basados en predecir límites superiores de ejecución</a:t>
            </a:r>
          </a:p>
          <a:p>
            <a:pPr lvl="1"/>
            <a:r>
              <a:rPr lang="es-PA" dirty="0" smtClean="0"/>
              <a:t>Interrupciones</a:t>
            </a:r>
          </a:p>
          <a:p>
            <a:r>
              <a:rPr lang="es-PA" dirty="0" smtClean="0"/>
              <a:t>“Tiempo-Real”</a:t>
            </a:r>
          </a:p>
          <a:p>
            <a:pPr lvl="1"/>
            <a:r>
              <a:rPr lang="es-PA" dirty="0" smtClean="0"/>
              <a:t>Unificado entendimiento del “</a:t>
            </a:r>
            <a:r>
              <a:rPr lang="es-PA" dirty="0" err="1" smtClean="0"/>
              <a:t>deadline</a:t>
            </a:r>
            <a:r>
              <a:rPr lang="es-PA" dirty="0" smtClean="0"/>
              <a:t>”</a:t>
            </a:r>
          </a:p>
          <a:p>
            <a:pPr lvl="1"/>
            <a:r>
              <a:rPr lang="es-PA" dirty="0" smtClean="0"/>
              <a:t>Servicios de tiempo precisos</a:t>
            </a:r>
          </a:p>
          <a:p>
            <a:pPr lvl="1"/>
            <a:r>
              <a:rPr lang="es-PA" dirty="0" smtClean="0"/>
              <a:t>Rápidos, todo lo maneja el RT </a:t>
            </a:r>
            <a:r>
              <a:rPr lang="es-PA" dirty="0" err="1" smtClean="0"/>
              <a:t>Kernel</a:t>
            </a:r>
            <a:r>
              <a:rPr lang="es-PA" dirty="0" smtClean="0"/>
              <a:t>, aún la capa de drivers (controla e/s)</a:t>
            </a:r>
          </a:p>
          <a:p>
            <a:r>
              <a:rPr lang="es-PA" dirty="0" smtClean="0"/>
              <a:t>Qué no es importante?</a:t>
            </a:r>
          </a:p>
          <a:p>
            <a:pPr lvl="1"/>
            <a:r>
              <a:rPr lang="es-PA" dirty="0" smtClean="0"/>
              <a:t>GUI, Seguridad, depende de la aplicación</a:t>
            </a:r>
          </a:p>
        </p:txBody>
      </p:sp>
      <p:pic>
        <p:nvPicPr>
          <p:cNvPr id="16386" name="Picture 2" descr="Image result for embedded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301" y="1635617"/>
            <a:ext cx="3207912" cy="253959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embedded os"/>
          <p:cNvPicPr>
            <a:picLocks noChangeAspect="1" noChangeArrowheads="1"/>
          </p:cNvPicPr>
          <p:nvPr/>
        </p:nvPicPr>
        <p:blipFill rotWithShape="1">
          <a:blip r:embed="rId3">
            <a:extLst>
              <a:ext uri="{28A0092B-C50C-407E-A947-70E740481C1C}">
                <a14:useLocalDpi xmlns:a14="http://schemas.microsoft.com/office/drawing/2010/main" val="0"/>
              </a:ext>
            </a:extLst>
          </a:blip>
          <a:srcRect l="9750" t="39160" r="10607" b="4314"/>
          <a:stretch/>
        </p:blipFill>
        <p:spPr bwMode="auto">
          <a:xfrm>
            <a:off x="8882183" y="5143465"/>
            <a:ext cx="3276546" cy="161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59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Tarjetas Recomendadas - Curso</a:t>
            </a:r>
            <a:endParaRPr lang="es-PA" dirty="0"/>
          </a:p>
        </p:txBody>
      </p:sp>
      <p:sp>
        <p:nvSpPr>
          <p:cNvPr id="3" name="Marcador de contenido 2"/>
          <p:cNvSpPr>
            <a:spLocks noGrp="1"/>
          </p:cNvSpPr>
          <p:nvPr>
            <p:ph idx="1"/>
          </p:nvPr>
        </p:nvSpPr>
        <p:spPr>
          <a:xfrm>
            <a:off x="1103312" y="2052918"/>
            <a:ext cx="9630949" cy="4195481"/>
          </a:xfrm>
        </p:spPr>
        <p:txBody>
          <a:bodyPr/>
          <a:lstStyle/>
          <a:p>
            <a:r>
              <a:rPr lang="es-PA" dirty="0" smtClean="0"/>
              <a:t>No importa la tarjeta, el SO se puede adaptar solo cambiando la configuración de uso.</a:t>
            </a:r>
          </a:p>
        </p:txBody>
      </p:sp>
      <p:pic>
        <p:nvPicPr>
          <p:cNvPr id="6" name="Imagen 5"/>
          <p:cNvPicPr>
            <a:picLocks noChangeAspect="1"/>
          </p:cNvPicPr>
          <p:nvPr/>
        </p:nvPicPr>
        <p:blipFill>
          <a:blip r:embed="rId2"/>
          <a:stretch>
            <a:fillRect/>
          </a:stretch>
        </p:blipFill>
        <p:spPr>
          <a:xfrm>
            <a:off x="1210613" y="2758650"/>
            <a:ext cx="5520614" cy="3509114"/>
          </a:xfrm>
          <a:prstGeom prst="rect">
            <a:avLst/>
          </a:prstGeom>
        </p:spPr>
      </p:pic>
      <p:pic>
        <p:nvPicPr>
          <p:cNvPr id="7" name="Imagen 6"/>
          <p:cNvPicPr>
            <a:picLocks noChangeAspect="1"/>
          </p:cNvPicPr>
          <p:nvPr/>
        </p:nvPicPr>
        <p:blipFill>
          <a:blip r:embed="rId3"/>
          <a:stretch>
            <a:fillRect/>
          </a:stretch>
        </p:blipFill>
        <p:spPr>
          <a:xfrm>
            <a:off x="7121864" y="2758650"/>
            <a:ext cx="3387297" cy="3793265"/>
          </a:xfrm>
          <a:prstGeom prst="rect">
            <a:avLst/>
          </a:prstGeom>
        </p:spPr>
      </p:pic>
      <p:pic>
        <p:nvPicPr>
          <p:cNvPr id="8" name="Imagen 7"/>
          <p:cNvPicPr>
            <a:picLocks noChangeAspect="1"/>
          </p:cNvPicPr>
          <p:nvPr/>
        </p:nvPicPr>
        <p:blipFill>
          <a:blip r:embed="rId4"/>
          <a:stretch>
            <a:fillRect/>
          </a:stretch>
        </p:blipFill>
        <p:spPr>
          <a:xfrm>
            <a:off x="153338" y="3981227"/>
            <a:ext cx="2114550" cy="2247900"/>
          </a:xfrm>
          <a:prstGeom prst="rect">
            <a:avLst/>
          </a:prstGeom>
        </p:spPr>
      </p:pic>
    </p:spTree>
    <p:extLst>
      <p:ext uri="{BB962C8B-B14F-4D97-AF65-F5344CB8AC3E}">
        <p14:creationId xmlns:p14="http://schemas.microsoft.com/office/powerpoint/2010/main" val="265681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sz="3000" dirty="0" smtClean="0"/>
              <a:t>RTOS en Sistemas Embebidos vs </a:t>
            </a:r>
            <a:r>
              <a:rPr lang="es-PA" sz="3000" dirty="0" err="1" smtClean="0"/>
              <a:t>Super</a:t>
            </a:r>
            <a:r>
              <a:rPr lang="es-PA" sz="3000" dirty="0" smtClean="0"/>
              <a:t> Lazo (</a:t>
            </a:r>
            <a:r>
              <a:rPr lang="es-PA" sz="3000" dirty="0" err="1" smtClean="0"/>
              <a:t>Super</a:t>
            </a:r>
            <a:r>
              <a:rPr lang="es-PA" sz="3000" dirty="0" smtClean="0"/>
              <a:t> </a:t>
            </a:r>
            <a:r>
              <a:rPr lang="es-PA" sz="3000" dirty="0" err="1" smtClean="0"/>
              <a:t>Loop</a:t>
            </a:r>
            <a:r>
              <a:rPr lang="es-PA" sz="3000" dirty="0"/>
              <a:t>)</a:t>
            </a:r>
          </a:p>
        </p:txBody>
      </p:sp>
      <p:sp>
        <p:nvSpPr>
          <p:cNvPr id="3" name="Marcador de contenido 2"/>
          <p:cNvSpPr>
            <a:spLocks noGrp="1"/>
          </p:cNvSpPr>
          <p:nvPr>
            <p:ph idx="1"/>
          </p:nvPr>
        </p:nvSpPr>
        <p:spPr>
          <a:xfrm>
            <a:off x="1103312" y="2052918"/>
            <a:ext cx="8362660" cy="4195481"/>
          </a:xfrm>
        </p:spPr>
        <p:txBody>
          <a:bodyPr>
            <a:normAutofit fontScale="92500" lnSpcReduction="10000"/>
          </a:bodyPr>
          <a:lstStyle/>
          <a:p>
            <a:r>
              <a:rPr lang="es-PA" dirty="0" err="1" smtClean="0"/>
              <a:t>Super</a:t>
            </a:r>
            <a:r>
              <a:rPr lang="es-PA" dirty="0" smtClean="0"/>
              <a:t> Lazos son fáciles de implementar y encajan computacionalmente el modelo de E/S</a:t>
            </a:r>
          </a:p>
          <a:p>
            <a:pPr lvl="1"/>
            <a:r>
              <a:rPr lang="es-PA" dirty="0" smtClean="0"/>
              <a:t>Depende de la tarea de interrupción (ISR)</a:t>
            </a:r>
          </a:p>
          <a:p>
            <a:pPr lvl="1"/>
            <a:r>
              <a:rPr lang="es-PA" dirty="0" smtClean="0"/>
              <a:t>Poca predictibilidad (ISR anidadas) y extensibles</a:t>
            </a:r>
          </a:p>
          <a:p>
            <a:pPr lvl="1"/>
            <a:r>
              <a:rPr lang="es-PA" dirty="0" smtClean="0"/>
              <a:t>Cambio de la ISR o el </a:t>
            </a:r>
            <a:r>
              <a:rPr lang="es-PA" dirty="0" err="1" smtClean="0"/>
              <a:t>super</a:t>
            </a:r>
            <a:r>
              <a:rPr lang="es-PA" dirty="0" smtClean="0"/>
              <a:t> lazo afecta sobre el sistema</a:t>
            </a:r>
          </a:p>
          <a:p>
            <a:r>
              <a:rPr lang="es-PA" dirty="0" smtClean="0"/>
              <a:t>RTOS:  todas las peticiones computacionales son encapsuladas en tareas y basadas en demandas.</a:t>
            </a:r>
          </a:p>
          <a:p>
            <a:pPr lvl="1"/>
            <a:r>
              <a:rPr lang="es-PA" dirty="0" smtClean="0"/>
              <a:t>Mejor flujo e programa y respuesta a eventos</a:t>
            </a:r>
          </a:p>
          <a:p>
            <a:pPr lvl="1"/>
            <a:r>
              <a:rPr lang="es-PA" dirty="0" smtClean="0"/>
              <a:t>“Ilusión” de multitarea</a:t>
            </a:r>
          </a:p>
          <a:p>
            <a:pPr lvl="1"/>
            <a:r>
              <a:rPr lang="es-PA" dirty="0" err="1" smtClean="0"/>
              <a:t>ISRs</a:t>
            </a:r>
            <a:r>
              <a:rPr lang="es-PA" dirty="0" smtClean="0"/>
              <a:t> concisas y determinísticas</a:t>
            </a:r>
          </a:p>
          <a:p>
            <a:pPr lvl="1"/>
            <a:r>
              <a:rPr lang="es-PA" dirty="0" smtClean="0"/>
              <a:t>Mejor comunicación</a:t>
            </a:r>
          </a:p>
          <a:p>
            <a:pPr lvl="1"/>
            <a:r>
              <a:rPr lang="es-PA" dirty="0" smtClean="0"/>
              <a:t>Mejor almacenamiento de recursos</a:t>
            </a:r>
          </a:p>
        </p:txBody>
      </p:sp>
      <p:pic>
        <p:nvPicPr>
          <p:cNvPr id="17410" name="Picture 2" descr="Image result for RTOS ta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032" y="4577553"/>
            <a:ext cx="4762500"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forefront.io/attachments/upload-with-code.png"/>
          <p:cNvPicPr>
            <a:picLocks noChangeAspect="1" noChangeArrowheads="1"/>
          </p:cNvPicPr>
          <p:nvPr/>
        </p:nvPicPr>
        <p:blipFill rotWithShape="1">
          <a:blip r:embed="rId3">
            <a:extLst>
              <a:ext uri="{28A0092B-C50C-407E-A947-70E740481C1C}">
                <a14:useLocalDpi xmlns:a14="http://schemas.microsoft.com/office/drawing/2010/main" val="0"/>
              </a:ext>
            </a:extLst>
          </a:blip>
          <a:srcRect t="14665" r="60706" b="55460"/>
          <a:stretch/>
        </p:blipFill>
        <p:spPr bwMode="auto">
          <a:xfrm>
            <a:off x="9067811" y="1293253"/>
            <a:ext cx="2677721" cy="2443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652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RTOS de Este Curso</a:t>
            </a:r>
            <a:endParaRPr lang="es-PA" dirty="0"/>
          </a:p>
        </p:txBody>
      </p:sp>
      <p:sp>
        <p:nvSpPr>
          <p:cNvPr id="3" name="Marcador de contenido 2"/>
          <p:cNvSpPr>
            <a:spLocks noGrp="1"/>
          </p:cNvSpPr>
          <p:nvPr>
            <p:ph idx="1"/>
          </p:nvPr>
        </p:nvSpPr>
        <p:spPr/>
        <p:txBody>
          <a:bodyPr/>
          <a:lstStyle/>
          <a:p>
            <a:r>
              <a:rPr lang="es-PA" dirty="0" err="1" smtClean="0"/>
              <a:t>Keil</a:t>
            </a:r>
            <a:r>
              <a:rPr lang="es-PA" dirty="0" smtClean="0"/>
              <a:t> RTX</a:t>
            </a:r>
          </a:p>
          <a:p>
            <a:pPr lvl="1"/>
            <a:r>
              <a:rPr lang="es-PA" dirty="0" smtClean="0"/>
              <a:t>Soportado por núcleos ARM </a:t>
            </a:r>
            <a:r>
              <a:rPr lang="es-PA" dirty="0" err="1" smtClean="0"/>
              <a:t>Cortex</a:t>
            </a:r>
            <a:r>
              <a:rPr lang="es-PA" dirty="0" smtClean="0"/>
              <a:t>-M </a:t>
            </a:r>
          </a:p>
          <a:p>
            <a:pPr lvl="1"/>
            <a:r>
              <a:rPr lang="es-PA" dirty="0" smtClean="0"/>
              <a:t>Excelente para operaciones de E/S</a:t>
            </a:r>
          </a:p>
          <a:p>
            <a:pPr lvl="1"/>
            <a:r>
              <a:rPr lang="es-PA" dirty="0" err="1" smtClean="0"/>
              <a:t>Scheduler</a:t>
            </a:r>
            <a:r>
              <a:rPr lang="es-PA" dirty="0" smtClean="0"/>
              <a:t>/</a:t>
            </a:r>
            <a:r>
              <a:rPr lang="es-PA" dirty="0" err="1" smtClean="0"/>
              <a:t>Mutex</a:t>
            </a:r>
            <a:r>
              <a:rPr lang="es-PA" dirty="0" smtClean="0"/>
              <a:t>/</a:t>
            </a:r>
            <a:r>
              <a:rPr lang="es-PA" dirty="0" err="1" smtClean="0"/>
              <a:t>Semaforos</a:t>
            </a:r>
            <a:r>
              <a:rPr lang="es-PA" dirty="0" smtClean="0"/>
              <a:t>/Eventos/</a:t>
            </a:r>
            <a:r>
              <a:rPr lang="es-PA" dirty="0" err="1" smtClean="0"/>
              <a:t>Mailboxes</a:t>
            </a:r>
            <a:endParaRPr lang="es-PA" dirty="0" smtClean="0"/>
          </a:p>
          <a:p>
            <a:r>
              <a:rPr lang="es-PA" dirty="0" smtClean="0"/>
              <a:t>CMSIS-RTOS API</a:t>
            </a:r>
          </a:p>
          <a:p>
            <a:pPr lvl="1"/>
            <a:r>
              <a:rPr lang="es-PA" dirty="0" smtClean="0"/>
              <a:t>RTOS de interfaz genérica</a:t>
            </a:r>
          </a:p>
          <a:p>
            <a:pPr lvl="1"/>
            <a:r>
              <a:rPr lang="es-PA" dirty="0" smtClean="0"/>
              <a:t>CMSIS RTOS para ST es basado en </a:t>
            </a:r>
            <a:r>
              <a:rPr lang="es-PA" dirty="0" err="1" smtClean="0"/>
              <a:t>Keil</a:t>
            </a:r>
            <a:r>
              <a:rPr lang="es-PA" dirty="0" smtClean="0"/>
              <a:t> RTX</a:t>
            </a:r>
          </a:p>
          <a:p>
            <a:pPr lvl="1"/>
            <a:r>
              <a:rPr lang="es-PA" dirty="0" smtClean="0"/>
              <a:t>Utiliza algunas instrucciones de </a:t>
            </a:r>
            <a:r>
              <a:rPr lang="es-PA" dirty="0" err="1" smtClean="0"/>
              <a:t>Cortex</a:t>
            </a:r>
            <a:r>
              <a:rPr lang="es-PA" dirty="0" smtClean="0"/>
              <a:t>-M</a:t>
            </a:r>
          </a:p>
          <a:p>
            <a:r>
              <a:rPr lang="es-PA" dirty="0" smtClean="0"/>
              <a:t>Free RTOS</a:t>
            </a:r>
            <a:endParaRPr lang="es-PA" dirty="0"/>
          </a:p>
        </p:txBody>
      </p:sp>
      <p:pic>
        <p:nvPicPr>
          <p:cNvPr id="4" name="Imagen 3"/>
          <p:cNvPicPr>
            <a:picLocks noChangeAspect="1"/>
          </p:cNvPicPr>
          <p:nvPr/>
        </p:nvPicPr>
        <p:blipFill>
          <a:blip r:embed="rId2"/>
          <a:stretch>
            <a:fillRect/>
          </a:stretch>
        </p:blipFill>
        <p:spPr>
          <a:xfrm>
            <a:off x="7614700" y="1657349"/>
            <a:ext cx="4200525" cy="4591050"/>
          </a:xfrm>
          <a:prstGeom prst="rect">
            <a:avLst/>
          </a:prstGeom>
        </p:spPr>
      </p:pic>
    </p:spTree>
    <p:extLst>
      <p:ext uri="{BB962C8B-B14F-4D97-AF65-F5344CB8AC3E}">
        <p14:creationId xmlns:p14="http://schemas.microsoft.com/office/powerpoint/2010/main" val="4081386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Crear un Grupo de “Schedule” basado en tareas</a:t>
            </a:r>
            <a:endParaRPr lang="es-PA" dirty="0"/>
          </a:p>
        </p:txBody>
      </p:sp>
      <p:sp>
        <p:nvSpPr>
          <p:cNvPr id="3" name="Marcador de contenido 2"/>
          <p:cNvSpPr>
            <a:spLocks noGrp="1"/>
          </p:cNvSpPr>
          <p:nvPr>
            <p:ph idx="1"/>
          </p:nvPr>
        </p:nvSpPr>
        <p:spPr/>
        <p:txBody>
          <a:bodyPr/>
          <a:lstStyle/>
          <a:p>
            <a:r>
              <a:rPr lang="es-PA" dirty="0" err="1" smtClean="0"/>
              <a:t>Static</a:t>
            </a:r>
            <a:r>
              <a:rPr lang="es-PA" dirty="0" smtClean="0"/>
              <a:t> </a:t>
            </a:r>
            <a:r>
              <a:rPr lang="es-PA" dirty="0" err="1" smtClean="0"/>
              <a:t>Scheduler</a:t>
            </a:r>
            <a:r>
              <a:rPr lang="es-PA" dirty="0" smtClean="0"/>
              <a:t> (el más básico)</a:t>
            </a:r>
          </a:p>
          <a:p>
            <a:pPr lvl="1"/>
            <a:r>
              <a:rPr lang="es-PA" dirty="0" smtClean="0"/>
              <a:t>Simples y predecibles</a:t>
            </a:r>
          </a:p>
          <a:p>
            <a:pPr lvl="1"/>
            <a:r>
              <a:rPr lang="es-PA" dirty="0" smtClean="0"/>
              <a:t>t=tiempo de </a:t>
            </a:r>
            <a:r>
              <a:rPr lang="es-PA" dirty="0" err="1" smtClean="0"/>
              <a:t>scheduling</a:t>
            </a:r>
            <a:r>
              <a:rPr lang="es-PA" dirty="0" smtClean="0"/>
              <a:t> </a:t>
            </a:r>
          </a:p>
          <a:p>
            <a:pPr lvl="1"/>
            <a:r>
              <a:rPr lang="es-PA" dirty="0" smtClean="0"/>
              <a:t>T=tiempo total de la tarea empezando al tiempo “t”</a:t>
            </a:r>
            <a:endParaRPr lang="es-PA" dirty="0"/>
          </a:p>
        </p:txBody>
      </p:sp>
      <p:pic>
        <p:nvPicPr>
          <p:cNvPr id="18434" name="Picture 2" descr="Image result for static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00" y="3971568"/>
            <a:ext cx="7439025"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95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Utilización de Tiempo</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fontScale="92500" lnSpcReduction="10000"/>
              </a:bodyPr>
              <a:lstStyle/>
              <a:p>
                <a14:m>
                  <m:oMath xmlns:m="http://schemas.openxmlformats.org/officeDocument/2006/math">
                    <m:r>
                      <a:rPr lang="es-PA" b="0" i="1" smtClean="0">
                        <a:latin typeface="Cambria Math" panose="02040503050406030204" pitchFamily="18" charset="0"/>
                      </a:rPr>
                      <m:t>𝑈</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s-PA" b="0" i="1" smtClean="0">
                            <a:latin typeface="Cambria Math" panose="02040503050406030204" pitchFamily="18" charset="0"/>
                          </a:rPr>
                          <m:t>𝑖</m:t>
                        </m:r>
                        <m:r>
                          <a:rPr lang="pt-BR" i="1" smtClean="0">
                            <a:latin typeface="Cambria Math" panose="02040503050406030204" pitchFamily="18" charset="0"/>
                          </a:rPr>
                          <m:t>=0</m:t>
                        </m:r>
                      </m:sub>
                      <m:sup>
                        <m:r>
                          <a:rPr lang="pt-BR" i="1" smtClean="0">
                            <a:latin typeface="Cambria Math" panose="02040503050406030204" pitchFamily="18" charset="0"/>
                          </a:rPr>
                          <m:t>𝑛</m:t>
                        </m:r>
                      </m:sup>
                      <m:e>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es-PA" b="0" i="1" smtClean="0">
                                    <a:latin typeface="Cambria Math" panose="02040503050406030204" pitchFamily="18" charset="0"/>
                                  </a:rPr>
                                  <m:t>𝑒</m:t>
                                </m:r>
                              </m:e>
                              <m:sub>
                                <m:r>
                                  <a:rPr lang="es-PA" b="0" i="1" smtClean="0">
                                    <a:latin typeface="Cambria Math" panose="02040503050406030204" pitchFamily="18" charset="0"/>
                                  </a:rPr>
                                  <m:t>𝑖</m:t>
                                </m:r>
                              </m:sub>
                            </m:sSub>
                          </m:num>
                          <m:den>
                            <m:sSub>
                              <m:sSubPr>
                                <m:ctrlPr>
                                  <a:rPr lang="pt-BR" i="1" smtClean="0">
                                    <a:latin typeface="Cambria Math" panose="02040503050406030204" pitchFamily="18" charset="0"/>
                                  </a:rPr>
                                </m:ctrlPr>
                              </m:sSubPr>
                              <m:e>
                                <m:r>
                                  <a:rPr lang="es-PA" b="0" i="1" smtClean="0">
                                    <a:latin typeface="Cambria Math" panose="02040503050406030204" pitchFamily="18" charset="0"/>
                                  </a:rPr>
                                  <m:t>𝑃</m:t>
                                </m:r>
                              </m:e>
                              <m:sub>
                                <m:r>
                                  <a:rPr lang="es-PA" b="0" i="1" smtClean="0">
                                    <a:latin typeface="Cambria Math" panose="02040503050406030204" pitchFamily="18" charset="0"/>
                                  </a:rPr>
                                  <m:t>𝑖</m:t>
                                </m:r>
                              </m:sub>
                            </m:sSub>
                          </m:den>
                        </m:f>
                      </m:e>
                    </m:nary>
                  </m:oMath>
                </a14:m>
                <a:endParaRPr lang="es-PA" dirty="0" smtClean="0"/>
              </a:p>
              <a:p>
                <a:pPr lvl="1"/>
                <a:r>
                  <a:rPr lang="es-PA" dirty="0" smtClean="0"/>
                  <a:t>Depende del tiempo de ejecución</a:t>
                </a:r>
              </a:p>
              <a:p>
                <a:pPr lvl="1"/>
                <a:r>
                  <a:rPr lang="es-PA" dirty="0" smtClean="0"/>
                  <a:t>Y de cuan frecuente aparecen</a:t>
                </a:r>
              </a:p>
              <a:p>
                <a:pPr lvl="1"/>
                <a:r>
                  <a:rPr lang="es-PA" dirty="0" smtClean="0"/>
                  <a:t>Si U &gt; 1, el sistema no es factible</a:t>
                </a:r>
              </a:p>
              <a:p>
                <a:pPr lvl="1"/>
                <a:endParaRPr lang="es-PA" dirty="0"/>
              </a:p>
              <a:p>
                <a:pPr lvl="1"/>
                <a:endParaRPr lang="es-PA" dirty="0" smtClean="0"/>
              </a:p>
              <a:p>
                <a:pPr lvl="1"/>
                <a:r>
                  <a:rPr lang="es-PA" dirty="0" smtClean="0"/>
                  <a:t>U = 1/3 + 1/4 + 2/10 = 0.7833</a:t>
                </a:r>
              </a:p>
              <a:p>
                <a:pPr lvl="2"/>
                <a:r>
                  <a:rPr lang="es-PA" dirty="0" smtClean="0"/>
                  <a:t>No necesariamente es factible o no, depende de:</a:t>
                </a:r>
              </a:p>
              <a:p>
                <a:pPr lvl="2"/>
                <a:r>
                  <a:rPr lang="es-PA" dirty="0" smtClean="0"/>
                  <a:t>En un RTOS algunas tareas pueden ocurrir al mismo tiempo</a:t>
                </a:r>
              </a:p>
              <a:p>
                <a:pPr lvl="2"/>
                <a:r>
                  <a:rPr lang="es-PA" dirty="0" smtClean="0"/>
                  <a:t>Aún si hay tareas que dejan espacio, pueden ejecutarse en tiempos inapropiados</a:t>
                </a:r>
                <a:endParaRPr lang="es-PA" dirty="0"/>
              </a:p>
              <a:p>
                <a:r>
                  <a:rPr lang="es-PA" dirty="0" err="1" smtClean="0"/>
                  <a:t>Conclusion</a:t>
                </a:r>
                <a:r>
                  <a:rPr lang="es-PA" dirty="0" smtClean="0"/>
                  <a:t>:  Hay que escoger un </a:t>
                </a:r>
                <a:r>
                  <a:rPr lang="es-PA" dirty="0" err="1" smtClean="0"/>
                  <a:t>scheduler</a:t>
                </a:r>
                <a:r>
                  <a:rPr lang="es-PA" dirty="0"/>
                  <a:t> </a:t>
                </a:r>
                <a:r>
                  <a:rPr lang="es-PA" dirty="0" smtClean="0"/>
                  <a:t>(uno que opere bien)</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272" t="-10029" r="-68"/>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7702276" y="1853248"/>
            <a:ext cx="3283403" cy="2479870"/>
          </a:xfrm>
          <a:prstGeom prst="rect">
            <a:avLst/>
          </a:prstGeom>
        </p:spPr>
      </p:pic>
    </p:spTree>
    <p:extLst>
      <p:ext uri="{BB962C8B-B14F-4D97-AF65-F5344CB8AC3E}">
        <p14:creationId xmlns:p14="http://schemas.microsoft.com/office/powerpoint/2010/main" val="29728213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r>
              <a:rPr lang="es-PA" dirty="0" smtClean="0"/>
              <a:t>Inicialmente el SO crea todas las tareas y las aloja en la memoria</a:t>
            </a:r>
          </a:p>
          <a:p>
            <a:r>
              <a:rPr lang="es-PA" dirty="0" smtClean="0"/>
              <a:t>El SO tiene un </a:t>
            </a:r>
            <a:r>
              <a:rPr lang="es-PA" dirty="0" err="1" smtClean="0"/>
              <a:t>SysTick</a:t>
            </a:r>
            <a:r>
              <a:rPr lang="es-PA" dirty="0" smtClean="0"/>
              <a:t> (</a:t>
            </a:r>
            <a:r>
              <a:rPr lang="es-PA" dirty="0" err="1" smtClean="0"/>
              <a:t>timer</a:t>
            </a:r>
            <a:r>
              <a:rPr lang="es-PA" dirty="0" smtClean="0"/>
              <a:t>) que finaliza al primer tiempo de Schedule</a:t>
            </a:r>
          </a:p>
          <a:p>
            <a:pPr lvl="1"/>
            <a:r>
              <a:rPr lang="es-PA" dirty="0" smtClean="0"/>
              <a:t>El tiempo expira en cada punto de “Schedule”</a:t>
            </a:r>
          </a:p>
          <a:p>
            <a:pPr lvl="1"/>
            <a:r>
              <a:rPr lang="es-PA" dirty="0" smtClean="0"/>
              <a:t>La tarea “T” es agendada (“</a:t>
            </a:r>
            <a:r>
              <a:rPr lang="es-PA" dirty="0" err="1" smtClean="0"/>
              <a:t>scheduled</a:t>
            </a:r>
            <a:r>
              <a:rPr lang="es-PA" dirty="0" smtClean="0"/>
              <a:t>”) al tiempo “t”</a:t>
            </a:r>
          </a:p>
        </p:txBody>
      </p:sp>
      <p:pic>
        <p:nvPicPr>
          <p:cNvPr id="5" name="Imagen 4"/>
          <p:cNvPicPr>
            <a:picLocks noChangeAspect="1"/>
          </p:cNvPicPr>
          <p:nvPr/>
        </p:nvPicPr>
        <p:blipFill>
          <a:blip r:embed="rId2"/>
          <a:stretch>
            <a:fillRect/>
          </a:stretch>
        </p:blipFill>
        <p:spPr>
          <a:xfrm>
            <a:off x="1364489" y="4150658"/>
            <a:ext cx="8896350" cy="2209800"/>
          </a:xfrm>
          <a:prstGeom prst="rect">
            <a:avLst/>
          </a:prstGeom>
        </p:spPr>
      </p:pic>
      <p:pic>
        <p:nvPicPr>
          <p:cNvPr id="19458" name="Picture 2" descr="Image result for heap vs stack"/>
          <p:cNvPicPr>
            <a:picLocks noChangeAspect="1" noChangeArrowheads="1"/>
          </p:cNvPicPr>
          <p:nvPr/>
        </p:nvPicPr>
        <p:blipFill rotWithShape="1">
          <a:blip r:embed="rId3">
            <a:extLst>
              <a:ext uri="{28A0092B-C50C-407E-A947-70E740481C1C}">
                <a14:useLocalDpi xmlns:a14="http://schemas.microsoft.com/office/drawing/2010/main" val="0"/>
              </a:ext>
            </a:extLst>
          </a:blip>
          <a:srcRect l="74496" t="11179" r="8321" b="4689"/>
          <a:stretch/>
        </p:blipFill>
        <p:spPr bwMode="auto">
          <a:xfrm>
            <a:off x="10406129" y="590723"/>
            <a:ext cx="1571224" cy="576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612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Componentes del </a:t>
            </a:r>
            <a:r>
              <a:rPr lang="es-PA" dirty="0" err="1" smtClean="0"/>
              <a:t>Scheduler</a:t>
            </a:r>
            <a:endParaRPr lang="es-PA" dirty="0"/>
          </a:p>
        </p:txBody>
      </p:sp>
      <p:sp>
        <p:nvSpPr>
          <p:cNvPr id="3" name="Marcador de contenido 2"/>
          <p:cNvSpPr>
            <a:spLocks noGrp="1"/>
          </p:cNvSpPr>
          <p:nvPr>
            <p:ph idx="1"/>
          </p:nvPr>
        </p:nvSpPr>
        <p:spPr/>
        <p:txBody>
          <a:bodyPr>
            <a:normAutofit/>
          </a:bodyPr>
          <a:lstStyle/>
          <a:p>
            <a:endParaRPr lang="es-PA" dirty="0" smtClean="0"/>
          </a:p>
        </p:txBody>
      </p:sp>
      <p:pic>
        <p:nvPicPr>
          <p:cNvPr id="4" name="Imagen 3"/>
          <p:cNvPicPr>
            <a:picLocks noChangeAspect="1"/>
          </p:cNvPicPr>
          <p:nvPr/>
        </p:nvPicPr>
        <p:blipFill>
          <a:blip r:embed="rId2"/>
          <a:stretch>
            <a:fillRect/>
          </a:stretch>
        </p:blipFill>
        <p:spPr>
          <a:xfrm>
            <a:off x="3405858" y="1421544"/>
            <a:ext cx="5019675" cy="5200650"/>
          </a:xfrm>
          <a:prstGeom prst="rect">
            <a:avLst/>
          </a:prstGeom>
        </p:spPr>
      </p:pic>
    </p:spTree>
    <p:extLst>
      <p:ext uri="{BB962C8B-B14F-4D97-AF65-F5344CB8AC3E}">
        <p14:creationId xmlns:p14="http://schemas.microsoft.com/office/powerpoint/2010/main" val="410171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Schedule manejado por reloj</a:t>
            </a:r>
            <a:endParaRPr lang="es-PA" dirty="0"/>
          </a:p>
        </p:txBody>
      </p:sp>
      <p:sp>
        <p:nvSpPr>
          <p:cNvPr id="3" name="Marcador de contenido 2"/>
          <p:cNvSpPr>
            <a:spLocks noGrp="1"/>
          </p:cNvSpPr>
          <p:nvPr>
            <p:ph idx="1"/>
          </p:nvPr>
        </p:nvSpPr>
        <p:spPr/>
        <p:txBody>
          <a:bodyPr>
            <a:normAutofit/>
          </a:bodyPr>
          <a:lstStyle/>
          <a:p>
            <a:r>
              <a:rPr lang="es-PA" dirty="0" smtClean="0"/>
              <a:t>El “</a:t>
            </a:r>
            <a:r>
              <a:rPr lang="es-PA" dirty="0"/>
              <a:t>Schedule</a:t>
            </a:r>
            <a:r>
              <a:rPr lang="es-PA" dirty="0" smtClean="0"/>
              <a:t>” es creado en modo off-line</a:t>
            </a:r>
          </a:p>
          <a:p>
            <a:r>
              <a:rPr lang="es-PA" dirty="0" smtClean="0"/>
              <a:t>Limitantes de precedencia son tratadas explícitamente</a:t>
            </a:r>
          </a:p>
          <a:p>
            <a:r>
              <a:rPr lang="es-PA" dirty="0" smtClean="0"/>
              <a:t>El “</a:t>
            </a:r>
            <a:r>
              <a:rPr lang="es-PA" dirty="0" err="1" smtClean="0"/>
              <a:t>scheduler</a:t>
            </a:r>
            <a:r>
              <a:rPr lang="es-PA" dirty="0" smtClean="0"/>
              <a:t>” decide cuando expira el tiempo.</a:t>
            </a:r>
          </a:p>
        </p:txBody>
      </p:sp>
      <p:pic>
        <p:nvPicPr>
          <p:cNvPr id="5" name="Imagen 4"/>
          <p:cNvPicPr>
            <a:picLocks noChangeAspect="1"/>
          </p:cNvPicPr>
          <p:nvPr/>
        </p:nvPicPr>
        <p:blipFill>
          <a:blip r:embed="rId2"/>
          <a:stretch>
            <a:fillRect/>
          </a:stretch>
        </p:blipFill>
        <p:spPr>
          <a:xfrm>
            <a:off x="2794715" y="3599216"/>
            <a:ext cx="6314980" cy="3023877"/>
          </a:xfrm>
          <a:prstGeom prst="rect">
            <a:avLst/>
          </a:prstGeom>
        </p:spPr>
      </p:pic>
    </p:spTree>
    <p:extLst>
      <p:ext uri="{BB962C8B-B14F-4D97-AF65-F5344CB8AC3E}">
        <p14:creationId xmlns:p14="http://schemas.microsoft.com/office/powerpoint/2010/main" val="2162196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Prioridades</a:t>
            </a:r>
            <a:endParaRPr lang="es-PA" dirty="0"/>
          </a:p>
        </p:txBody>
      </p:sp>
      <p:sp>
        <p:nvSpPr>
          <p:cNvPr id="3" name="Marcador de contenido 2"/>
          <p:cNvSpPr>
            <a:spLocks noGrp="1"/>
          </p:cNvSpPr>
          <p:nvPr>
            <p:ph idx="1"/>
          </p:nvPr>
        </p:nvSpPr>
        <p:spPr/>
        <p:txBody>
          <a:bodyPr>
            <a:normAutofit/>
          </a:bodyPr>
          <a:lstStyle/>
          <a:p>
            <a:r>
              <a:rPr lang="es-PA" dirty="0" smtClean="0"/>
              <a:t>Dicta las preferencias de las tareas</a:t>
            </a:r>
          </a:p>
          <a:p>
            <a:pPr lvl="1"/>
            <a:r>
              <a:rPr lang="es-PA" dirty="0" smtClean="0"/>
              <a:t>quien va primero</a:t>
            </a:r>
          </a:p>
          <a:p>
            <a:pPr lvl="1"/>
            <a:r>
              <a:rPr lang="es-PA" dirty="0" smtClean="0"/>
              <a:t>cual tiene más tiempo del CPU</a:t>
            </a:r>
          </a:p>
        </p:txBody>
      </p:sp>
      <p:pic>
        <p:nvPicPr>
          <p:cNvPr id="1026" name="Picture 2" descr="Image result for task priorities r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00" y="3316406"/>
            <a:ext cx="7409184" cy="336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676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err="1" smtClean="0"/>
              <a:t>Systick</a:t>
            </a:r>
            <a:r>
              <a:rPr lang="es-PA" dirty="0" smtClean="0"/>
              <a:t> del </a:t>
            </a:r>
            <a:r>
              <a:rPr lang="es-PA" dirty="0" err="1" smtClean="0"/>
              <a:t>Scheduling</a:t>
            </a:r>
            <a:endParaRPr lang="es-PA" dirty="0"/>
          </a:p>
        </p:txBody>
      </p:sp>
      <p:sp>
        <p:nvSpPr>
          <p:cNvPr id="3" name="Marcador de contenido 2"/>
          <p:cNvSpPr>
            <a:spLocks noGrp="1"/>
          </p:cNvSpPr>
          <p:nvPr>
            <p:ph idx="1"/>
          </p:nvPr>
        </p:nvSpPr>
        <p:spPr>
          <a:xfrm>
            <a:off x="352683" y="2052918"/>
            <a:ext cx="8946541" cy="4195481"/>
          </a:xfrm>
        </p:spPr>
        <p:txBody>
          <a:bodyPr>
            <a:normAutofit fontScale="92500" lnSpcReduction="20000"/>
          </a:bodyPr>
          <a:lstStyle/>
          <a:p>
            <a:r>
              <a:rPr lang="es-PA" dirty="0" smtClean="0"/>
              <a:t>Es un temporizador implementado para el sistema operativo</a:t>
            </a:r>
          </a:p>
          <a:p>
            <a:r>
              <a:rPr lang="es-PA" dirty="0" smtClean="0"/>
              <a:t>Genera interrupciones en periodos regulares (</a:t>
            </a:r>
            <a:r>
              <a:rPr lang="es-PA" dirty="0" err="1" smtClean="0"/>
              <a:t>p.e</a:t>
            </a:r>
            <a:r>
              <a:rPr lang="es-PA" dirty="0" smtClean="0"/>
              <a:t>. cada 20ms)</a:t>
            </a:r>
          </a:p>
          <a:p>
            <a:r>
              <a:rPr lang="es-PA" dirty="0" smtClean="0"/>
              <a:t>En ARM se llama </a:t>
            </a:r>
            <a:r>
              <a:rPr lang="es-PA" dirty="0" err="1" smtClean="0"/>
              <a:t>SysTick</a:t>
            </a:r>
            <a:r>
              <a:rPr lang="es-PA" dirty="0" smtClean="0"/>
              <a:t> </a:t>
            </a:r>
            <a:r>
              <a:rPr lang="es-PA" dirty="0" err="1" smtClean="0"/>
              <a:t>Timer</a:t>
            </a:r>
            <a:endParaRPr lang="es-PA" dirty="0" smtClean="0"/>
          </a:p>
          <a:p>
            <a:r>
              <a:rPr lang="es-PA" dirty="0" smtClean="0"/>
              <a:t>No se podría, ejemplo, a 1.5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 </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r>
              <a:rPr lang="es-PA" dirty="0" smtClean="0">
                <a:sym typeface="Wingdings" panose="05000000000000000000" pitchFamily="2" charset="2"/>
              </a:rPr>
              <a:t></a:t>
            </a:r>
            <a:r>
              <a:rPr lang="es-PA" dirty="0">
                <a:sym typeface="Wingdings" panose="05000000000000000000" pitchFamily="2" charset="2"/>
              </a:rPr>
              <a:t> </a:t>
            </a:r>
            <a:endParaRPr lang="es-PA" dirty="0" smtClean="0">
              <a:sym typeface="Wingdings" panose="05000000000000000000" pitchFamily="2" charset="2"/>
            </a:endParaRPr>
          </a:p>
          <a:p>
            <a:r>
              <a:rPr lang="es-PA" dirty="0" smtClean="0">
                <a:sym typeface="Wingdings" panose="05000000000000000000" pitchFamily="2" charset="2"/>
              </a:rPr>
              <a:t>Debe esperar el siguiente punto de Schedule</a:t>
            </a:r>
          </a:p>
          <a:p>
            <a:pPr lvl="1"/>
            <a:r>
              <a:rPr lang="es-PA" dirty="0" smtClean="0">
                <a:sym typeface="Wingdings" panose="05000000000000000000" pitchFamily="2" charset="2"/>
              </a:rPr>
              <a:t>Podría tener un retardo de 1</a:t>
            </a:r>
          </a:p>
          <a:p>
            <a:endParaRPr lang="es-PA" dirty="0" smtClean="0">
              <a:sym typeface="Wingdings" panose="05000000000000000000" pitchFamily="2" charset="2"/>
            </a:endParaRPr>
          </a:p>
          <a:p>
            <a:r>
              <a:rPr lang="es-PA" dirty="0" err="1" smtClean="0">
                <a:sym typeface="Wingdings" panose="05000000000000000000" pitchFamily="2" charset="2"/>
              </a:rPr>
              <a:t>Ejm</a:t>
            </a:r>
            <a:r>
              <a:rPr lang="es-PA" dirty="0" smtClean="0">
                <a:sym typeface="Wingdings" panose="05000000000000000000" pitchFamily="2" charset="2"/>
              </a:rPr>
              <a:t> de S.O. con </a:t>
            </a:r>
            <a:r>
              <a:rPr lang="es-PA" dirty="0" err="1" smtClean="0">
                <a:sym typeface="Wingdings" panose="05000000000000000000" pitchFamily="2" charset="2"/>
              </a:rPr>
              <a:t>systick</a:t>
            </a:r>
            <a:r>
              <a:rPr lang="es-PA" dirty="0" smtClean="0">
                <a:sym typeface="Wingdings" panose="05000000000000000000" pitchFamily="2" charset="2"/>
              </a:rPr>
              <a:t>:  </a:t>
            </a:r>
            <a:r>
              <a:rPr lang="es-PA" dirty="0" err="1" smtClean="0">
                <a:sym typeface="Wingdings" panose="05000000000000000000" pitchFamily="2" charset="2"/>
              </a:rPr>
              <a:t>FreeRTOS</a:t>
            </a:r>
            <a:endParaRPr lang="es-PA" dirty="0" smtClean="0">
              <a:sym typeface="Wingdings" panose="05000000000000000000" pitchFamily="2" charset="2"/>
            </a:endParaRPr>
          </a:p>
          <a:p>
            <a:endParaRPr lang="es-PA" dirty="0">
              <a:sym typeface="Wingdings" panose="05000000000000000000" pitchFamily="2" charset="2"/>
            </a:endParaRPr>
          </a:p>
          <a:p>
            <a:r>
              <a:rPr lang="es-PA" dirty="0" err="1" smtClean="0">
                <a:sym typeface="Wingdings" panose="05000000000000000000" pitchFamily="2" charset="2"/>
              </a:rPr>
              <a:t>Desv</a:t>
            </a:r>
            <a:r>
              <a:rPr lang="es-PA" dirty="0" smtClean="0">
                <a:sym typeface="Wingdings" panose="05000000000000000000" pitchFamily="2" charset="2"/>
              </a:rPr>
              <a:t>:  </a:t>
            </a:r>
          </a:p>
          <a:p>
            <a:pPr lvl="1"/>
            <a:r>
              <a:rPr lang="es-PA" dirty="0" smtClean="0">
                <a:sym typeface="Wingdings" panose="05000000000000000000" pitchFamily="2" charset="2"/>
              </a:rPr>
              <a:t>Aunque la tarea no tenga nada que hacer es seleccionada</a:t>
            </a:r>
          </a:p>
          <a:p>
            <a:pPr lvl="1"/>
            <a:r>
              <a:rPr lang="es-PA" dirty="0" smtClean="0"/>
              <a:t>Conmuta el contexto innecesariamente</a:t>
            </a:r>
          </a:p>
        </p:txBody>
      </p:sp>
      <p:pic>
        <p:nvPicPr>
          <p:cNvPr id="5" name="Imagen 4"/>
          <p:cNvPicPr>
            <a:picLocks noChangeAspect="1"/>
          </p:cNvPicPr>
          <p:nvPr/>
        </p:nvPicPr>
        <p:blipFill>
          <a:blip r:embed="rId2"/>
          <a:stretch>
            <a:fillRect/>
          </a:stretch>
        </p:blipFill>
        <p:spPr>
          <a:xfrm>
            <a:off x="6290077" y="2811439"/>
            <a:ext cx="4846447" cy="2763172"/>
          </a:xfrm>
          <a:prstGeom prst="rect">
            <a:avLst/>
          </a:prstGeom>
        </p:spPr>
      </p:pic>
    </p:spTree>
    <p:extLst>
      <p:ext uri="{BB962C8B-B14F-4D97-AF65-F5344CB8AC3E}">
        <p14:creationId xmlns:p14="http://schemas.microsoft.com/office/powerpoint/2010/main" val="899294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920657" cy="1400530"/>
          </a:xfrm>
        </p:spPr>
        <p:txBody>
          <a:bodyPr/>
          <a:lstStyle/>
          <a:p>
            <a:r>
              <a:rPr lang="es-PA" dirty="0" smtClean="0"/>
              <a:t>Otro tipo de manejo de Tareas</a:t>
            </a:r>
            <a:endParaRPr lang="es-PA" dirty="0"/>
          </a:p>
        </p:txBody>
      </p:sp>
      <p:sp>
        <p:nvSpPr>
          <p:cNvPr id="3" name="Marcador de contenido 2"/>
          <p:cNvSpPr>
            <a:spLocks noGrp="1"/>
          </p:cNvSpPr>
          <p:nvPr>
            <p:ph idx="1"/>
          </p:nvPr>
        </p:nvSpPr>
        <p:spPr>
          <a:xfrm>
            <a:off x="352684" y="2052918"/>
            <a:ext cx="6348368" cy="4607189"/>
          </a:xfrm>
        </p:spPr>
        <p:txBody>
          <a:bodyPr>
            <a:normAutofit fontScale="92500" lnSpcReduction="20000"/>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es más flexible</a:t>
            </a:r>
          </a:p>
          <a:p>
            <a:pPr lvl="1"/>
            <a:r>
              <a:rPr lang="es-PA" dirty="0" smtClean="0">
                <a:sym typeface="Wingdings" panose="05000000000000000000" pitchFamily="2" charset="2"/>
              </a:rPr>
              <a:t>Dividir el tiempo del CPU en pequeños pedazos</a:t>
            </a:r>
          </a:p>
          <a:p>
            <a:pPr lvl="1"/>
            <a:r>
              <a:rPr lang="es-PA" dirty="0" smtClean="0">
                <a:sym typeface="Wingdings" panose="05000000000000000000" pitchFamily="2" charset="2"/>
              </a:rPr>
              <a:t>Darle cada tiempo a cada tarea</a:t>
            </a:r>
          </a:p>
          <a:p>
            <a:pPr lvl="1"/>
            <a:endParaRPr lang="es-PA" dirty="0">
              <a:sym typeface="Wingdings" panose="05000000000000000000" pitchFamily="2" charset="2"/>
            </a:endParaRPr>
          </a:p>
          <a:p>
            <a:r>
              <a:rPr lang="es-PA" dirty="0" smtClean="0">
                <a:sym typeface="Wingdings" panose="05000000000000000000" pitchFamily="2" charset="2"/>
              </a:rPr>
              <a:t>Round </a:t>
            </a:r>
            <a:r>
              <a:rPr lang="es-PA" dirty="0" err="1" smtClean="0">
                <a:sym typeface="Wingdings" panose="05000000000000000000" pitchFamily="2" charset="2"/>
              </a:rPr>
              <a:t>Robin</a:t>
            </a:r>
            <a:r>
              <a:rPr lang="es-PA" dirty="0" smtClean="0">
                <a:sym typeface="Wingdings" panose="05000000000000000000" pitchFamily="2" charset="2"/>
              </a:rPr>
              <a:t> </a:t>
            </a:r>
            <a:r>
              <a:rPr lang="es-PA" dirty="0" err="1" smtClean="0">
                <a:sym typeface="Wingdings" panose="05000000000000000000" pitchFamily="2" charset="2"/>
              </a:rPr>
              <a:t>Scheduler</a:t>
            </a:r>
            <a:endParaRPr lang="es-PA" dirty="0" smtClean="0">
              <a:sym typeface="Wingdings" panose="05000000000000000000" pitchFamily="2" charset="2"/>
            </a:endParaRPr>
          </a:p>
          <a:p>
            <a:pPr lvl="1"/>
            <a:r>
              <a:rPr lang="es-PA" dirty="0" smtClean="0">
                <a:sym typeface="Wingdings" panose="05000000000000000000" pitchFamily="2" charset="2"/>
              </a:rPr>
              <a:t>Utilizando un FIFO (</a:t>
            </a:r>
            <a:r>
              <a:rPr lang="es-PA" dirty="0" err="1" smtClean="0">
                <a:sym typeface="Wingdings" panose="05000000000000000000" pitchFamily="2" charset="2"/>
              </a:rPr>
              <a:t>First</a:t>
            </a:r>
            <a:r>
              <a:rPr lang="es-PA" dirty="0" smtClean="0">
                <a:sym typeface="Wingdings" panose="05000000000000000000" pitchFamily="2" charset="2"/>
              </a:rPr>
              <a:t> In </a:t>
            </a:r>
            <a:r>
              <a:rPr lang="es-PA" dirty="0" err="1" smtClean="0">
                <a:sym typeface="Wingdings" panose="05000000000000000000" pitchFamily="2" charset="2"/>
              </a:rPr>
              <a:t>First</a:t>
            </a:r>
            <a:r>
              <a:rPr lang="es-PA" dirty="0" smtClean="0">
                <a:sym typeface="Wingdings" panose="05000000000000000000" pitchFamily="2" charset="2"/>
              </a:rPr>
              <a:t> </a:t>
            </a:r>
            <a:r>
              <a:rPr lang="es-PA" dirty="0" err="1" smtClean="0">
                <a:sym typeface="Wingdings" panose="05000000000000000000" pitchFamily="2" charset="2"/>
              </a:rPr>
              <a:t>Out</a:t>
            </a:r>
            <a:r>
              <a:rPr lang="es-PA" dirty="0" smtClean="0">
                <a:sym typeface="Wingdings" panose="05000000000000000000" pitchFamily="2" charset="2"/>
              </a:rPr>
              <a:t>)</a:t>
            </a:r>
            <a:endParaRPr lang="es-PA" dirty="0">
              <a:sym typeface="Wingdings" panose="05000000000000000000" pitchFamily="2" charset="2"/>
            </a:endParaRPr>
          </a:p>
          <a:p>
            <a:pPr lvl="1"/>
            <a:r>
              <a:rPr lang="es-PA" dirty="0" smtClean="0"/>
              <a:t>Para “n” tareas</a:t>
            </a:r>
          </a:p>
          <a:p>
            <a:pPr lvl="2"/>
            <a:r>
              <a:rPr lang="es-PA" dirty="0" smtClean="0"/>
              <a:t>Cada tarea tiene su tiempo dividido</a:t>
            </a:r>
          </a:p>
          <a:p>
            <a:pPr lvl="1"/>
            <a:r>
              <a:rPr lang="es-PA" dirty="0" smtClean="0"/>
              <a:t>Depende del tamaño del </a:t>
            </a:r>
            <a:r>
              <a:rPr lang="es-PA" dirty="0" err="1" smtClean="0"/>
              <a:t>queue</a:t>
            </a:r>
            <a:endParaRPr lang="es-PA" dirty="0"/>
          </a:p>
          <a:p>
            <a:pPr lvl="1"/>
            <a:r>
              <a:rPr lang="es-PA" dirty="0" smtClean="0"/>
              <a:t>No depende del tiempo de ejecución</a:t>
            </a:r>
          </a:p>
          <a:p>
            <a:pPr lvl="1"/>
            <a:r>
              <a:rPr lang="es-PA" dirty="0" smtClean="0"/>
              <a:t>Es justo en tiempo</a:t>
            </a:r>
          </a:p>
          <a:p>
            <a:pPr lvl="1"/>
            <a:r>
              <a:rPr lang="es-PA" dirty="0" smtClean="0"/>
              <a:t>No hay noción de prioridades</a:t>
            </a:r>
          </a:p>
          <a:p>
            <a:pPr lvl="1"/>
            <a:r>
              <a:rPr lang="es-PA" dirty="0" smtClean="0"/>
              <a:t>Todas son tareas de baja prioridad (no es lo mejor)</a:t>
            </a:r>
          </a:p>
        </p:txBody>
      </p:sp>
      <p:pic>
        <p:nvPicPr>
          <p:cNvPr id="6" name="Imagen 5"/>
          <p:cNvPicPr>
            <a:picLocks noChangeAspect="1"/>
          </p:cNvPicPr>
          <p:nvPr/>
        </p:nvPicPr>
        <p:blipFill>
          <a:blip r:embed="rId2"/>
          <a:stretch>
            <a:fillRect/>
          </a:stretch>
        </p:blipFill>
        <p:spPr>
          <a:xfrm>
            <a:off x="6566768" y="1152983"/>
            <a:ext cx="3989531" cy="1740342"/>
          </a:xfrm>
          <a:prstGeom prst="rect">
            <a:avLst/>
          </a:prstGeom>
        </p:spPr>
      </p:pic>
      <p:pic>
        <p:nvPicPr>
          <p:cNvPr id="7" name="Imagen 6"/>
          <p:cNvPicPr>
            <a:picLocks noChangeAspect="1"/>
          </p:cNvPicPr>
          <p:nvPr/>
        </p:nvPicPr>
        <p:blipFill>
          <a:blip r:embed="rId3"/>
          <a:stretch>
            <a:fillRect/>
          </a:stretch>
        </p:blipFill>
        <p:spPr>
          <a:xfrm>
            <a:off x="6566768" y="3092995"/>
            <a:ext cx="3986343" cy="1602187"/>
          </a:xfrm>
          <a:prstGeom prst="rect">
            <a:avLst/>
          </a:prstGeom>
        </p:spPr>
      </p:pic>
      <p:pic>
        <p:nvPicPr>
          <p:cNvPr id="8" name="Imagen 7"/>
          <p:cNvPicPr>
            <a:picLocks noChangeAspect="1"/>
          </p:cNvPicPr>
          <p:nvPr/>
        </p:nvPicPr>
        <p:blipFill>
          <a:blip r:embed="rId4"/>
          <a:stretch>
            <a:fillRect/>
          </a:stretch>
        </p:blipFill>
        <p:spPr>
          <a:xfrm>
            <a:off x="6566768" y="4894852"/>
            <a:ext cx="3986343" cy="1383017"/>
          </a:xfrm>
          <a:prstGeom prst="rect">
            <a:avLst/>
          </a:prstGeom>
        </p:spPr>
      </p:pic>
    </p:spTree>
    <p:extLst>
      <p:ext uri="{BB962C8B-B14F-4D97-AF65-F5344CB8AC3E}">
        <p14:creationId xmlns:p14="http://schemas.microsoft.com/office/powerpoint/2010/main" val="1840080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317898" cy="1400530"/>
          </a:xfrm>
        </p:spPr>
        <p:txBody>
          <a:bodyPr/>
          <a:lstStyle/>
          <a:p>
            <a:r>
              <a:rPr lang="es-PA" dirty="0" smtClean="0"/>
              <a:t>Tarjeta Recomendada – Proyecto Final – Digital Camera </a:t>
            </a:r>
            <a:r>
              <a:rPr lang="en-US" dirty="0" smtClean="0"/>
              <a:t>(Store/Load/View)</a:t>
            </a:r>
            <a:endParaRPr lang="es-PA" dirty="0"/>
          </a:p>
        </p:txBody>
      </p:sp>
      <p:sp>
        <p:nvSpPr>
          <p:cNvPr id="3" name="Marcador de contenido 2"/>
          <p:cNvSpPr>
            <a:spLocks noGrp="1"/>
          </p:cNvSpPr>
          <p:nvPr>
            <p:ph idx="1"/>
          </p:nvPr>
        </p:nvSpPr>
        <p:spPr>
          <a:xfrm>
            <a:off x="227549" y="2091555"/>
            <a:ext cx="5439156" cy="4656975"/>
          </a:xfrm>
        </p:spPr>
        <p:txBody>
          <a:bodyPr>
            <a:normAutofit/>
          </a:bodyPr>
          <a:lstStyle/>
          <a:p>
            <a:r>
              <a:rPr lang="es-PA" dirty="0" smtClean="0"/>
              <a:t>Recomendada debido a que no hay que cablear pantalla y componentes.</a:t>
            </a:r>
          </a:p>
          <a:p>
            <a:r>
              <a:rPr lang="es-PA" dirty="0" smtClean="0"/>
              <a:t>Debe ser un producto final:</a:t>
            </a:r>
          </a:p>
          <a:p>
            <a:pPr lvl="1"/>
            <a:r>
              <a:rPr lang="es-PA" dirty="0" smtClean="0"/>
              <a:t>Manual de Uso (corto)</a:t>
            </a:r>
          </a:p>
          <a:p>
            <a:pPr lvl="2"/>
            <a:r>
              <a:rPr lang="es-PA" dirty="0" smtClean="0"/>
              <a:t>Impresión</a:t>
            </a:r>
          </a:p>
          <a:p>
            <a:pPr lvl="1"/>
            <a:r>
              <a:rPr lang="es-PA" dirty="0" smtClean="0"/>
              <a:t>Informes Finales</a:t>
            </a:r>
          </a:p>
          <a:p>
            <a:pPr lvl="2"/>
            <a:r>
              <a:rPr lang="es-PA" dirty="0" smtClean="0"/>
              <a:t>De 1 página</a:t>
            </a:r>
          </a:p>
          <a:p>
            <a:pPr lvl="2"/>
            <a:r>
              <a:rPr lang="es-PA" dirty="0" smtClean="0"/>
              <a:t>Formato IEEE</a:t>
            </a:r>
          </a:p>
        </p:txBody>
      </p:sp>
      <p:sp>
        <p:nvSpPr>
          <p:cNvPr id="8" name="Marcador de contenido 2"/>
          <p:cNvSpPr txBox="1">
            <a:spLocks/>
          </p:cNvSpPr>
          <p:nvPr/>
        </p:nvSpPr>
        <p:spPr>
          <a:xfrm>
            <a:off x="7851842" y="2112138"/>
            <a:ext cx="4188627" cy="468356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a:t>RTOS:</a:t>
            </a:r>
          </a:p>
          <a:p>
            <a:pPr lvl="1"/>
            <a:r>
              <a:rPr lang="es-PA" dirty="0"/>
              <a:t>CMSIS </a:t>
            </a:r>
            <a:r>
              <a:rPr lang="es-PA" dirty="0" smtClean="0"/>
              <a:t>RTOS </a:t>
            </a:r>
            <a:r>
              <a:rPr lang="es-PA" dirty="0" err="1" smtClean="0"/>
              <a:t>ó</a:t>
            </a:r>
            <a:endParaRPr lang="es-PA" dirty="0"/>
          </a:p>
          <a:p>
            <a:pPr lvl="1"/>
            <a:r>
              <a:rPr lang="es-PA" dirty="0" err="1"/>
              <a:t>Keil</a:t>
            </a:r>
            <a:r>
              <a:rPr lang="es-PA" dirty="0"/>
              <a:t> </a:t>
            </a:r>
            <a:r>
              <a:rPr lang="es-PA" dirty="0" smtClean="0"/>
              <a:t>RTX </a:t>
            </a:r>
            <a:r>
              <a:rPr lang="es-PA" dirty="0" err="1" smtClean="0"/>
              <a:t>ó</a:t>
            </a:r>
            <a:endParaRPr lang="es-PA" dirty="0" smtClean="0"/>
          </a:p>
          <a:p>
            <a:pPr lvl="1"/>
            <a:r>
              <a:rPr lang="es-PA" dirty="0" smtClean="0"/>
              <a:t>Free-RTOS</a:t>
            </a:r>
          </a:p>
          <a:p>
            <a:r>
              <a:rPr lang="es-PA" dirty="0" smtClean="0"/>
              <a:t>File </a:t>
            </a:r>
            <a:r>
              <a:rPr lang="es-PA" dirty="0" err="1" smtClean="0"/>
              <a:t>System</a:t>
            </a:r>
            <a:r>
              <a:rPr lang="es-PA" dirty="0" smtClean="0"/>
              <a:t>:</a:t>
            </a:r>
          </a:p>
          <a:p>
            <a:pPr lvl="1"/>
            <a:r>
              <a:rPr lang="es-PA" dirty="0" smtClean="0"/>
              <a:t>FAT File </a:t>
            </a:r>
            <a:r>
              <a:rPr lang="es-PA" dirty="0" err="1" smtClean="0"/>
              <a:t>System</a:t>
            </a:r>
            <a:endParaRPr lang="es-PA" dirty="0"/>
          </a:p>
          <a:p>
            <a:r>
              <a:rPr lang="es-PA" dirty="0" smtClean="0"/>
              <a:t>GUI:</a:t>
            </a:r>
            <a:endParaRPr lang="es-PA" dirty="0"/>
          </a:p>
          <a:p>
            <a:pPr lvl="1"/>
            <a:r>
              <a:rPr lang="es-PA" dirty="0" err="1" smtClean="0"/>
              <a:t>emWin</a:t>
            </a:r>
            <a:r>
              <a:rPr lang="es-PA" dirty="0" smtClean="0"/>
              <a:t> </a:t>
            </a:r>
            <a:r>
              <a:rPr lang="es-PA" dirty="0" err="1" smtClean="0"/>
              <a:t>ó</a:t>
            </a:r>
            <a:endParaRPr lang="es-PA" dirty="0"/>
          </a:p>
          <a:p>
            <a:pPr lvl="1"/>
            <a:r>
              <a:rPr lang="es-PA" dirty="0" err="1"/>
              <a:t>Draupner</a:t>
            </a:r>
            <a:r>
              <a:rPr lang="es-PA" dirty="0"/>
              <a:t> </a:t>
            </a:r>
            <a:r>
              <a:rPr lang="es-PA" dirty="0" err="1"/>
              <a:t>Graphics</a:t>
            </a:r>
            <a:r>
              <a:rPr lang="es-PA" dirty="0"/>
              <a:t> </a:t>
            </a:r>
            <a:r>
              <a:rPr lang="es-PA" dirty="0" err="1" smtClean="0"/>
              <a:t>TouchGFX</a:t>
            </a:r>
            <a:r>
              <a:rPr lang="es-PA" dirty="0" smtClean="0"/>
              <a:t> </a:t>
            </a:r>
            <a:r>
              <a:rPr lang="es-PA" dirty="0" err="1" smtClean="0"/>
              <a:t>ó</a:t>
            </a:r>
            <a:endParaRPr lang="es-PA" dirty="0"/>
          </a:p>
          <a:p>
            <a:pPr lvl="1"/>
            <a:r>
              <a:rPr lang="es-PA" dirty="0" err="1"/>
              <a:t>Embedded</a:t>
            </a:r>
            <a:r>
              <a:rPr lang="es-PA" dirty="0"/>
              <a:t> </a:t>
            </a:r>
            <a:r>
              <a:rPr lang="es-PA" dirty="0" err="1"/>
              <a:t>Wizard</a:t>
            </a:r>
            <a:r>
              <a:rPr lang="es-PA" dirty="0"/>
              <a:t> </a:t>
            </a:r>
            <a:r>
              <a:rPr lang="es-PA" dirty="0" smtClean="0"/>
              <a:t>GUI </a:t>
            </a:r>
            <a:r>
              <a:rPr lang="es-PA" dirty="0" err="1" smtClean="0"/>
              <a:t>Builder</a:t>
            </a:r>
            <a:endParaRPr lang="es-PA" dirty="0"/>
          </a:p>
          <a:p>
            <a:pPr lvl="2"/>
            <a:r>
              <a:rPr lang="es-PA" dirty="0" err="1"/>
              <a:t>User</a:t>
            </a:r>
            <a:r>
              <a:rPr lang="es-PA" dirty="0"/>
              <a:t> </a:t>
            </a:r>
            <a:r>
              <a:rPr lang="es-PA" dirty="0" smtClean="0"/>
              <a:t>App y/o</a:t>
            </a:r>
            <a:endParaRPr lang="es-PA" dirty="0"/>
          </a:p>
          <a:p>
            <a:pPr lvl="2"/>
            <a:r>
              <a:rPr lang="es-PA" dirty="0" err="1"/>
              <a:t>Remote</a:t>
            </a:r>
            <a:r>
              <a:rPr lang="es-PA" dirty="0"/>
              <a:t> Web </a:t>
            </a:r>
            <a:r>
              <a:rPr lang="es-PA" dirty="0" smtClean="0"/>
              <a:t>UI</a:t>
            </a:r>
          </a:p>
          <a:p>
            <a:r>
              <a:rPr lang="es-PA" dirty="0" smtClean="0"/>
              <a:t>Cámara OV7670</a:t>
            </a:r>
            <a:endParaRPr lang="es-PA" dirty="0"/>
          </a:p>
        </p:txBody>
      </p:sp>
      <p:sp>
        <p:nvSpPr>
          <p:cNvPr id="9" name="Marcador de contenido 2"/>
          <p:cNvSpPr txBox="1">
            <a:spLocks/>
          </p:cNvSpPr>
          <p:nvPr/>
        </p:nvSpPr>
        <p:spPr>
          <a:xfrm>
            <a:off x="5348472" y="1867642"/>
            <a:ext cx="2503370" cy="1066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b="1" dirty="0" smtClean="0">
                <a:solidFill>
                  <a:srgbClr val="FFFF00"/>
                </a:solidFill>
              </a:rPr>
              <a:t>Solo ARM</a:t>
            </a:r>
          </a:p>
          <a:p>
            <a:r>
              <a:rPr lang="es-PA" b="1" dirty="0" smtClean="0">
                <a:solidFill>
                  <a:srgbClr val="FFFF00"/>
                </a:solidFill>
              </a:rPr>
              <a:t>Nada </a:t>
            </a:r>
            <a:r>
              <a:rPr lang="es-PA" b="1" dirty="0" err="1" smtClean="0">
                <a:solidFill>
                  <a:srgbClr val="FFFF00"/>
                </a:solidFill>
              </a:rPr>
              <a:t>Arduino</a:t>
            </a:r>
            <a:endParaRPr lang="es-PA" b="1" dirty="0">
              <a:solidFill>
                <a:srgbClr val="FFFF00"/>
              </a:solidFill>
            </a:endParaRPr>
          </a:p>
        </p:txBody>
      </p:sp>
      <p:sp>
        <p:nvSpPr>
          <p:cNvPr id="10" name="Marcador de contenido 2"/>
          <p:cNvSpPr txBox="1">
            <a:spLocks/>
          </p:cNvSpPr>
          <p:nvPr/>
        </p:nvSpPr>
        <p:spPr>
          <a:xfrm>
            <a:off x="627479" y="5903718"/>
            <a:ext cx="5336929" cy="817348"/>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t>STM32F429I-DISCO + OV7670</a:t>
            </a:r>
          </a:p>
          <a:p>
            <a:r>
              <a:rPr lang="es-PA" dirty="0" smtClean="0"/>
              <a:t>STM32F747I-DISCO + </a:t>
            </a:r>
            <a:r>
              <a:rPr lang="en-US" dirty="0" smtClean="0"/>
              <a:t>STM32F4DIS-CAM </a:t>
            </a:r>
            <a:r>
              <a:rPr lang="es-PA" dirty="0" smtClean="0"/>
              <a:t>[Obsoleto]</a:t>
            </a:r>
            <a:endParaRPr lang="es-PA" dirty="0"/>
          </a:p>
        </p:txBody>
      </p:sp>
      <p:pic>
        <p:nvPicPr>
          <p:cNvPr id="1028" name="Picture 4" descr="https://www.st.com/content/ccc/fragment/product_related/rpn_information/board_photo/9c/2a/bf/3d/42/a4/4b/75/stm32f429i-disco.jpg/files/stm32f429i-disco.jpg/_jcr_content/translations/en.stm32f429i-disc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98" y="2746585"/>
            <a:ext cx="3078221" cy="32395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262111" y="2738832"/>
            <a:ext cx="1302274" cy="1147629"/>
          </a:xfrm>
          <a:prstGeom prst="rect">
            <a:avLst/>
          </a:prstGeom>
        </p:spPr>
      </p:pic>
      <p:pic>
        <p:nvPicPr>
          <p:cNvPr id="5" name="Picture 4"/>
          <p:cNvPicPr>
            <a:picLocks noChangeAspect="1"/>
          </p:cNvPicPr>
          <p:nvPr/>
        </p:nvPicPr>
        <p:blipFill>
          <a:blip r:embed="rId4"/>
          <a:stretch>
            <a:fillRect/>
          </a:stretch>
        </p:blipFill>
        <p:spPr>
          <a:xfrm rot="16200000">
            <a:off x="5837827" y="4259550"/>
            <a:ext cx="2099650" cy="1353471"/>
          </a:xfrm>
          <a:prstGeom prst="rect">
            <a:avLst/>
          </a:prstGeom>
        </p:spPr>
      </p:pic>
    </p:spTree>
    <p:extLst>
      <p:ext uri="{BB962C8B-B14F-4D97-AF65-F5344CB8AC3E}">
        <p14:creationId xmlns:p14="http://schemas.microsoft.com/office/powerpoint/2010/main" val="916784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Round </a:t>
            </a:r>
            <a:r>
              <a:rPr lang="es-PA" dirty="0" err="1" smtClean="0"/>
              <a:t>Robin</a:t>
            </a:r>
            <a:r>
              <a:rPr lang="es-PA" dirty="0" smtClean="0"/>
              <a:t> </a:t>
            </a:r>
            <a:r>
              <a:rPr lang="es-PA" dirty="0" err="1" smtClean="0"/>
              <a:t>Scheduler</a:t>
            </a:r>
            <a:r>
              <a:rPr lang="es-PA" dirty="0" smtClean="0"/>
              <a:t> Ponderado</a:t>
            </a:r>
            <a:endParaRPr lang="es-PA" dirty="0"/>
          </a:p>
        </p:txBody>
      </p:sp>
      <p:sp>
        <p:nvSpPr>
          <p:cNvPr id="3" name="Marcador de contenido 2"/>
          <p:cNvSpPr>
            <a:spLocks noGrp="1"/>
          </p:cNvSpPr>
          <p:nvPr>
            <p:ph idx="1"/>
          </p:nvPr>
        </p:nvSpPr>
        <p:spPr>
          <a:xfrm>
            <a:off x="1157901" y="1853248"/>
            <a:ext cx="9296283" cy="4607189"/>
          </a:xfrm>
        </p:spPr>
        <p:txBody>
          <a:bodyPr>
            <a:normAutofit/>
          </a:bodyPr>
          <a:lstStyle/>
          <a:p>
            <a:r>
              <a:rPr lang="es-PA" dirty="0" smtClean="0">
                <a:sym typeface="Wingdings" panose="05000000000000000000" pitchFamily="2" charset="2"/>
              </a:rPr>
              <a:t>Time </a:t>
            </a:r>
            <a:r>
              <a:rPr lang="es-PA" dirty="0" err="1" smtClean="0">
                <a:sym typeface="Wingdings" panose="05000000000000000000" pitchFamily="2" charset="2"/>
              </a:rPr>
              <a:t>Sharing</a:t>
            </a:r>
            <a:r>
              <a:rPr lang="es-PA" dirty="0" smtClean="0">
                <a:sym typeface="Wingdings" panose="05000000000000000000" pitchFamily="2" charset="2"/>
              </a:rPr>
              <a:t>, depende del peso</a:t>
            </a:r>
            <a:endParaRPr lang="es-PA" dirty="0">
              <a:sym typeface="Wingdings" panose="05000000000000000000" pitchFamily="2" charset="2"/>
            </a:endParaRPr>
          </a:p>
          <a:p>
            <a:r>
              <a:rPr lang="es-PA" dirty="0" smtClean="0">
                <a:sym typeface="Wingdings" panose="05000000000000000000" pitchFamily="2" charset="2"/>
              </a:rPr>
              <a:t>Ajustando el peso se ajustan prioridades</a:t>
            </a:r>
          </a:p>
          <a:p>
            <a:pPr lvl="1"/>
            <a:r>
              <a:rPr lang="es-PA" dirty="0" smtClean="0">
                <a:sym typeface="Wingdings" panose="05000000000000000000" pitchFamily="2" charset="2"/>
              </a:rPr>
              <a:t>Más peso significa que demora más antes de posicionarse en el </a:t>
            </a:r>
            <a:r>
              <a:rPr lang="es-PA" dirty="0" err="1" smtClean="0">
                <a:sym typeface="Wingdings" panose="05000000000000000000" pitchFamily="2" charset="2"/>
              </a:rPr>
              <a:t>queue</a:t>
            </a:r>
            <a:endParaRPr lang="es-PA" dirty="0" smtClean="0">
              <a:sym typeface="Wingdings" panose="05000000000000000000" pitchFamily="2" charset="2"/>
            </a:endParaRPr>
          </a:p>
        </p:txBody>
      </p:sp>
      <p:pic>
        <p:nvPicPr>
          <p:cNvPr id="5" name="Imagen 4"/>
          <p:cNvPicPr>
            <a:picLocks noChangeAspect="1"/>
          </p:cNvPicPr>
          <p:nvPr/>
        </p:nvPicPr>
        <p:blipFill>
          <a:blip r:embed="rId2"/>
          <a:stretch>
            <a:fillRect/>
          </a:stretch>
        </p:blipFill>
        <p:spPr>
          <a:xfrm>
            <a:off x="1423987" y="3823007"/>
            <a:ext cx="9344025" cy="2924175"/>
          </a:xfrm>
          <a:prstGeom prst="rect">
            <a:avLst/>
          </a:prstGeom>
        </p:spPr>
      </p:pic>
    </p:spTree>
    <p:extLst>
      <p:ext uri="{BB962C8B-B14F-4D97-AF65-F5344CB8AC3E}">
        <p14:creationId xmlns:p14="http://schemas.microsoft.com/office/powerpoint/2010/main" val="157938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err="1" smtClean="0"/>
              <a:t>Scheduler</a:t>
            </a:r>
            <a:r>
              <a:rPr lang="es-PA" dirty="0" smtClean="0"/>
              <a:t> </a:t>
            </a:r>
            <a:r>
              <a:rPr lang="es-PA" dirty="0" err="1" smtClean="0"/>
              <a:t>Ciclico</a:t>
            </a:r>
            <a:endParaRPr lang="es-PA" dirty="0"/>
          </a:p>
        </p:txBody>
      </p:sp>
      <p:sp>
        <p:nvSpPr>
          <p:cNvPr id="3" name="Marcador de contenido 2"/>
          <p:cNvSpPr>
            <a:spLocks noGrp="1"/>
          </p:cNvSpPr>
          <p:nvPr>
            <p:ph idx="1"/>
          </p:nvPr>
        </p:nvSpPr>
        <p:spPr>
          <a:xfrm>
            <a:off x="404576" y="1225728"/>
            <a:ext cx="6951568" cy="3414511"/>
          </a:xfrm>
        </p:spPr>
        <p:txBody>
          <a:bodyPr>
            <a:normAutofit/>
          </a:bodyPr>
          <a:lstStyle/>
          <a:p>
            <a:r>
              <a:rPr lang="es-PA" dirty="0" smtClean="0">
                <a:sym typeface="Wingdings" panose="05000000000000000000" pitchFamily="2" charset="2"/>
              </a:rPr>
              <a:t>Concepto:  Dividir la línea de tiempo en tramas</a:t>
            </a:r>
          </a:p>
          <a:p>
            <a:r>
              <a:rPr lang="es-PA" dirty="0" smtClean="0">
                <a:sym typeface="Wingdings" panose="05000000000000000000" pitchFamily="2" charset="2"/>
              </a:rPr>
              <a:t>Garantiza el tiempo de arranque de la tarea y el </a:t>
            </a:r>
            <a:r>
              <a:rPr lang="es-PA" dirty="0" err="1" smtClean="0">
                <a:sym typeface="Wingdings" panose="05000000000000000000" pitchFamily="2" charset="2"/>
              </a:rPr>
              <a:t>deadline</a:t>
            </a:r>
            <a:r>
              <a:rPr lang="es-PA" dirty="0" smtClean="0">
                <a:sym typeface="Wingdings" panose="05000000000000000000" pitchFamily="2" charset="2"/>
              </a:rPr>
              <a:t> en la trama</a:t>
            </a:r>
          </a:p>
          <a:p>
            <a:r>
              <a:rPr lang="es-PA" dirty="0" smtClean="0">
                <a:sym typeface="Wingdings" panose="05000000000000000000" pitchFamily="2" charset="2"/>
              </a:rPr>
              <a:t>Al inicio de la trama es también posible:</a:t>
            </a:r>
          </a:p>
          <a:p>
            <a:pPr lvl="1"/>
            <a:r>
              <a:rPr lang="es-PA" dirty="0" smtClean="0">
                <a:sym typeface="Wingdings" panose="05000000000000000000" pitchFamily="2" charset="2"/>
              </a:rPr>
              <a:t>Predecir las tareas que pierden el </a:t>
            </a:r>
            <a:r>
              <a:rPr lang="es-PA" dirty="0" err="1" smtClean="0">
                <a:sym typeface="Wingdings" panose="05000000000000000000" pitchFamily="2" charset="2"/>
              </a:rPr>
              <a:t>deadline</a:t>
            </a:r>
            <a:endParaRPr lang="es-PA" dirty="0" smtClean="0">
              <a:sym typeface="Wingdings" panose="05000000000000000000" pitchFamily="2" charset="2"/>
            </a:endParaRPr>
          </a:p>
          <a:p>
            <a:pPr lvl="1"/>
            <a:r>
              <a:rPr lang="es-PA" dirty="0" smtClean="0">
                <a:sym typeface="Wingdings" panose="05000000000000000000" pitchFamily="2" charset="2"/>
              </a:rPr>
              <a:t>Detectar si una tarea ha sido arrancada</a:t>
            </a:r>
          </a:p>
          <a:p>
            <a:pPr lvl="1"/>
            <a:r>
              <a:rPr lang="es-PA" dirty="0" smtClean="0">
                <a:sym typeface="Wingdings" panose="05000000000000000000" pitchFamily="2" charset="2"/>
              </a:rPr>
              <a:t>Podemos implementar cierto control de error del sistema</a:t>
            </a:r>
          </a:p>
        </p:txBody>
      </p:sp>
      <p:pic>
        <p:nvPicPr>
          <p:cNvPr id="6" name="Imagen 5"/>
          <p:cNvPicPr>
            <a:picLocks noChangeAspect="1"/>
          </p:cNvPicPr>
          <p:nvPr/>
        </p:nvPicPr>
        <p:blipFill>
          <a:blip r:embed="rId2"/>
          <a:stretch>
            <a:fillRect/>
          </a:stretch>
        </p:blipFill>
        <p:spPr>
          <a:xfrm>
            <a:off x="636588" y="5205397"/>
            <a:ext cx="8519364" cy="1583676"/>
          </a:xfrm>
          <a:prstGeom prst="rect">
            <a:avLst/>
          </a:prstGeom>
        </p:spPr>
      </p:pic>
      <p:pic>
        <p:nvPicPr>
          <p:cNvPr id="7" name="Imagen 6"/>
          <p:cNvPicPr>
            <a:picLocks noChangeAspect="1"/>
          </p:cNvPicPr>
          <p:nvPr/>
        </p:nvPicPr>
        <p:blipFill>
          <a:blip r:embed="rId3"/>
          <a:stretch>
            <a:fillRect/>
          </a:stretch>
        </p:blipFill>
        <p:spPr>
          <a:xfrm>
            <a:off x="646111" y="4279556"/>
            <a:ext cx="8535607" cy="925841"/>
          </a:xfrm>
          <a:prstGeom prst="rect">
            <a:avLst/>
          </a:prstGeom>
        </p:spPr>
      </p:pic>
      <p:sp>
        <p:nvSpPr>
          <p:cNvPr id="8" name="Marcador de contenido 2"/>
          <p:cNvSpPr txBox="1">
            <a:spLocks/>
          </p:cNvSpPr>
          <p:nvPr/>
        </p:nvSpPr>
        <p:spPr>
          <a:xfrm>
            <a:off x="7219666" y="1359147"/>
            <a:ext cx="4722125" cy="306272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PA" dirty="0" smtClean="0">
                <a:sym typeface="Wingdings" panose="05000000000000000000" pitchFamily="2" charset="2"/>
              </a:rPr>
              <a:t>¿Qué largo debe tener la trama?</a:t>
            </a:r>
          </a:p>
          <a:p>
            <a:r>
              <a:rPr lang="es-PA" dirty="0" smtClean="0">
                <a:sym typeface="Wingdings" panose="05000000000000000000" pitchFamily="2" charset="2"/>
              </a:rPr>
              <a:t>Trama larga</a:t>
            </a:r>
          </a:p>
          <a:p>
            <a:pPr lvl="1"/>
            <a:r>
              <a:rPr lang="es-PA" dirty="0" smtClean="0">
                <a:sym typeface="Wingdings" panose="05000000000000000000" pitchFamily="2" charset="2"/>
              </a:rPr>
              <a:t>menos punto de Schedule</a:t>
            </a:r>
          </a:p>
          <a:p>
            <a:pPr lvl="1"/>
            <a:r>
              <a:rPr lang="es-PA" dirty="0" smtClean="0">
                <a:sym typeface="Wingdings" panose="05000000000000000000" pitchFamily="2" charset="2"/>
              </a:rPr>
              <a:t>Reduce el </a:t>
            </a:r>
            <a:r>
              <a:rPr lang="es-PA" dirty="0" err="1" smtClean="0">
                <a:sym typeface="Wingdings" panose="05000000000000000000" pitchFamily="2" charset="2"/>
              </a:rPr>
              <a:t>overhead</a:t>
            </a:r>
            <a:r>
              <a:rPr lang="es-PA" dirty="0" smtClean="0">
                <a:sym typeface="Wingdings" panose="05000000000000000000" pitchFamily="2" charset="2"/>
              </a:rPr>
              <a:t> del sistema</a:t>
            </a:r>
          </a:p>
          <a:p>
            <a:pPr lvl="1"/>
            <a:r>
              <a:rPr lang="es-PA" dirty="0" err="1" smtClean="0">
                <a:sym typeface="Wingdings" panose="05000000000000000000" pitchFamily="2" charset="2"/>
              </a:rPr>
              <a:t>Deadline</a:t>
            </a:r>
            <a:r>
              <a:rPr lang="es-PA" dirty="0" smtClean="0">
                <a:sym typeface="Wingdings" panose="05000000000000000000" pitchFamily="2" charset="2"/>
              </a:rPr>
              <a:t> no garantizado</a:t>
            </a:r>
          </a:p>
          <a:p>
            <a:r>
              <a:rPr lang="es-PA" dirty="0" smtClean="0">
                <a:sym typeface="Wingdings" panose="05000000000000000000" pitchFamily="2" charset="2"/>
              </a:rPr>
              <a:t>Trama corta</a:t>
            </a:r>
          </a:p>
          <a:p>
            <a:pPr lvl="1"/>
            <a:r>
              <a:rPr lang="es-PA" dirty="0" smtClean="0">
                <a:sym typeface="Wingdings" panose="05000000000000000000" pitchFamily="2" charset="2"/>
              </a:rPr>
              <a:t>Asegura factibilidad del sistema</a:t>
            </a:r>
          </a:p>
          <a:p>
            <a:pPr lvl="1"/>
            <a:r>
              <a:rPr lang="es-PA" dirty="0" smtClean="0">
                <a:sym typeface="Wingdings" panose="05000000000000000000" pitchFamily="2" charset="2"/>
              </a:rPr>
              <a:t>Agrega mas </a:t>
            </a:r>
            <a:r>
              <a:rPr lang="es-PA" dirty="0" err="1" smtClean="0">
                <a:sym typeface="Wingdings" panose="05000000000000000000" pitchFamily="2" charset="2"/>
              </a:rPr>
              <a:t>overhead</a:t>
            </a:r>
            <a:r>
              <a:rPr lang="es-PA" dirty="0" smtClean="0">
                <a:sym typeface="Wingdings" panose="05000000000000000000" pitchFamily="2" charset="2"/>
              </a:rPr>
              <a:t> al sistema</a:t>
            </a:r>
          </a:p>
        </p:txBody>
      </p:sp>
    </p:spTree>
    <p:extLst>
      <p:ext uri="{BB962C8B-B14F-4D97-AF65-F5344CB8AC3E}">
        <p14:creationId xmlns:p14="http://schemas.microsoft.com/office/powerpoint/2010/main" val="39853909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66880" cy="1400530"/>
          </a:xfrm>
        </p:spPr>
        <p:txBody>
          <a:bodyPr/>
          <a:lstStyle/>
          <a:p>
            <a:r>
              <a:rPr lang="es-PA" dirty="0" smtClean="0"/>
              <a:t>Determinar el tamaño de la trama</a:t>
            </a:r>
            <a:endParaRPr lang="es-PA" dirty="0"/>
          </a:p>
        </p:txBody>
      </p:sp>
      <p:sp>
        <p:nvSpPr>
          <p:cNvPr id="3" name="Marcador de contenido 2"/>
          <p:cNvSpPr>
            <a:spLocks noGrp="1"/>
          </p:cNvSpPr>
          <p:nvPr>
            <p:ph idx="1"/>
          </p:nvPr>
        </p:nvSpPr>
        <p:spPr>
          <a:xfrm>
            <a:off x="646111" y="2030946"/>
            <a:ext cx="6951568" cy="3414511"/>
          </a:xfrm>
        </p:spPr>
        <p:txBody>
          <a:bodyPr>
            <a:normAutofit/>
          </a:bodyPr>
          <a:lstStyle/>
          <a:p>
            <a:r>
              <a:rPr lang="es-PA" dirty="0" smtClean="0">
                <a:sym typeface="Wingdings" panose="05000000000000000000" pitchFamily="2" charset="2"/>
              </a:rPr>
              <a:t>H es dividido en partes iguales: Tramas</a:t>
            </a:r>
          </a:p>
          <a:p>
            <a:r>
              <a:rPr lang="es-PA" dirty="0" smtClean="0">
                <a:sym typeface="Wingdings" panose="05000000000000000000" pitchFamily="2" charset="2"/>
              </a:rPr>
              <a:t>Tramas de tamaño f</a:t>
            </a:r>
          </a:p>
          <a:p>
            <a:r>
              <a:rPr lang="es-PA" dirty="0" smtClean="0">
                <a:sym typeface="Wingdings" panose="05000000000000000000" pitchFamily="2" charset="2"/>
              </a:rPr>
              <a:t>F = H/f, numero de tramas en H</a:t>
            </a:r>
          </a:p>
          <a:p>
            <a:r>
              <a:rPr lang="es-PA" dirty="0" smtClean="0">
                <a:sym typeface="Wingdings" panose="05000000000000000000" pitchFamily="2" charset="2"/>
              </a:rPr>
              <a:t>Buscar la f que cumpla 3 requerimientos</a:t>
            </a:r>
          </a:p>
        </p:txBody>
      </p:sp>
    </p:spTree>
    <p:extLst>
      <p:ext uri="{BB962C8B-B14F-4D97-AF65-F5344CB8AC3E}">
        <p14:creationId xmlns:p14="http://schemas.microsoft.com/office/powerpoint/2010/main" val="39841226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66333" y="1744706"/>
                <a:ext cx="10797536" cy="3318613"/>
              </a:xfrm>
            </p:spPr>
            <p:txBody>
              <a:bodyPr>
                <a:normAutofit fontScale="92500" lnSpcReduction="10000"/>
              </a:bodyPr>
              <a:lstStyle/>
              <a:p>
                <a:r>
                  <a:rPr lang="es-PA" b="0" dirty="0" smtClean="0"/>
                  <a:t>Requerimiento 1:  Ancho de trama mayor a tiempo de ejecución</a:t>
                </a:r>
              </a:p>
              <a:p>
                <a:pPr lvl="1"/>
                <a14:m>
                  <m:oMath xmlns:m="http://schemas.openxmlformats.org/officeDocument/2006/math">
                    <m:r>
                      <a:rPr lang="es-PA" b="0" i="1" smtClean="0">
                        <a:latin typeface="Cambria Math" panose="02040503050406030204" pitchFamily="18" charset="0"/>
                      </a:rPr>
                      <m:t>𝐹</m:t>
                    </m:r>
                    <m:r>
                      <a:rPr lang="es-PA" i="1" smtClean="0">
                        <a:latin typeface="Cambria Math" panose="02040503050406030204" pitchFamily="18" charset="0"/>
                      </a:rPr>
                      <m:t>≥</m:t>
                    </m:r>
                    <m:func>
                      <m:funcPr>
                        <m:ctrlPr>
                          <a:rPr lang="es-PA" b="0" i="1" smtClean="0">
                            <a:latin typeface="Cambria Math" panose="02040503050406030204" pitchFamily="18" charset="0"/>
                          </a:rPr>
                        </m:ctrlPr>
                      </m:funcPr>
                      <m:fName>
                        <m:r>
                          <m:rPr>
                            <m:sty m:val="p"/>
                          </m:rPr>
                          <a:rPr lang="es-PA" b="0" i="0" smtClean="0">
                            <a:latin typeface="Cambria Math" panose="02040503050406030204" pitchFamily="18" charset="0"/>
                          </a:rPr>
                          <m:t>max</m:t>
                        </m:r>
                      </m:fName>
                      <m:e>
                        <m:sSub>
                          <m:sSubPr>
                            <m:ctrlPr>
                              <a:rPr lang="es-PA" b="0" i="1" smtClean="0">
                                <a:latin typeface="Cambria Math" panose="02040503050406030204" pitchFamily="18" charset="0"/>
                              </a:rPr>
                            </m:ctrlPr>
                          </m:sSubPr>
                          <m:e>
                            <m:sSub>
                              <m:sSubPr>
                                <m:ctrlPr>
                                  <a:rPr lang="es-PA" i="1">
                                    <a:latin typeface="Cambria Math" panose="02040503050406030204" pitchFamily="18" charset="0"/>
                                  </a:rPr>
                                </m:ctrlPr>
                              </m:sSubPr>
                              <m:e>
                                <m:r>
                                  <a:rPr lang="es-PA" i="1">
                                    <a:latin typeface="Cambria Math" panose="02040503050406030204" pitchFamily="18" charset="0"/>
                                  </a:rPr>
                                  <m:t>(</m:t>
                                </m:r>
                                <m:r>
                                  <a:rPr lang="es-PA" i="1">
                                    <a:latin typeface="Cambria Math" panose="02040503050406030204" pitchFamily="18" charset="0"/>
                                  </a:rPr>
                                  <m:t>𝑒</m:t>
                                </m:r>
                              </m:e>
                              <m:sub>
                                <m:r>
                                  <a:rPr lang="es-PA" i="1">
                                    <a:latin typeface="Cambria Math" panose="02040503050406030204" pitchFamily="18" charset="0"/>
                                  </a:rPr>
                                  <m:t>𝑖</m:t>
                                </m:r>
                              </m:sub>
                            </m:sSub>
                            <m:r>
                              <a:rPr lang="es-PA" i="1">
                                <a:latin typeface="Cambria Math" panose="02040503050406030204" pitchFamily="18" charset="0"/>
                              </a:rPr>
                              <m:t>)</m:t>
                            </m:r>
                          </m:e>
                          <m:sub>
                            <m:r>
                              <a:rPr lang="es-PA" b="0" i="1" smtClean="0">
                                <a:latin typeface="Cambria Math" panose="02040503050406030204" pitchFamily="18" charset="0"/>
                              </a:rPr>
                              <m:t>1&lt;</m:t>
                            </m:r>
                            <m:r>
                              <a:rPr lang="es-PA" b="0" i="1" smtClean="0">
                                <a:latin typeface="Cambria Math" panose="02040503050406030204" pitchFamily="18" charset="0"/>
                              </a:rPr>
                              <m:t>𝑖</m:t>
                            </m:r>
                            <m:r>
                              <a:rPr lang="es-PA" b="0" i="1" smtClean="0">
                                <a:latin typeface="Cambria Math" panose="02040503050406030204" pitchFamily="18" charset="0"/>
                              </a:rPr>
                              <m:t>&lt;</m:t>
                            </m:r>
                            <m:r>
                              <a:rPr lang="es-PA" b="0" i="1" smtClean="0">
                                <a:latin typeface="Cambria Math" panose="02040503050406030204" pitchFamily="18" charset="0"/>
                              </a:rPr>
                              <m:t>𝑛</m:t>
                            </m:r>
                          </m:sub>
                        </m:sSub>
                      </m:e>
                    </m:func>
                  </m:oMath>
                </a14:m>
                <a:endParaRPr lang="es-PA" dirty="0" smtClean="0"/>
              </a:p>
              <a:p>
                <a:r>
                  <a:rPr lang="es-PA" dirty="0" smtClean="0"/>
                  <a:t>Requerimiento 2:</a:t>
                </a:r>
              </a:p>
              <a:p>
                <a:pPr lvl="1"/>
                <a:r>
                  <a:rPr lang="es-PA" dirty="0"/>
                  <a:t>f</a:t>
                </a:r>
                <a:r>
                  <a:rPr lang="es-PA" dirty="0" smtClean="0"/>
                  <a:t>|| H (f divide el </a:t>
                </a:r>
                <a:r>
                  <a:rPr lang="es-PA" dirty="0" err="1" smtClean="0"/>
                  <a:t>hiperperiodo</a:t>
                </a:r>
                <a:r>
                  <a:rPr lang="es-PA" dirty="0" smtClean="0"/>
                  <a:t>)</a:t>
                </a:r>
              </a:p>
              <a:p>
                <a:pPr lvl="1"/>
                <a:r>
                  <a:rPr lang="es-PA" dirty="0" smtClean="0"/>
                  <a:t>Podemos crear la trama en la cual son válidos estos requerimientos</a:t>
                </a:r>
              </a:p>
              <a:p>
                <a:pPr lvl="1"/>
                <a:r>
                  <a:rPr lang="es-PA" dirty="0" smtClean="0"/>
                  <a:t>Las tareas tienen que ser menor a f debido a que deben completarse antes</a:t>
                </a:r>
              </a:p>
              <a:p>
                <a:r>
                  <a:rPr lang="es-PA" dirty="0" smtClean="0"/>
                  <a:t>Requerimiento 3:</a:t>
                </a:r>
              </a:p>
              <a:p>
                <a:pPr lvl="1"/>
                <a:r>
                  <a:rPr lang="es-PA" dirty="0" smtClean="0"/>
                  <a:t>La trama de una tarea debe estar entre “r” y “D” para garantizar su tiempo en la trama</a:t>
                </a:r>
              </a:p>
              <a:p>
                <a:pPr lvl="1"/>
                <a:r>
                  <a:rPr lang="es-PA" dirty="0" smtClean="0"/>
                  <a:t>Al menos existe una trama entre “r”, aquí llamado “t’” y “D”</a:t>
                </a:r>
                <a:endParaRPr lang="es-PA"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66333" y="1744706"/>
                <a:ext cx="10797536" cy="3318613"/>
              </a:xfrm>
              <a:blipFill rotWithShape="0">
                <a:blip r:embed="rId2"/>
                <a:stretch>
                  <a:fillRect l="-226" t="-1835" b="-2385"/>
                </a:stretch>
              </a:blipFill>
            </p:spPr>
            <p:txBody>
              <a:bodyPr/>
              <a:lstStyle/>
              <a:p>
                <a:r>
                  <a:rPr lang="es-PA">
                    <a:noFill/>
                  </a:rPr>
                  <a:t> </a:t>
                </a:r>
              </a:p>
            </p:txBody>
          </p:sp>
        </mc:Fallback>
      </mc:AlternateContent>
      <p:pic>
        <p:nvPicPr>
          <p:cNvPr id="4" name="Imagen 3"/>
          <p:cNvPicPr>
            <a:picLocks noChangeAspect="1"/>
          </p:cNvPicPr>
          <p:nvPr/>
        </p:nvPicPr>
        <p:blipFill>
          <a:blip r:embed="rId3"/>
          <a:stretch>
            <a:fillRect/>
          </a:stretch>
        </p:blipFill>
        <p:spPr>
          <a:xfrm>
            <a:off x="3152632" y="5043944"/>
            <a:ext cx="5186150" cy="1814056"/>
          </a:xfrm>
          <a:prstGeom prst="rect">
            <a:avLst/>
          </a:prstGeom>
        </p:spPr>
      </p:pic>
    </p:spTree>
    <p:extLst>
      <p:ext uri="{BB962C8B-B14F-4D97-AF65-F5344CB8AC3E}">
        <p14:creationId xmlns:p14="http://schemas.microsoft.com/office/powerpoint/2010/main" val="297550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Requerimientos</a:t>
            </a:r>
            <a:endParaRPr lang="es-PA" dirty="0"/>
          </a:p>
        </p:txBody>
      </p:sp>
      <p:sp>
        <p:nvSpPr>
          <p:cNvPr id="3" name="Marcador de contenido 2"/>
          <p:cNvSpPr>
            <a:spLocks noGrp="1"/>
          </p:cNvSpPr>
          <p:nvPr>
            <p:ph idx="1"/>
          </p:nvPr>
        </p:nvSpPr>
        <p:spPr>
          <a:xfrm>
            <a:off x="366333" y="1744706"/>
            <a:ext cx="10797536" cy="3318613"/>
          </a:xfrm>
        </p:spPr>
        <p:txBody>
          <a:bodyPr>
            <a:normAutofit/>
          </a:bodyPr>
          <a:lstStyle/>
          <a:p>
            <a:r>
              <a:rPr lang="es-PA" b="0" dirty="0" smtClean="0"/>
              <a:t>En el caso que “t’” &gt; t queremos que la trama (k + 1)  en el intervalo [t’, </a:t>
            </a:r>
            <a:r>
              <a:rPr lang="es-PA" b="0" dirty="0" err="1" smtClean="0"/>
              <a:t>t’+Di</a:t>
            </a:r>
            <a:r>
              <a:rPr lang="es-PA" b="0" dirty="0" smtClean="0"/>
              <a:t>]</a:t>
            </a:r>
          </a:p>
          <a:p>
            <a:r>
              <a:rPr lang="es-PA" dirty="0" smtClean="0"/>
              <a:t>De esta forma debe de haber t + 2f a o antes t’ + D lo que es 2f – (t – t’) ≤ Di</a:t>
            </a:r>
          </a:p>
          <a:p>
            <a:pPr lvl="1"/>
            <a:r>
              <a:rPr lang="es-PA" dirty="0" smtClean="0"/>
              <a:t>Esta regla es debido a la diferencia entre t’ – t</a:t>
            </a:r>
          </a:p>
          <a:p>
            <a:pPr lvl="1"/>
            <a:r>
              <a:rPr lang="es-PA" dirty="0" smtClean="0"/>
              <a:t>Es al menos igual al máximo común divisor mcd(p</a:t>
            </a:r>
            <a:r>
              <a:rPr lang="es-PA" sz="1200" dirty="0" smtClean="0"/>
              <a:t>i</a:t>
            </a:r>
            <a:r>
              <a:rPr lang="es-PA" dirty="0" smtClean="0"/>
              <a:t>, f) </a:t>
            </a:r>
            <a:r>
              <a:rPr lang="es-PA" dirty="0"/>
              <a:t>≤ </a:t>
            </a:r>
            <a:r>
              <a:rPr lang="es-PA" dirty="0" smtClean="0"/>
              <a:t>Di</a:t>
            </a:r>
          </a:p>
          <a:p>
            <a:r>
              <a:rPr lang="es-PA" dirty="0" smtClean="0"/>
              <a:t>El requerimiento es entonces:</a:t>
            </a:r>
          </a:p>
          <a:p>
            <a:pPr lvl="1"/>
            <a:r>
              <a:rPr lang="es-PA" dirty="0" smtClean="0"/>
              <a:t>2f – </a:t>
            </a:r>
            <a:r>
              <a:rPr lang="es-PA" dirty="0"/>
              <a:t>mcd(p</a:t>
            </a:r>
            <a:r>
              <a:rPr lang="es-PA" sz="1200" dirty="0"/>
              <a:t>i</a:t>
            </a:r>
            <a:r>
              <a:rPr lang="es-PA" dirty="0"/>
              <a:t>, f) ≤ Di</a:t>
            </a:r>
          </a:p>
          <a:p>
            <a:pPr lvl="1"/>
            <a:endParaRPr lang="es-PA" dirty="0"/>
          </a:p>
        </p:txBody>
      </p:sp>
      <p:pic>
        <p:nvPicPr>
          <p:cNvPr id="4" name="Imagen 3"/>
          <p:cNvPicPr>
            <a:picLocks noChangeAspect="1"/>
          </p:cNvPicPr>
          <p:nvPr/>
        </p:nvPicPr>
        <p:blipFill>
          <a:blip r:embed="rId2"/>
          <a:stretch>
            <a:fillRect/>
          </a:stretch>
        </p:blipFill>
        <p:spPr>
          <a:xfrm>
            <a:off x="2421078" y="4353636"/>
            <a:ext cx="7159651" cy="2504364"/>
          </a:xfrm>
          <a:prstGeom prst="rect">
            <a:avLst/>
          </a:prstGeom>
        </p:spPr>
      </p:pic>
    </p:spTree>
    <p:extLst>
      <p:ext uri="{BB962C8B-B14F-4D97-AF65-F5344CB8AC3E}">
        <p14:creationId xmlns:p14="http://schemas.microsoft.com/office/powerpoint/2010/main" val="22393493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endParaRPr lang="es-PA" dirty="0"/>
          </a:p>
        </p:txBody>
      </p:sp>
      <p:sp>
        <p:nvSpPr>
          <p:cNvPr id="3" name="Marcador de contenido 2"/>
          <p:cNvSpPr>
            <a:spLocks noGrp="1"/>
          </p:cNvSpPr>
          <p:nvPr>
            <p:ph idx="1"/>
          </p:nvPr>
        </p:nvSpPr>
        <p:spPr/>
        <p:txBody>
          <a:bodyPr/>
          <a:lstStyle/>
          <a:p>
            <a:r>
              <a:rPr lang="es-PA" dirty="0" smtClean="0"/>
              <a:t>Considerar un sistema con tres tareas: T1(5,1) T2(7,2) T3(8,3)</a:t>
            </a:r>
          </a:p>
          <a:p>
            <a:r>
              <a:rPr lang="es-PA" dirty="0" smtClean="0"/>
              <a:t>¿Cuál es el tamaño de trama más factible?</a:t>
            </a:r>
          </a:p>
          <a:p>
            <a:r>
              <a:rPr lang="es-PA" dirty="0" err="1" smtClean="0"/>
              <a:t>Req</a:t>
            </a:r>
            <a:r>
              <a:rPr lang="es-PA" dirty="0" smtClean="0"/>
              <a:t>. 1:  f ≥ 3. </a:t>
            </a:r>
          </a:p>
          <a:p>
            <a:pPr lvl="1"/>
            <a:r>
              <a:rPr lang="es-PA" dirty="0" smtClean="0"/>
              <a:t>La tarea de más tiempo de ejecución es la T3. e = 3</a:t>
            </a:r>
          </a:p>
          <a:p>
            <a:r>
              <a:rPr lang="es-PA" dirty="0" err="1" smtClean="0"/>
              <a:t>Req</a:t>
            </a:r>
            <a:r>
              <a:rPr lang="es-PA" dirty="0" smtClean="0"/>
              <a:t>. 2: Los candidatos dividen H</a:t>
            </a:r>
          </a:p>
          <a:p>
            <a:r>
              <a:rPr lang="es-PA" dirty="0" smtClean="0"/>
              <a:t>f = {8, 7, 5, 4, 2, 1}</a:t>
            </a:r>
          </a:p>
          <a:p>
            <a:pPr lvl="1"/>
            <a:r>
              <a:rPr lang="es-PA" dirty="0" smtClean="0"/>
              <a:t>mcm</a:t>
            </a:r>
          </a:p>
          <a:p>
            <a:r>
              <a:rPr lang="es-PA" dirty="0" smtClean="0"/>
              <a:t>Verificamos si cumple el requerimiento 3</a:t>
            </a:r>
            <a:endParaRPr lang="es-PA" dirty="0"/>
          </a:p>
        </p:txBody>
      </p:sp>
    </p:spTree>
    <p:extLst>
      <p:ext uri="{BB962C8B-B14F-4D97-AF65-F5344CB8AC3E}">
        <p14:creationId xmlns:p14="http://schemas.microsoft.com/office/powerpoint/2010/main" val="41364051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Tenemos los candidatos f = {8, 7, 5, 4, 2, 1} </a:t>
            </a:r>
          </a:p>
          <a:p>
            <a:r>
              <a:rPr lang="es-PA" dirty="0" smtClean="0"/>
              <a:t>2f </a:t>
            </a:r>
            <a:r>
              <a:rPr lang="es-PA" dirty="0"/>
              <a:t>– mcd(p</a:t>
            </a:r>
            <a:r>
              <a:rPr lang="es-PA" sz="1400" dirty="0"/>
              <a:t>i</a:t>
            </a:r>
            <a:r>
              <a:rPr lang="es-PA" dirty="0"/>
              <a:t>, f) ≤ Di</a:t>
            </a:r>
          </a:p>
          <a:p>
            <a:endParaRPr lang="es-PA" dirty="0" smtClean="0"/>
          </a:p>
        </p:txBody>
      </p:sp>
      <p:pic>
        <p:nvPicPr>
          <p:cNvPr id="4" name="Imagen 3"/>
          <p:cNvPicPr>
            <a:picLocks noChangeAspect="1"/>
          </p:cNvPicPr>
          <p:nvPr/>
        </p:nvPicPr>
        <p:blipFill>
          <a:blip r:embed="rId2"/>
          <a:stretch>
            <a:fillRect/>
          </a:stretch>
        </p:blipFill>
        <p:spPr>
          <a:xfrm>
            <a:off x="1910688" y="2893326"/>
            <a:ext cx="7140168" cy="3928800"/>
          </a:xfrm>
          <a:prstGeom prst="rect">
            <a:avLst/>
          </a:prstGeom>
        </p:spPr>
      </p:pic>
    </p:spTree>
    <p:extLst>
      <p:ext uri="{BB962C8B-B14F-4D97-AF65-F5344CB8AC3E}">
        <p14:creationId xmlns:p14="http://schemas.microsoft.com/office/powerpoint/2010/main" val="25880069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endParaRPr lang="es-PA" dirty="0" smtClean="0"/>
          </a:p>
        </p:txBody>
      </p:sp>
      <p:pic>
        <p:nvPicPr>
          <p:cNvPr id="5" name="Imagen 4"/>
          <p:cNvPicPr>
            <a:picLocks noChangeAspect="1"/>
          </p:cNvPicPr>
          <p:nvPr/>
        </p:nvPicPr>
        <p:blipFill rotWithShape="1">
          <a:blip r:embed="rId2"/>
          <a:srcRect b="1472"/>
          <a:stretch/>
        </p:blipFill>
        <p:spPr>
          <a:xfrm>
            <a:off x="1293538" y="2052918"/>
            <a:ext cx="8566087" cy="4457064"/>
          </a:xfrm>
          <a:prstGeom prst="rect">
            <a:avLst/>
          </a:prstGeom>
        </p:spPr>
      </p:pic>
    </p:spTree>
    <p:extLst>
      <p:ext uri="{BB962C8B-B14F-4D97-AF65-F5344CB8AC3E}">
        <p14:creationId xmlns:p14="http://schemas.microsoft.com/office/powerpoint/2010/main" val="27132064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Determinando el tamaño de trama</a:t>
            </a:r>
            <a:br>
              <a:rPr lang="es-PA" dirty="0" smtClean="0"/>
            </a:br>
            <a:r>
              <a:rPr lang="es-PA" dirty="0" smtClean="0"/>
              <a:t>Requerimiento 3</a:t>
            </a:r>
            <a:endParaRPr lang="es-PA" dirty="0"/>
          </a:p>
        </p:txBody>
      </p:sp>
      <p:sp>
        <p:nvSpPr>
          <p:cNvPr id="3" name="Marcador de contenido 2"/>
          <p:cNvSpPr>
            <a:spLocks noGrp="1"/>
          </p:cNvSpPr>
          <p:nvPr>
            <p:ph idx="1"/>
          </p:nvPr>
        </p:nvSpPr>
        <p:spPr/>
        <p:txBody>
          <a:bodyPr/>
          <a:lstStyle/>
          <a:p>
            <a:r>
              <a:rPr lang="es-PA" dirty="0" smtClean="0"/>
              <a:t>¿¿¿Y el requerimiento 1 de f ≥ 3???</a:t>
            </a:r>
          </a:p>
          <a:p>
            <a:pPr lvl="1"/>
            <a:r>
              <a:rPr lang="es-PA" dirty="0" smtClean="0"/>
              <a:t>f encontrada es 2 (filmina anterior)</a:t>
            </a:r>
          </a:p>
          <a:p>
            <a:pPr lvl="1"/>
            <a:r>
              <a:rPr lang="es-PA" dirty="0" smtClean="0"/>
              <a:t>T3 debe dividirse en dos partes o tres partes</a:t>
            </a:r>
          </a:p>
          <a:p>
            <a:pPr lvl="2"/>
            <a:r>
              <a:rPr lang="es-PA" dirty="0" smtClean="0"/>
              <a:t>T3,1 = 2, T3,2 = 1</a:t>
            </a:r>
          </a:p>
          <a:p>
            <a:pPr lvl="2"/>
            <a:r>
              <a:rPr lang="es-PA" dirty="0" smtClean="0"/>
              <a:t>T3,1 = 1, T3,2 = 2</a:t>
            </a:r>
          </a:p>
          <a:p>
            <a:pPr lvl="2"/>
            <a:r>
              <a:rPr lang="es-PA" dirty="0" smtClean="0"/>
              <a:t>T3,1 = 1, T3,2 = 1, T3,3 = 1</a:t>
            </a:r>
          </a:p>
        </p:txBody>
      </p:sp>
    </p:spTree>
    <p:extLst>
      <p:ext uri="{BB962C8B-B14F-4D97-AF65-F5344CB8AC3E}">
        <p14:creationId xmlns:p14="http://schemas.microsoft.com/office/powerpoint/2010/main" val="17576093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Desventajas de </a:t>
            </a:r>
            <a:r>
              <a:rPr lang="es-PA" dirty="0" err="1" smtClean="0"/>
              <a:t>Scheduling</a:t>
            </a:r>
            <a:r>
              <a:rPr lang="es-PA" dirty="0" smtClean="0"/>
              <a:t> por Reloj</a:t>
            </a:r>
            <a:endParaRPr lang="es-PA" dirty="0"/>
          </a:p>
        </p:txBody>
      </p:sp>
      <p:sp>
        <p:nvSpPr>
          <p:cNvPr id="3" name="Marcador de contenido 2"/>
          <p:cNvSpPr>
            <a:spLocks noGrp="1"/>
          </p:cNvSpPr>
          <p:nvPr>
            <p:ph idx="1"/>
          </p:nvPr>
        </p:nvSpPr>
        <p:spPr/>
        <p:txBody>
          <a:bodyPr/>
          <a:lstStyle/>
          <a:p>
            <a:r>
              <a:rPr lang="es-PA" dirty="0" smtClean="0"/>
              <a:t>La ejecución es dictaminada por los datos</a:t>
            </a:r>
          </a:p>
        </p:txBody>
      </p:sp>
      <p:pic>
        <p:nvPicPr>
          <p:cNvPr id="4" name="Imagen 3"/>
          <p:cNvPicPr>
            <a:picLocks noChangeAspect="1"/>
          </p:cNvPicPr>
          <p:nvPr/>
        </p:nvPicPr>
        <p:blipFill>
          <a:blip r:embed="rId2"/>
          <a:stretch>
            <a:fillRect/>
          </a:stretch>
        </p:blipFill>
        <p:spPr>
          <a:xfrm>
            <a:off x="646111" y="2636894"/>
            <a:ext cx="4114020" cy="3027528"/>
          </a:xfrm>
          <a:prstGeom prst="rect">
            <a:avLst/>
          </a:prstGeom>
        </p:spPr>
      </p:pic>
      <p:pic>
        <p:nvPicPr>
          <p:cNvPr id="5" name="Imagen 4"/>
          <p:cNvPicPr>
            <a:picLocks noChangeAspect="1"/>
          </p:cNvPicPr>
          <p:nvPr/>
        </p:nvPicPr>
        <p:blipFill>
          <a:blip r:embed="rId3"/>
          <a:stretch>
            <a:fillRect/>
          </a:stretch>
        </p:blipFill>
        <p:spPr>
          <a:xfrm>
            <a:off x="4961910" y="2549284"/>
            <a:ext cx="7000875" cy="4038600"/>
          </a:xfrm>
          <a:prstGeom prst="rect">
            <a:avLst/>
          </a:prstGeom>
        </p:spPr>
      </p:pic>
    </p:spTree>
    <p:extLst>
      <p:ext uri="{BB962C8B-B14F-4D97-AF65-F5344CB8AC3E}">
        <p14:creationId xmlns:p14="http://schemas.microsoft.com/office/powerpoint/2010/main" val="1132306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A" dirty="0" smtClean="0"/>
              <a:t>Introducción – Un poco de Historia</a:t>
            </a:r>
            <a:endParaRPr lang="es-PA" dirty="0"/>
          </a:p>
        </p:txBody>
      </p:sp>
      <p:sp>
        <p:nvSpPr>
          <p:cNvPr id="3" name="Marcador de contenido 2"/>
          <p:cNvSpPr>
            <a:spLocks noGrp="1"/>
          </p:cNvSpPr>
          <p:nvPr>
            <p:ph idx="1"/>
          </p:nvPr>
        </p:nvSpPr>
        <p:spPr/>
        <p:txBody>
          <a:bodyPr/>
          <a:lstStyle/>
          <a:p>
            <a:r>
              <a:rPr lang="es-PA" dirty="0" smtClean="0"/>
              <a:t>El Ábaco</a:t>
            </a:r>
          </a:p>
          <a:p>
            <a:pPr lvl="1"/>
            <a:r>
              <a:rPr lang="es-PA" dirty="0" smtClean="0"/>
              <a:t>Una herramienta </a:t>
            </a:r>
            <a:r>
              <a:rPr lang="es-PA" dirty="0" err="1" smtClean="0"/>
              <a:t>antingua</a:t>
            </a:r>
            <a:r>
              <a:rPr lang="es-PA" dirty="0" smtClean="0"/>
              <a:t> de computación en varias regiones</a:t>
            </a:r>
          </a:p>
          <a:p>
            <a:r>
              <a:rPr lang="es-PA" dirty="0" smtClean="0"/>
              <a:t>Tablas Logarítmicas</a:t>
            </a:r>
          </a:p>
          <a:p>
            <a:pPr lvl="1"/>
            <a:r>
              <a:rPr lang="es-PA" dirty="0" smtClean="0"/>
              <a:t>John </a:t>
            </a:r>
            <a:r>
              <a:rPr lang="es-PA" dirty="0" err="1" smtClean="0"/>
              <a:t>Napier</a:t>
            </a:r>
            <a:r>
              <a:rPr lang="es-PA" dirty="0" smtClean="0"/>
              <a:t> y “</a:t>
            </a:r>
            <a:r>
              <a:rPr lang="es-PA" dirty="0" err="1" smtClean="0"/>
              <a:t>Napier’s</a:t>
            </a:r>
            <a:r>
              <a:rPr lang="es-PA" dirty="0" smtClean="0"/>
              <a:t> </a:t>
            </a:r>
            <a:r>
              <a:rPr lang="es-PA" dirty="0" err="1" smtClean="0"/>
              <a:t>Bones</a:t>
            </a:r>
            <a:r>
              <a:rPr lang="es-PA" dirty="0" smtClean="0"/>
              <a:t>”</a:t>
            </a:r>
          </a:p>
          <a:p>
            <a:r>
              <a:rPr lang="es-PA" dirty="0" smtClean="0"/>
              <a:t>Calculadora de Pascal:  </a:t>
            </a:r>
            <a:r>
              <a:rPr lang="es-PA" dirty="0" err="1" smtClean="0"/>
              <a:t>Pascalina</a:t>
            </a:r>
            <a:r>
              <a:rPr lang="es-PA" dirty="0" smtClean="0"/>
              <a:t> (1642)</a:t>
            </a:r>
          </a:p>
          <a:p>
            <a:pPr lvl="1"/>
            <a:r>
              <a:rPr lang="es-PA" dirty="0" smtClean="0"/>
              <a:t>Calculadora digital mecánica</a:t>
            </a:r>
          </a:p>
          <a:p>
            <a:endParaRPr lang="es-PA" dirty="0"/>
          </a:p>
          <a:p>
            <a:r>
              <a:rPr lang="es-PA" dirty="0" smtClean="0"/>
              <a:t>Las herramientas simplifican la vida!</a:t>
            </a:r>
          </a:p>
          <a:p>
            <a:pPr lvl="1"/>
            <a:endParaRPr lang="es-PA" dirty="0"/>
          </a:p>
        </p:txBody>
      </p:sp>
      <p:pic>
        <p:nvPicPr>
          <p:cNvPr id="1026" name="Picture 2" descr="Image result for abaco antigu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855" y="2160799"/>
            <a:ext cx="2653145" cy="1989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esos de nap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855" y="4258539"/>
            <a:ext cx="2245387" cy="22375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ascali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8" y="4602304"/>
            <a:ext cx="3117273" cy="189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480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Manejados por Eventos</a:t>
            </a:r>
          </a:p>
          <a:p>
            <a:pPr lvl="1"/>
            <a:r>
              <a:rPr lang="es-PA" dirty="0" smtClean="0"/>
              <a:t>Interrupción del temporizador</a:t>
            </a:r>
          </a:p>
          <a:p>
            <a:pPr lvl="1"/>
            <a:r>
              <a:rPr lang="es-PA" dirty="0" smtClean="0"/>
              <a:t>Arranque de tareas</a:t>
            </a:r>
          </a:p>
          <a:p>
            <a:pPr lvl="1"/>
            <a:r>
              <a:rPr lang="es-PA" dirty="0" smtClean="0"/>
              <a:t>Tarea </a:t>
            </a:r>
            <a:r>
              <a:rPr lang="es-PA" dirty="0" err="1" smtClean="0"/>
              <a:t>completeada</a:t>
            </a:r>
            <a:endParaRPr lang="es-PA" dirty="0" smtClean="0"/>
          </a:p>
          <a:p>
            <a:pPr lvl="1"/>
            <a:r>
              <a:rPr lang="es-PA" dirty="0" err="1" smtClean="0"/>
              <a:t>Deadline</a:t>
            </a:r>
            <a:r>
              <a:rPr lang="es-PA" dirty="0" smtClean="0"/>
              <a:t> manejado</a:t>
            </a:r>
          </a:p>
          <a:p>
            <a:r>
              <a:rPr lang="es-PA" dirty="0" smtClean="0"/>
              <a:t>El CPU se mantiene ocioso solamente cuando esté listo para ejecución</a:t>
            </a:r>
          </a:p>
          <a:p>
            <a:r>
              <a:rPr lang="es-PA" dirty="0" smtClean="0"/>
              <a:t>Optimiza la ejecución solamente si la tarea está lista</a:t>
            </a:r>
          </a:p>
        </p:txBody>
      </p:sp>
      <p:pic>
        <p:nvPicPr>
          <p:cNvPr id="2050" name="Picture 2" descr="Image result for priority schedu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514" y="1600429"/>
            <a:ext cx="6289970" cy="240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3233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Schedulers</a:t>
            </a:r>
            <a:r>
              <a:rPr lang="es-PA" dirty="0" smtClean="0"/>
              <a:t> manejados por Prioridad</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Muchas versiones</a:t>
            </a:r>
          </a:p>
          <a:p>
            <a:pPr lvl="1"/>
            <a:r>
              <a:rPr lang="es-PA" dirty="0" smtClean="0"/>
              <a:t>FIFO (</a:t>
            </a:r>
            <a:r>
              <a:rPr lang="es-PA" dirty="0" err="1" smtClean="0"/>
              <a:t>First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LIFO (</a:t>
            </a:r>
            <a:r>
              <a:rPr lang="es-PA" dirty="0" err="1" smtClean="0"/>
              <a:t>Last</a:t>
            </a:r>
            <a:r>
              <a:rPr lang="es-PA" dirty="0" smtClean="0"/>
              <a:t> In </a:t>
            </a:r>
            <a:r>
              <a:rPr lang="es-PA" dirty="0" err="1" smtClean="0"/>
              <a:t>First</a:t>
            </a:r>
            <a:r>
              <a:rPr lang="es-PA" dirty="0" smtClean="0"/>
              <a:t> </a:t>
            </a:r>
            <a:r>
              <a:rPr lang="es-PA" dirty="0" err="1" smtClean="0"/>
              <a:t>Out</a:t>
            </a:r>
            <a:r>
              <a:rPr lang="es-PA" dirty="0" smtClean="0"/>
              <a:t>)</a:t>
            </a:r>
          </a:p>
          <a:p>
            <a:pPr lvl="1"/>
            <a:r>
              <a:rPr lang="es-PA" dirty="0" smtClean="0"/>
              <a:t>SETF (Short </a:t>
            </a:r>
            <a:r>
              <a:rPr lang="es-PA" dirty="0" err="1" smtClean="0"/>
              <a:t>Execution</a:t>
            </a:r>
            <a:r>
              <a:rPr lang="es-PA" dirty="0" smtClean="0"/>
              <a:t> Time </a:t>
            </a:r>
            <a:r>
              <a:rPr lang="es-PA" dirty="0" err="1" smtClean="0"/>
              <a:t>First</a:t>
            </a:r>
            <a:r>
              <a:rPr lang="es-PA" dirty="0" smtClean="0"/>
              <a:t>)</a:t>
            </a:r>
          </a:p>
          <a:p>
            <a:pPr lvl="1"/>
            <a:r>
              <a:rPr lang="es-PA" dirty="0" smtClean="0"/>
              <a:t>LETF (</a:t>
            </a:r>
            <a:r>
              <a:rPr lang="es-PA" dirty="0" err="1" smtClean="0"/>
              <a:t>Longest</a:t>
            </a:r>
            <a:r>
              <a:rPr lang="es-PA" dirty="0" smtClean="0"/>
              <a:t> </a:t>
            </a:r>
            <a:r>
              <a:rPr lang="es-PA" dirty="0" err="1" smtClean="0"/>
              <a:t>Execution</a:t>
            </a:r>
            <a:r>
              <a:rPr lang="es-PA" dirty="0" smtClean="0"/>
              <a:t> Time </a:t>
            </a:r>
            <a:r>
              <a:rPr lang="es-PA" dirty="0" err="1" smtClean="0"/>
              <a:t>First</a:t>
            </a:r>
            <a:r>
              <a:rPr lang="es-PA" dirty="0" smtClean="0"/>
              <a:t>)</a:t>
            </a:r>
          </a:p>
          <a:p>
            <a:r>
              <a:rPr lang="es-PA" dirty="0" smtClean="0"/>
              <a:t>Las tareas se seleccionan por prioridades</a:t>
            </a:r>
          </a:p>
          <a:p>
            <a:r>
              <a:rPr lang="es-PA" dirty="0" smtClean="0"/>
              <a:t>Tareas de más prioridad sobre las de menor prioridad</a:t>
            </a:r>
          </a:p>
          <a:p>
            <a:r>
              <a:rPr lang="es-PA" dirty="0" smtClean="0"/>
              <a:t>Incrementa la flexibilidad</a:t>
            </a:r>
          </a:p>
          <a:p>
            <a:r>
              <a:rPr lang="es-PA" dirty="0" smtClean="0"/>
              <a:t>Requiere un </a:t>
            </a:r>
            <a:r>
              <a:rPr lang="es-PA" dirty="0" err="1" smtClean="0"/>
              <a:t>scheduler</a:t>
            </a:r>
            <a:r>
              <a:rPr lang="es-PA" dirty="0" smtClean="0"/>
              <a:t> mas complejo</a:t>
            </a:r>
          </a:p>
        </p:txBody>
      </p:sp>
    </p:spTree>
    <p:extLst>
      <p:ext uri="{BB962C8B-B14F-4D97-AF65-F5344CB8AC3E}">
        <p14:creationId xmlns:p14="http://schemas.microsoft.com/office/powerpoint/2010/main" val="1649824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Scheduling</a:t>
            </a:r>
            <a:r>
              <a:rPr lang="es-PA" dirty="0" smtClean="0"/>
              <a:t> basado en eventos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El punto de “</a:t>
            </a:r>
            <a:r>
              <a:rPr lang="es-PA" dirty="0" err="1" smtClean="0"/>
              <a:t>scheduling</a:t>
            </a:r>
            <a:r>
              <a:rPr lang="es-PA" dirty="0" smtClean="0"/>
              <a:t>” se basa en eventos</a:t>
            </a:r>
          </a:p>
          <a:p>
            <a:r>
              <a:rPr lang="es-PA" dirty="0" smtClean="0"/>
              <a:t>El </a:t>
            </a:r>
            <a:r>
              <a:rPr lang="es-PA" dirty="0" err="1" smtClean="0"/>
              <a:t>scheduler</a:t>
            </a:r>
            <a:r>
              <a:rPr lang="es-PA" dirty="0" smtClean="0"/>
              <a:t> </a:t>
            </a:r>
            <a:r>
              <a:rPr lang="es-PA" dirty="0" err="1" smtClean="0"/>
              <a:t>reevalua</a:t>
            </a:r>
            <a:r>
              <a:rPr lang="es-PA" dirty="0" smtClean="0"/>
              <a:t> en cada punto de evento</a:t>
            </a:r>
          </a:p>
          <a:p>
            <a:pPr lvl="1"/>
            <a:r>
              <a:rPr lang="es-PA" dirty="0" smtClean="0"/>
              <a:t>Si la tarea actual se va a seguir ejecutando o finaliza</a:t>
            </a:r>
          </a:p>
          <a:p>
            <a:pPr lvl="1"/>
            <a:r>
              <a:rPr lang="es-PA" dirty="0" smtClean="0"/>
              <a:t>Si debo realizar el cambio a otra tarea</a:t>
            </a:r>
          </a:p>
          <a:p>
            <a:r>
              <a:rPr lang="es-PA" dirty="0" err="1" smtClean="0"/>
              <a:t>FreeRTOS</a:t>
            </a:r>
            <a:r>
              <a:rPr lang="es-PA" dirty="0" smtClean="0"/>
              <a:t> (</a:t>
            </a:r>
            <a:r>
              <a:rPr lang="es-PA" dirty="0" err="1" smtClean="0"/>
              <a:t>fix</a:t>
            </a:r>
            <a:r>
              <a:rPr lang="es-PA" dirty="0" smtClean="0"/>
              <a:t> </a:t>
            </a:r>
            <a:r>
              <a:rPr lang="es-PA" dirty="0" err="1" smtClean="0"/>
              <a:t>priority</a:t>
            </a:r>
            <a:r>
              <a:rPr lang="es-PA" dirty="0" smtClean="0"/>
              <a:t> </a:t>
            </a:r>
            <a:r>
              <a:rPr lang="es-PA" dirty="0" err="1" smtClean="0"/>
              <a:t>scheduler</a:t>
            </a:r>
            <a:r>
              <a:rPr lang="es-PA" dirty="0" smtClean="0"/>
              <a:t>)</a:t>
            </a:r>
          </a:p>
        </p:txBody>
      </p:sp>
      <p:pic>
        <p:nvPicPr>
          <p:cNvPr id="4" name="Imagen 3"/>
          <p:cNvPicPr>
            <a:picLocks noChangeAspect="1"/>
          </p:cNvPicPr>
          <p:nvPr/>
        </p:nvPicPr>
        <p:blipFill>
          <a:blip r:embed="rId2"/>
          <a:stretch>
            <a:fillRect/>
          </a:stretch>
        </p:blipFill>
        <p:spPr>
          <a:xfrm>
            <a:off x="2921332" y="4150658"/>
            <a:ext cx="6267450" cy="2581275"/>
          </a:xfrm>
          <a:prstGeom prst="rect">
            <a:avLst/>
          </a:prstGeom>
        </p:spPr>
      </p:pic>
    </p:spTree>
    <p:extLst>
      <p:ext uri="{BB962C8B-B14F-4D97-AF65-F5344CB8AC3E}">
        <p14:creationId xmlns:p14="http://schemas.microsoft.com/office/powerpoint/2010/main" val="13409930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smtClean="0"/>
              <a:t>Ejemplo – Prioridad Fija en </a:t>
            </a:r>
            <a:r>
              <a:rPr lang="es-PA" dirty="0" err="1" smtClean="0"/>
              <a:t>FreeRTOS</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Usa la tarea de mayor prioridad primero</a:t>
            </a:r>
          </a:p>
          <a:p>
            <a:r>
              <a:rPr lang="es-PA" dirty="0" smtClean="0"/>
              <a:t>Si ambas tienen la misma prioridad usa Round </a:t>
            </a:r>
            <a:r>
              <a:rPr lang="es-PA" dirty="0" err="1" smtClean="0"/>
              <a:t>Robin</a:t>
            </a:r>
            <a:r>
              <a:rPr lang="es-PA" dirty="0" smtClean="0"/>
              <a:t> </a:t>
            </a:r>
            <a:r>
              <a:rPr lang="es-PA" dirty="0" err="1" smtClean="0"/>
              <a:t>Scheduling</a:t>
            </a:r>
            <a:endParaRPr lang="es-PA" dirty="0" smtClean="0"/>
          </a:p>
        </p:txBody>
      </p:sp>
      <p:pic>
        <p:nvPicPr>
          <p:cNvPr id="5" name="Imagen 4"/>
          <p:cNvPicPr>
            <a:picLocks noChangeAspect="1"/>
          </p:cNvPicPr>
          <p:nvPr/>
        </p:nvPicPr>
        <p:blipFill>
          <a:blip r:embed="rId2"/>
          <a:stretch>
            <a:fillRect/>
          </a:stretch>
        </p:blipFill>
        <p:spPr>
          <a:xfrm>
            <a:off x="4190999" y="2911522"/>
            <a:ext cx="4038600" cy="3810000"/>
          </a:xfrm>
          <a:prstGeom prst="rect">
            <a:avLst/>
          </a:prstGeom>
        </p:spPr>
      </p:pic>
    </p:spTree>
    <p:extLst>
      <p:ext uri="{BB962C8B-B14F-4D97-AF65-F5344CB8AC3E}">
        <p14:creationId xmlns:p14="http://schemas.microsoft.com/office/powerpoint/2010/main" val="2977480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Scheduler</a:t>
            </a:r>
            <a:r>
              <a:rPr lang="es-PA" dirty="0" smtClean="0"/>
              <a:t> </a:t>
            </a:r>
            <a:r>
              <a:rPr lang="es-PA" dirty="0" err="1" smtClean="0"/>
              <a:t>Monotonico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Las tareas se actualizan automáticamente sin el usuario especificarlas</a:t>
            </a:r>
          </a:p>
          <a:p>
            <a:pPr lvl="1"/>
            <a:r>
              <a:rPr lang="es-PA" dirty="0" smtClean="0"/>
              <a:t>Abstracción a solo el período y el </a:t>
            </a:r>
            <a:r>
              <a:rPr lang="es-PA" dirty="0" err="1" smtClean="0"/>
              <a:t>deadline</a:t>
            </a:r>
            <a:endParaRPr lang="es-PA" dirty="0" smtClean="0"/>
          </a:p>
          <a:p>
            <a:r>
              <a:rPr lang="es-PA" dirty="0" err="1" smtClean="0"/>
              <a:t>Ejm</a:t>
            </a:r>
            <a:r>
              <a:rPr lang="es-PA" dirty="0" smtClean="0"/>
              <a:t>:</a:t>
            </a:r>
          </a:p>
          <a:p>
            <a:pPr lvl="1"/>
            <a:r>
              <a:rPr lang="es-PA" dirty="0" smtClean="0"/>
              <a:t>RM (</a:t>
            </a:r>
            <a:r>
              <a:rPr lang="es-PA" dirty="0" err="1" smtClean="0"/>
              <a:t>Rate</a:t>
            </a:r>
            <a:r>
              <a:rPr lang="es-PA" dirty="0" smtClean="0"/>
              <a:t> </a:t>
            </a:r>
            <a:r>
              <a:rPr lang="es-PA" dirty="0" err="1" smtClean="0"/>
              <a:t>Monotonic</a:t>
            </a:r>
            <a:r>
              <a:rPr lang="es-PA" dirty="0" smtClean="0"/>
              <a:t>)</a:t>
            </a:r>
          </a:p>
          <a:p>
            <a:pPr lvl="1"/>
            <a:r>
              <a:rPr lang="es-PA" dirty="0" smtClean="0"/>
              <a:t>DM (</a:t>
            </a:r>
            <a:r>
              <a:rPr lang="es-PA" dirty="0" err="1" smtClean="0"/>
              <a:t>Deadline</a:t>
            </a:r>
            <a:r>
              <a:rPr lang="es-PA" dirty="0" smtClean="0"/>
              <a:t> </a:t>
            </a:r>
            <a:r>
              <a:rPr lang="es-PA" dirty="0" err="1" smtClean="0"/>
              <a:t>Monotonic</a:t>
            </a:r>
            <a:r>
              <a:rPr lang="es-PA" dirty="0" smtClean="0"/>
              <a:t>)</a:t>
            </a:r>
          </a:p>
        </p:txBody>
      </p:sp>
    </p:spTree>
    <p:extLst>
      <p:ext uri="{BB962C8B-B14F-4D97-AF65-F5344CB8AC3E}">
        <p14:creationId xmlns:p14="http://schemas.microsoft.com/office/powerpoint/2010/main" val="5414512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RM</a:t>
            </a:r>
          </a:p>
          <a:p>
            <a:pPr lvl="1"/>
            <a:r>
              <a:rPr lang="es-PA" dirty="0" smtClean="0"/>
              <a:t>La tarea de menor período es la de mayor prioridad</a:t>
            </a:r>
          </a:p>
          <a:p>
            <a:pPr lvl="1"/>
            <a:r>
              <a:rPr lang="es-PA" dirty="0" smtClean="0"/>
              <a:t>T1 (P = 4)</a:t>
            </a:r>
          </a:p>
          <a:p>
            <a:r>
              <a:rPr lang="es-PA" dirty="0" smtClean="0"/>
              <a:t>DM</a:t>
            </a:r>
          </a:p>
          <a:p>
            <a:pPr lvl="1"/>
            <a:r>
              <a:rPr lang="es-PA" dirty="0" smtClean="0"/>
              <a:t>La tarea con menor </a:t>
            </a:r>
            <a:r>
              <a:rPr lang="es-PA" dirty="0" err="1" smtClean="0"/>
              <a:t>deadline</a:t>
            </a:r>
            <a:r>
              <a:rPr lang="es-PA" dirty="0" smtClean="0"/>
              <a:t> es la de mayor </a:t>
            </a:r>
            <a:r>
              <a:rPr lang="es-PA" dirty="0" err="1" smtClean="0"/>
              <a:t>prioridd</a:t>
            </a:r>
            <a:endParaRPr lang="es-PA" dirty="0" smtClean="0"/>
          </a:p>
          <a:p>
            <a:pPr lvl="1"/>
            <a:r>
              <a:rPr lang="es-PA" dirty="0" smtClean="0"/>
              <a:t>T2 (D = 3)</a:t>
            </a:r>
          </a:p>
        </p:txBody>
      </p:sp>
      <p:pic>
        <p:nvPicPr>
          <p:cNvPr id="4" name="Imagen 3"/>
          <p:cNvPicPr>
            <a:picLocks noChangeAspect="1"/>
          </p:cNvPicPr>
          <p:nvPr/>
        </p:nvPicPr>
        <p:blipFill>
          <a:blip r:embed="rId2"/>
          <a:stretch>
            <a:fillRect/>
          </a:stretch>
        </p:blipFill>
        <p:spPr>
          <a:xfrm>
            <a:off x="4575554" y="4185312"/>
            <a:ext cx="3476625" cy="2590800"/>
          </a:xfrm>
          <a:prstGeom prst="rect">
            <a:avLst/>
          </a:prstGeom>
        </p:spPr>
      </p:pic>
    </p:spTree>
    <p:extLst>
      <p:ext uri="{BB962C8B-B14F-4D97-AF65-F5344CB8AC3E}">
        <p14:creationId xmlns:p14="http://schemas.microsoft.com/office/powerpoint/2010/main" val="23702432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Limitantes</a:t>
            </a:r>
          </a:p>
          <a:p>
            <a:pPr lvl="1"/>
            <a:r>
              <a:rPr lang="es-PA" dirty="0" err="1" smtClean="0"/>
              <a:t>Scheduler</a:t>
            </a:r>
            <a:r>
              <a:rPr lang="es-PA" dirty="0" smtClean="0"/>
              <a:t> RM</a:t>
            </a:r>
          </a:p>
          <a:p>
            <a:pPr lvl="1"/>
            <a:r>
              <a:rPr lang="es-PA" dirty="0" err="1" smtClean="0"/>
              <a:t>Preemptive</a:t>
            </a:r>
            <a:r>
              <a:rPr lang="es-PA" dirty="0" smtClean="0"/>
              <a:t> = Si</a:t>
            </a:r>
          </a:p>
          <a:p>
            <a:pPr lvl="1"/>
            <a:r>
              <a:rPr lang="es-PA" dirty="0" smtClean="0"/>
              <a:t>Ajuste de tareas</a:t>
            </a:r>
          </a:p>
          <a:p>
            <a:pPr lvl="2"/>
            <a:r>
              <a:rPr lang="es-PA" dirty="0" smtClean="0"/>
              <a:t>Ajustarlas entre [0, 20]</a:t>
            </a:r>
          </a:p>
          <a:p>
            <a:endParaRPr lang="es-PA" dirty="0" smtClean="0"/>
          </a:p>
          <a:p>
            <a:r>
              <a:rPr lang="es-PA" dirty="0" smtClean="0"/>
              <a:t>La cuestión es:</a:t>
            </a:r>
          </a:p>
          <a:p>
            <a:pPr lvl="1"/>
            <a:r>
              <a:rPr lang="es-PA" dirty="0" smtClean="0"/>
              <a:t>¿</a:t>
            </a:r>
            <a:r>
              <a:rPr lang="es-PA" dirty="0" err="1" smtClean="0"/>
              <a:t>Cumpliran</a:t>
            </a:r>
            <a:r>
              <a:rPr lang="es-PA" dirty="0" smtClean="0"/>
              <a:t> las tareas el </a:t>
            </a:r>
            <a:r>
              <a:rPr lang="es-PA" dirty="0" err="1" smtClean="0"/>
              <a:t>deadline</a:t>
            </a:r>
            <a:r>
              <a:rPr lang="es-PA" dirty="0" smtClean="0"/>
              <a:t>?</a:t>
            </a:r>
          </a:p>
        </p:txBody>
      </p:sp>
      <p:pic>
        <p:nvPicPr>
          <p:cNvPr id="4" name="Imagen 3"/>
          <p:cNvPicPr>
            <a:picLocks noChangeAspect="1"/>
          </p:cNvPicPr>
          <p:nvPr/>
        </p:nvPicPr>
        <p:blipFill>
          <a:blip r:embed="rId2"/>
          <a:stretch>
            <a:fillRect/>
          </a:stretch>
        </p:blipFill>
        <p:spPr>
          <a:xfrm>
            <a:off x="8506109" y="1327846"/>
            <a:ext cx="3476625" cy="2590800"/>
          </a:xfrm>
          <a:prstGeom prst="rect">
            <a:avLst/>
          </a:prstGeom>
        </p:spPr>
      </p:pic>
    </p:spTree>
    <p:extLst>
      <p:ext uri="{BB962C8B-B14F-4D97-AF65-F5344CB8AC3E}">
        <p14:creationId xmlns:p14="http://schemas.microsoft.com/office/powerpoint/2010/main" val="32926068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Rate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Verificamos la tarea de mayor </a:t>
            </a:r>
            <a:r>
              <a:rPr lang="es-PA" dirty="0" err="1" smtClean="0"/>
              <a:t>prioridd</a:t>
            </a:r>
            <a:r>
              <a:rPr lang="es-PA" dirty="0"/>
              <a:t> </a:t>
            </a:r>
            <a:r>
              <a:rPr lang="es-PA" dirty="0" smtClean="0"/>
              <a:t>(T1 = 4)</a:t>
            </a:r>
          </a:p>
          <a:p>
            <a:r>
              <a:rPr lang="es-PA" dirty="0" smtClean="0"/>
              <a:t>La ubicamos en la línea de tiempo</a:t>
            </a:r>
          </a:p>
          <a:p>
            <a:r>
              <a:rPr lang="es-PA" dirty="0" smtClean="0"/>
              <a:t>Asumir que las tareas están listas desde T1,T2,T3 a t=0</a:t>
            </a:r>
          </a:p>
        </p:txBody>
      </p:sp>
      <p:pic>
        <p:nvPicPr>
          <p:cNvPr id="4" name="Imagen 3"/>
          <p:cNvPicPr>
            <a:picLocks noChangeAspect="1"/>
          </p:cNvPicPr>
          <p:nvPr/>
        </p:nvPicPr>
        <p:blipFill>
          <a:blip r:embed="rId2"/>
          <a:stretch>
            <a:fillRect/>
          </a:stretch>
        </p:blipFill>
        <p:spPr>
          <a:xfrm>
            <a:off x="8451518" y="204965"/>
            <a:ext cx="3476625" cy="2590800"/>
          </a:xfrm>
          <a:prstGeom prst="rect">
            <a:avLst/>
          </a:prstGeom>
        </p:spPr>
      </p:pic>
      <p:pic>
        <p:nvPicPr>
          <p:cNvPr id="5" name="Imagen 4"/>
          <p:cNvPicPr>
            <a:picLocks noChangeAspect="1"/>
          </p:cNvPicPr>
          <p:nvPr/>
        </p:nvPicPr>
        <p:blipFill>
          <a:blip r:embed="rId3"/>
          <a:stretch>
            <a:fillRect/>
          </a:stretch>
        </p:blipFill>
        <p:spPr>
          <a:xfrm>
            <a:off x="888099" y="3455282"/>
            <a:ext cx="10115550" cy="1066800"/>
          </a:xfrm>
          <a:prstGeom prst="rect">
            <a:avLst/>
          </a:prstGeom>
        </p:spPr>
      </p:pic>
      <p:pic>
        <p:nvPicPr>
          <p:cNvPr id="6" name="Imagen 5"/>
          <p:cNvPicPr>
            <a:picLocks noChangeAspect="1"/>
          </p:cNvPicPr>
          <p:nvPr/>
        </p:nvPicPr>
        <p:blipFill>
          <a:blip r:embed="rId4"/>
          <a:stretch>
            <a:fillRect/>
          </a:stretch>
        </p:blipFill>
        <p:spPr>
          <a:xfrm>
            <a:off x="888099" y="4528657"/>
            <a:ext cx="10001250" cy="1095375"/>
          </a:xfrm>
          <a:prstGeom prst="rect">
            <a:avLst/>
          </a:prstGeom>
        </p:spPr>
      </p:pic>
      <p:pic>
        <p:nvPicPr>
          <p:cNvPr id="7" name="Imagen 6"/>
          <p:cNvPicPr>
            <a:picLocks noChangeAspect="1"/>
          </p:cNvPicPr>
          <p:nvPr/>
        </p:nvPicPr>
        <p:blipFill>
          <a:blip r:embed="rId5"/>
          <a:stretch>
            <a:fillRect/>
          </a:stretch>
        </p:blipFill>
        <p:spPr>
          <a:xfrm>
            <a:off x="888099" y="5630607"/>
            <a:ext cx="10144125" cy="1095375"/>
          </a:xfrm>
          <a:prstGeom prst="rect">
            <a:avLst/>
          </a:prstGeom>
        </p:spPr>
      </p:pic>
    </p:spTree>
    <p:extLst>
      <p:ext uri="{BB962C8B-B14F-4D97-AF65-F5344CB8AC3E}">
        <p14:creationId xmlns:p14="http://schemas.microsoft.com/office/powerpoint/2010/main" val="28415506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a:t>Limitantes</a:t>
            </a:r>
          </a:p>
          <a:p>
            <a:pPr lvl="1"/>
            <a:r>
              <a:rPr lang="es-PA" dirty="0" err="1"/>
              <a:t>Scheduler</a:t>
            </a:r>
            <a:r>
              <a:rPr lang="es-PA" dirty="0"/>
              <a:t> </a:t>
            </a:r>
            <a:r>
              <a:rPr lang="es-PA" dirty="0" smtClean="0"/>
              <a:t>DM</a:t>
            </a:r>
            <a:endParaRPr lang="es-PA" dirty="0"/>
          </a:p>
          <a:p>
            <a:pPr lvl="1"/>
            <a:r>
              <a:rPr lang="es-PA" dirty="0" err="1"/>
              <a:t>Preemptive</a:t>
            </a:r>
            <a:r>
              <a:rPr lang="es-PA" dirty="0"/>
              <a:t> = Si</a:t>
            </a:r>
          </a:p>
          <a:p>
            <a:pPr lvl="1"/>
            <a:r>
              <a:rPr lang="es-PA" dirty="0"/>
              <a:t>Ajuste de tareas</a:t>
            </a:r>
          </a:p>
          <a:p>
            <a:pPr lvl="2"/>
            <a:r>
              <a:rPr lang="es-PA" dirty="0"/>
              <a:t>Ajustarlas entre [0, </a:t>
            </a:r>
            <a:r>
              <a:rPr lang="es-PA" dirty="0" smtClean="0"/>
              <a:t>250]</a:t>
            </a:r>
          </a:p>
          <a:p>
            <a:endParaRPr lang="es-PA" dirty="0"/>
          </a:p>
          <a:p>
            <a:r>
              <a:rPr lang="es-PA" dirty="0"/>
              <a:t>La cuestión es:</a:t>
            </a:r>
          </a:p>
          <a:p>
            <a:pPr lvl="1"/>
            <a:r>
              <a:rPr lang="es-PA" dirty="0"/>
              <a:t>¿</a:t>
            </a:r>
            <a:r>
              <a:rPr lang="es-PA" dirty="0" err="1"/>
              <a:t>Cumpliran</a:t>
            </a:r>
            <a:r>
              <a:rPr lang="es-PA" dirty="0"/>
              <a:t> las tareas el </a:t>
            </a:r>
            <a:r>
              <a:rPr lang="es-PA" dirty="0" err="1"/>
              <a:t>deadline</a:t>
            </a:r>
            <a:r>
              <a:rPr lang="es-PA" dirty="0"/>
              <a:t>?</a:t>
            </a:r>
          </a:p>
          <a:p>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spTree>
    <p:extLst>
      <p:ext uri="{BB962C8B-B14F-4D97-AF65-F5344CB8AC3E}">
        <p14:creationId xmlns:p14="http://schemas.microsoft.com/office/powerpoint/2010/main" val="13937016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739835" cy="1400530"/>
          </a:xfrm>
        </p:spPr>
        <p:txBody>
          <a:bodyPr/>
          <a:lstStyle/>
          <a:p>
            <a:r>
              <a:rPr lang="es-PA" dirty="0" err="1" smtClean="0"/>
              <a:t>Deadline</a:t>
            </a:r>
            <a:r>
              <a:rPr lang="es-PA" dirty="0" smtClean="0"/>
              <a:t> </a:t>
            </a:r>
            <a:r>
              <a:rPr lang="es-PA" dirty="0" err="1" smtClean="0"/>
              <a:t>Monolitic</a:t>
            </a:r>
            <a:r>
              <a:rPr lang="es-PA" dirty="0" smtClean="0"/>
              <a:t> - Ejemplo</a:t>
            </a:r>
            <a:endParaRPr lang="es-PA" dirty="0"/>
          </a:p>
        </p:txBody>
      </p:sp>
      <p:sp>
        <p:nvSpPr>
          <p:cNvPr id="3" name="Marcador de contenido 2"/>
          <p:cNvSpPr>
            <a:spLocks noGrp="1"/>
          </p:cNvSpPr>
          <p:nvPr>
            <p:ph idx="1"/>
          </p:nvPr>
        </p:nvSpPr>
        <p:spPr>
          <a:xfrm>
            <a:off x="1103312" y="2052918"/>
            <a:ext cx="9473703" cy="4195481"/>
          </a:xfrm>
        </p:spPr>
        <p:txBody>
          <a:bodyPr/>
          <a:lstStyle/>
          <a:p>
            <a:r>
              <a:rPr lang="es-PA" dirty="0" smtClean="0"/>
              <a:t>Buscar la tarea de mayor prioridad</a:t>
            </a:r>
          </a:p>
          <a:p>
            <a:pPr lvl="1"/>
            <a:r>
              <a:rPr lang="es-PA" dirty="0" smtClean="0"/>
              <a:t>T2, debido a que su </a:t>
            </a:r>
            <a:r>
              <a:rPr lang="es-PA" dirty="0" err="1" smtClean="0"/>
              <a:t>deadline</a:t>
            </a:r>
            <a:r>
              <a:rPr lang="es-PA" dirty="0" smtClean="0"/>
              <a:t> es menor</a:t>
            </a:r>
          </a:p>
          <a:p>
            <a:r>
              <a:rPr lang="es-PA" dirty="0" smtClean="0"/>
              <a:t>Ubicar en la línea de tiempo</a:t>
            </a:r>
            <a:endParaRPr lang="es-PA" dirty="0"/>
          </a:p>
        </p:txBody>
      </p:sp>
      <p:pic>
        <p:nvPicPr>
          <p:cNvPr id="8" name="Imagen 7"/>
          <p:cNvPicPr>
            <a:picLocks noChangeAspect="1"/>
          </p:cNvPicPr>
          <p:nvPr/>
        </p:nvPicPr>
        <p:blipFill>
          <a:blip r:embed="rId2"/>
          <a:stretch>
            <a:fillRect/>
          </a:stretch>
        </p:blipFill>
        <p:spPr>
          <a:xfrm>
            <a:off x="8492319" y="1176618"/>
            <a:ext cx="3505200" cy="1752600"/>
          </a:xfrm>
          <a:prstGeom prst="rect">
            <a:avLst/>
          </a:prstGeom>
        </p:spPr>
      </p:pic>
      <p:pic>
        <p:nvPicPr>
          <p:cNvPr id="4" name="Imagen 3"/>
          <p:cNvPicPr>
            <a:picLocks noChangeAspect="1"/>
          </p:cNvPicPr>
          <p:nvPr/>
        </p:nvPicPr>
        <p:blipFill>
          <a:blip r:embed="rId3"/>
          <a:stretch>
            <a:fillRect/>
          </a:stretch>
        </p:blipFill>
        <p:spPr>
          <a:xfrm>
            <a:off x="2858838" y="3219730"/>
            <a:ext cx="5962650" cy="1171575"/>
          </a:xfrm>
          <a:prstGeom prst="rect">
            <a:avLst/>
          </a:prstGeom>
        </p:spPr>
      </p:pic>
      <p:pic>
        <p:nvPicPr>
          <p:cNvPr id="5" name="Imagen 4"/>
          <p:cNvPicPr>
            <a:picLocks noChangeAspect="1"/>
          </p:cNvPicPr>
          <p:nvPr/>
        </p:nvPicPr>
        <p:blipFill>
          <a:blip r:embed="rId4"/>
          <a:stretch>
            <a:fillRect/>
          </a:stretch>
        </p:blipFill>
        <p:spPr>
          <a:xfrm>
            <a:off x="2858838" y="4391305"/>
            <a:ext cx="6038850" cy="1171575"/>
          </a:xfrm>
          <a:prstGeom prst="rect">
            <a:avLst/>
          </a:prstGeom>
        </p:spPr>
      </p:pic>
      <p:pic>
        <p:nvPicPr>
          <p:cNvPr id="6" name="Imagen 5"/>
          <p:cNvPicPr>
            <a:picLocks noChangeAspect="1"/>
          </p:cNvPicPr>
          <p:nvPr/>
        </p:nvPicPr>
        <p:blipFill>
          <a:blip r:embed="rId5"/>
          <a:stretch>
            <a:fillRect/>
          </a:stretch>
        </p:blipFill>
        <p:spPr>
          <a:xfrm>
            <a:off x="2833023" y="5610505"/>
            <a:ext cx="5924550" cy="1123950"/>
          </a:xfrm>
          <a:prstGeom prst="rect">
            <a:avLst/>
          </a:prstGeom>
        </p:spPr>
      </p:pic>
    </p:spTree>
    <p:extLst>
      <p:ext uri="{BB962C8B-B14F-4D97-AF65-F5344CB8AC3E}">
        <p14:creationId xmlns:p14="http://schemas.microsoft.com/office/powerpoint/2010/main" val="17114544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10837</TotalTime>
  <Words>16560</Words>
  <Application>Microsoft Office PowerPoint</Application>
  <PresentationFormat>Widescreen</PresentationFormat>
  <Paragraphs>2267</Paragraphs>
  <Slides>298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298</vt:i4>
      </vt:variant>
    </vt:vector>
  </HeadingPairs>
  <TitlesOfParts>
    <vt:vector size="305" baseType="lpstr">
      <vt:lpstr>Arial</vt:lpstr>
      <vt:lpstr>Cambria Math</vt:lpstr>
      <vt:lpstr>Century Gothic</vt:lpstr>
      <vt:lpstr>Symbol</vt:lpstr>
      <vt:lpstr>Wingdings</vt:lpstr>
      <vt:lpstr>Wingdings 3</vt:lpstr>
      <vt:lpstr>Ion</vt:lpstr>
      <vt:lpstr>SISTEMAS OPERATIVOS</vt:lpstr>
      <vt:lpstr>Formato del Curso</vt:lpstr>
      <vt:lpstr>Reglas del Curso</vt:lpstr>
      <vt:lpstr>Reglas del Curso</vt:lpstr>
      <vt:lpstr>Objetivos Generales</vt:lpstr>
      <vt:lpstr>Tarjetas Recomendadas - Curso</vt:lpstr>
      <vt:lpstr>Tarjetas Recomendadas - Curso</vt:lpstr>
      <vt:lpstr>Tarjeta Recomendada – Proyecto Final – Digital Camera (Store/Load/View)</vt:lpstr>
      <vt:lpstr>Introducción – Un poco de Historia</vt:lpstr>
      <vt:lpstr>Introducción – Un poco de Historia</vt:lpstr>
      <vt:lpstr>Introducción – Un poco de Historia </vt:lpstr>
      <vt:lpstr>Introducción – Un poco de Historia </vt:lpstr>
      <vt:lpstr>Introducción – Un poco de Historia </vt:lpstr>
      <vt:lpstr>Introducción – Un poco de Historia </vt:lpstr>
      <vt:lpstr>¿Cómo aparaecieron los Sistemas Operativos?</vt:lpstr>
      <vt:lpstr>¿Cómo aparaecieron los Sistemas Operativos?</vt:lpstr>
      <vt:lpstr>¿Cómo aparaecieron los Sistemas Operativos?</vt:lpstr>
      <vt:lpstr>El Sistema Operativo hace la plomería</vt:lpstr>
      <vt:lpstr>Ejemplo de Escribir en Un Disco</vt:lpstr>
      <vt:lpstr>Ejemplo de Escribir en Un Disco</vt:lpstr>
      <vt:lpstr>Mas Ejemplos…</vt:lpstr>
      <vt:lpstr>Niveles de Abstracción</vt:lpstr>
      <vt:lpstr>Administración de Recursos del Sistema Operativo</vt:lpstr>
      <vt:lpstr>Un Tema Dinámico</vt:lpstr>
      <vt:lpstr>Ejemplo de Uso de SO</vt:lpstr>
      <vt:lpstr>Ejemplo de Uso de SO</vt:lpstr>
      <vt:lpstr>Sistemas Operativos de Tiempo Real - Ocultos al Usuario</vt:lpstr>
      <vt:lpstr>Ejemplos de Sistemas Operativos</vt:lpstr>
      <vt:lpstr>Conceptos Básicos – Clasificacion y Tipo de Sistemas Operativos</vt:lpstr>
      <vt:lpstr>Conceptos Básicos – Concepto de Proceso (Process/Task/Thread)</vt:lpstr>
      <vt:lpstr>Conceptos Básicos – Concepto de Proceso (Process/Task/Thread)</vt:lpstr>
      <vt:lpstr>Conceptos Básicos – Linea de Tiempo</vt:lpstr>
      <vt:lpstr>Conceptos Básicos – Línea de Tiempo</vt:lpstr>
      <vt:lpstr>Conceptos Básicos – Más Términos </vt:lpstr>
      <vt:lpstr>Conceptos Básicos – Más Términos </vt:lpstr>
      <vt:lpstr>Conceptos Básicos – Cálculo del Hiperperíodo</vt:lpstr>
      <vt:lpstr>Conceptos Básicos – Estados de las Tareas</vt:lpstr>
      <vt:lpstr>Conceptos Básicos – Estado de las tareas</vt:lpstr>
      <vt:lpstr>Conceptos Básicos – Ejemplo de Factibilidad y no Factibilidad</vt:lpstr>
      <vt:lpstr>Conceptos Básicos – No todo es tan fácil!!!</vt:lpstr>
      <vt:lpstr>Conceptos Básicos – Gráficos de Precedencia</vt:lpstr>
      <vt:lpstr>Conceptos Básicos – Más Sobre El “Scheduling” Tipo de Sistemas Operativos</vt:lpstr>
      <vt:lpstr>Conceptos Básicos – Más Sobre El “Scheduling” Tipo de Sistemas Operativos</vt:lpstr>
      <vt:lpstr>Conceptos Básicos – Más Sobre El “Scheduling” Tipo de Sistemas Operativos</vt:lpstr>
      <vt:lpstr>Conceptos Básicos – Context Switching</vt:lpstr>
      <vt:lpstr>Conceptos Básicos – Context Switching y Análisis de Concurrencia</vt:lpstr>
      <vt:lpstr>Conceptos Básicos – Ejemplo Pre-emptive Scheduler </vt:lpstr>
      <vt:lpstr>Conceptos Básicos – Sincronización y Comunicación entre procesos</vt:lpstr>
      <vt:lpstr>FINAL DÍA 1</vt:lpstr>
      <vt:lpstr>Sistemas Operativos Multitarea para Monoprocesadores – Organización Jerárquica de las funciones de un Sistema Operativo </vt:lpstr>
      <vt:lpstr>Sistemas Operativos Multitarea para Monoprocesadores – Gestión del Procesador: Dispatching y Scheduling</vt:lpstr>
      <vt:lpstr>Sistemas Operativos Multitarea para Monoprocesadores – Gestión de Memoria: Segmentación</vt:lpstr>
      <vt:lpstr>Sistemas Operativos Multitarea para Monoprocesadores – Gestión de Memoria: Paginación</vt:lpstr>
      <vt:lpstr>Sistemas Operativos Multitarea para Monoprocesadores – Gestión de Memoria: Técnicas Mixtas</vt:lpstr>
      <vt:lpstr>Sistemas Operativos Multitarea para Monoprocesadores – Gestión de E/S</vt:lpstr>
      <vt:lpstr>Sistemas Operativos Multitarea para Monoprocesadores – Sistema de Gestión de Ficheros</vt:lpstr>
      <vt:lpstr>Sistemas Operativos Multitarea para Monoprocesadores – Sistema de Gestión de Ficheros</vt:lpstr>
      <vt:lpstr>Procesos</vt:lpstr>
      <vt:lpstr>Memoria</vt:lpstr>
      <vt:lpstr>Archivos y E/S</vt:lpstr>
      <vt:lpstr>Estructura del SO</vt:lpstr>
      <vt:lpstr>SO Monolítico</vt:lpstr>
      <vt:lpstr>Microkernel</vt:lpstr>
      <vt:lpstr>Microkernel vs SO Monolitico</vt:lpstr>
      <vt:lpstr>Estructura del Sistema Operativo</vt:lpstr>
      <vt:lpstr>Tipos de Sistemas Operativos</vt:lpstr>
      <vt:lpstr>Tipos de Sistemas Operativos</vt:lpstr>
      <vt:lpstr>Tipos de Sistemas Operativos: RTOS</vt:lpstr>
      <vt:lpstr>Embedded OS</vt:lpstr>
      <vt:lpstr>RTOS en Sistemas Embebidos vs Super Lazo (Super Loop)</vt:lpstr>
      <vt:lpstr>RTOS de Este Curso</vt:lpstr>
      <vt:lpstr>Crear un Grupo de “Schedule” basado en tareas</vt:lpstr>
      <vt:lpstr>Utilización de Tiempo</vt:lpstr>
      <vt:lpstr>Componentes del Scheduler</vt:lpstr>
      <vt:lpstr>Componentes del Scheduler</vt:lpstr>
      <vt:lpstr>Schedule manejado por reloj</vt:lpstr>
      <vt:lpstr>Prioridades</vt:lpstr>
      <vt:lpstr>Systick del Scheduling</vt:lpstr>
      <vt:lpstr>Otro tipo de manejo de Tareas</vt:lpstr>
      <vt:lpstr>Round Robin Scheduler Ponderado</vt:lpstr>
      <vt:lpstr>Scheduler Ciclico</vt:lpstr>
      <vt:lpstr>Determinar el tamaño de la trama</vt:lpstr>
      <vt:lpstr>Requerimientos</vt:lpstr>
      <vt:lpstr>Requerimientos</vt:lpstr>
      <vt:lpstr>Determinando el tamaño de trama</vt:lpstr>
      <vt:lpstr>Determinando el tamaño de trama Requerimiento 3</vt:lpstr>
      <vt:lpstr>Determinando el tamaño de trama Requerimiento 3</vt:lpstr>
      <vt:lpstr>Determinando el tamaño de trama Requerimiento 3</vt:lpstr>
      <vt:lpstr>Desventajas de Scheduling por Reloj</vt:lpstr>
      <vt:lpstr>Schedulers manejados por Prioridad</vt:lpstr>
      <vt:lpstr>Schedulers manejados por Prioridad</vt:lpstr>
      <vt:lpstr>Scheduling basado en eventos</vt:lpstr>
      <vt:lpstr>Ejemplo – Prioridad Fija en FreeRTOS</vt:lpstr>
      <vt:lpstr>Scheduler Monotonico</vt:lpstr>
      <vt:lpstr>Rate Monolitic</vt:lpstr>
      <vt:lpstr>Rate Monolitic - Ejemplo</vt:lpstr>
      <vt:lpstr>Rate Monolitic - Ejemplo</vt:lpstr>
      <vt:lpstr>Deadline Monolitic - Ejemplo</vt:lpstr>
      <vt:lpstr>Deadline Monolitic - Ejemplo</vt:lpstr>
      <vt:lpstr>RM vs DM – Mismo ejemplo</vt:lpstr>
      <vt:lpstr>Verificación de Schedulers Monotonicos Matematicamente</vt:lpstr>
      <vt:lpstr>Verificación de Schedulers Monotonicos Matematicamente</vt:lpstr>
      <vt:lpstr>Prueba de “Schedulability”</vt:lpstr>
      <vt:lpstr>Prueba de “Schedulability” – Ejm 1</vt:lpstr>
      <vt:lpstr>Prueba de “Schedulability” – Ejm 2</vt:lpstr>
      <vt:lpstr>Prueba de “Schedulability” – Ejm 3</vt:lpstr>
      <vt:lpstr>FINAL DÍA 2</vt:lpstr>
      <vt:lpstr>Scheduling</vt:lpstr>
      <vt:lpstr>Scheduling – Modelo de Estado de Procesos</vt:lpstr>
      <vt:lpstr>Scheduling – Niveles</vt:lpstr>
      <vt:lpstr>Scheduling – Niveles</vt:lpstr>
      <vt:lpstr>Scheduling – ¿Qué hace a un algoritmo bueno?</vt:lpstr>
      <vt:lpstr>Scheduling – Comportamiento de Patrones o Procesos</vt:lpstr>
      <vt:lpstr>Scheduling – Algoritmos Non-Preemptive</vt:lpstr>
      <vt:lpstr>Scheduling – Algoritmos Non-Preemptive</vt:lpstr>
      <vt:lpstr>Scheduling – Peso Ponderado Exponencial</vt:lpstr>
      <vt:lpstr>Scheduling – Algoritmos Preemptivos</vt:lpstr>
      <vt:lpstr>Scheduling – Tamaño del Quantum</vt:lpstr>
      <vt:lpstr>Scheduling – Algoritmos Preemptivos</vt:lpstr>
      <vt:lpstr>Scheduling – ¿Cómo ayuda la prioridad?</vt:lpstr>
      <vt:lpstr>Scheduling – Algoritmos Preemptivos</vt:lpstr>
      <vt:lpstr>Scheduling – Ejemplo de Retroalimentado</vt:lpstr>
      <vt:lpstr>Scheduling – Problema práctico.  Evaluación de desempeño</vt:lpstr>
      <vt:lpstr>Scheduling – RT Scheduling</vt:lpstr>
      <vt:lpstr>Scheduling – RT Scheduling Aperiódico</vt:lpstr>
      <vt:lpstr>Scheduling – RT Scheduling Aperiódico</vt:lpstr>
      <vt:lpstr>Scheduling – RT Scheduling Aperiódico</vt:lpstr>
      <vt:lpstr>Scheduling – RT Scheduling Aperiódico</vt:lpstr>
      <vt:lpstr>Scheduling – RT Scheduling Aperiódico</vt:lpstr>
      <vt:lpstr>Scheduling – RT Scheduling Aperiódico</vt:lpstr>
      <vt:lpstr>Resumen</vt:lpstr>
      <vt:lpstr>FINAL DÍA 3</vt:lpstr>
      <vt:lpstr>Concurrencia – Multiproceso y Anatomía de Flynn</vt:lpstr>
      <vt:lpstr>Concurrencia – Multiproceso y Anatomía de Flynn</vt:lpstr>
      <vt:lpstr>Concurrencia – Multiproceso y Anatomía de Flynn</vt:lpstr>
      <vt:lpstr>Concurrencia – Sistemas Operativos en Multiprocesadores</vt:lpstr>
      <vt:lpstr>Concurrencia – Sistemas Operativos en Multiprocesadores</vt:lpstr>
      <vt:lpstr>Concurrencia – Uniprocesador (Procesos Intercalados)</vt:lpstr>
      <vt:lpstr>Concurrencia – El problema de lectura-escritura por compartir</vt:lpstr>
      <vt:lpstr>Concurrencia – Exclusiones Mutuas</vt:lpstr>
      <vt:lpstr>Concurrencia – Requisitos de Exclusiones Mutuas</vt:lpstr>
      <vt:lpstr>Concurrencia – Soluciones</vt:lpstr>
      <vt:lpstr>Concurrencia – Mutex de Hardware</vt:lpstr>
      <vt:lpstr>Concurrencia – Mutex de Software</vt:lpstr>
      <vt:lpstr>Concurrencia – Algoritmo de Dekker</vt:lpstr>
      <vt:lpstr>Concurrencia – Algoritmo de Dekker</vt:lpstr>
      <vt:lpstr>Concurrencia – Semaforos</vt:lpstr>
      <vt:lpstr>Concurrencia – Ejemplo</vt:lpstr>
      <vt:lpstr>Concurrencia – Semáforos</vt:lpstr>
      <vt:lpstr>Concurrencia – ¿Cómo los semáforos previenen busy-wait?</vt:lpstr>
      <vt:lpstr>Concurrencia – Problema de productor y consumidor</vt:lpstr>
      <vt:lpstr>Concurrencia – Problema de productor y consumidor</vt:lpstr>
      <vt:lpstr>Concurrencia – Pase de Mensajes o Mailbox</vt:lpstr>
      <vt:lpstr>Concurrencia – Más problemas</vt:lpstr>
      <vt:lpstr>Concurrencia – Deadlocks</vt:lpstr>
      <vt:lpstr>Concurrencia – Condición de Deadlock de Coffman</vt:lpstr>
      <vt:lpstr>Concurrencia – Manejando Deadlocks</vt:lpstr>
      <vt:lpstr>Concurrencia – Algoritmo de Banker</vt:lpstr>
      <vt:lpstr>Concurrencia – Algoritmo de Banker</vt:lpstr>
      <vt:lpstr>FINAL DÍA 4</vt:lpstr>
      <vt:lpstr>Tiempo de Respuesta corto de Tareas</vt:lpstr>
      <vt:lpstr>Tiempo de Respuesta corto de Tareas</vt:lpstr>
      <vt:lpstr>Ejemplo de Instante Crítico – Scheduler Estático</vt:lpstr>
      <vt:lpstr>Ejemplo de Instante Crítico – Scheduler Estático</vt:lpstr>
      <vt:lpstr>Análisis de Demanda de Tiempo</vt:lpstr>
      <vt:lpstr>Análisis de Demanda de Tiempo</vt:lpstr>
      <vt:lpstr>Análisis de Demanda de Tiempo</vt:lpstr>
      <vt:lpstr>Complejidad de Demanda de Tiempo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Demanda de Analisis de Tiempo - Ejemplo</vt:lpstr>
      <vt:lpstr>Scheduler Dinámicos</vt:lpstr>
      <vt:lpstr>Scheduler Dinámicos – Evaluación Dinámica</vt:lpstr>
      <vt:lpstr>Scheduler Dinámicos – Ejemplo de sub utilización</vt:lpstr>
      <vt:lpstr>Scheduler Dinámicos – Ejemplo de sub utilización</vt:lpstr>
      <vt:lpstr>Scheduler Dinámicos – Repaso del Least Slack Time</vt:lpstr>
      <vt:lpstr>Scheduler Dinámicos – Repaso del Least Slack Time</vt:lpstr>
      <vt:lpstr>Scheduler Dinámicos – Repaso del Least Slack Time</vt:lpstr>
      <vt:lpstr>Scheduler Dinámicos – Repaso del Least Slack Time</vt:lpstr>
      <vt:lpstr>Scheduler Dinámicos – Repaso del Least Slack Time</vt:lpstr>
      <vt:lpstr>Scheduler Dinámicos – Repaso del Least Slack Time</vt:lpstr>
      <vt:lpstr>Scheduler Dinámicos – Algoritmo Early Deadline First</vt:lpstr>
      <vt:lpstr>Scheduler Dinámicos – Algoritmo Early Deadline First</vt:lpstr>
      <vt:lpstr>Scheduler Dinámicos – Algoritmo Early Deadline First</vt:lpstr>
      <vt:lpstr>Scheduler Dinámicos – Algoritmo Early Deadline First</vt:lpstr>
      <vt:lpstr>Scheduler Dinámicos – Algoritmo Early Deadline First</vt:lpstr>
      <vt:lpstr>EDF - Ejemplo</vt:lpstr>
      <vt:lpstr>EDF - Ejemplo</vt:lpstr>
      <vt:lpstr>EDF - Ejemplo</vt:lpstr>
      <vt:lpstr>EDF - Anomalías</vt:lpstr>
      <vt:lpstr>EDF - Anomalías</vt:lpstr>
      <vt:lpstr>EDF - Anomalías</vt:lpstr>
      <vt:lpstr>EDF - Anomalías</vt:lpstr>
      <vt:lpstr>EDF - Anomalías</vt:lpstr>
      <vt:lpstr>EDF - Anomalías</vt:lpstr>
      <vt:lpstr>EDF - Anomalías</vt:lpstr>
      <vt:lpstr>EDF - Anomalías</vt:lpstr>
      <vt:lpstr>EDF - Anomalías</vt:lpstr>
      <vt:lpstr>EDF - Anomalías</vt:lpstr>
      <vt:lpstr>FINAL DÍA 5</vt:lpstr>
      <vt:lpstr>Concepto de Tareas Aperiódicas</vt:lpstr>
      <vt:lpstr>Concepto de Tareas Aperiódicas</vt:lpstr>
      <vt:lpstr>Concepto de Tareas Aperiódicas</vt:lpstr>
      <vt:lpstr>Ejemplo de tareas aperíodicas</vt:lpstr>
      <vt:lpstr>Ejemplo de tareas aperíodicas</vt:lpstr>
      <vt:lpstr>Ejemplo de tareas aperíodicas</vt:lpstr>
      <vt:lpstr>Ejemplo de posesión/robo de slack</vt:lpstr>
      <vt:lpstr>Ejemplo de posesión/robo de slack</vt:lpstr>
      <vt:lpstr>Ejemplo de posesión/robo de slack</vt:lpstr>
      <vt:lpstr>Ejemplo de posesión/robo de slack</vt:lpstr>
      <vt:lpstr>Ejemplo de posesión/robo de slack</vt:lpstr>
      <vt:lpstr>Ejemplo de posesión/robo de slack</vt:lpstr>
      <vt:lpstr>Scheduler de Tiempo de Desligue Último (LRT) – Latest Release Time</vt:lpstr>
      <vt:lpstr>Scheduler de Tiempo de Desligue Último (LRT) – Latest Release Time</vt:lpstr>
      <vt:lpstr>Scheduler de Tiempo de Desligue Último (LRT) – Latest Release Time</vt:lpstr>
      <vt:lpstr>Scheduler de Tiempo de Desligue Último (LRT) – Latest Release Time</vt:lpstr>
      <vt:lpstr>Scheduler de Tiempo de Desligue Último (LRT) – Latest Release Time</vt:lpstr>
      <vt:lpstr>Scheduler de Tiempo de Desligue Último (LRT) – Latest Release Time</vt:lpstr>
      <vt:lpstr>Tareas Esporádicas</vt:lpstr>
      <vt:lpstr>Tareas Esporádicas</vt:lpstr>
      <vt:lpstr>Tareas Esporádicas</vt:lpstr>
      <vt:lpstr>Tareas Esporádicas – Prueba de Aceptación</vt:lpstr>
      <vt:lpstr>Tareas Esporádicas – Prueba de Aceptación</vt:lpstr>
      <vt:lpstr>Tareas Esporádicas – Prueba de Aceptación</vt:lpstr>
      <vt:lpstr>Tareas Esporádicas – Prueba de Aceptación</vt:lpstr>
      <vt:lpstr>Tareas Esporádicas – Prueba de Aceptación</vt:lpstr>
      <vt:lpstr>Tareas Esporádicas – Prueba de Aceptación</vt:lpstr>
      <vt:lpstr>Tareas Esporádicas – Prueba de Aceptación</vt:lpstr>
      <vt:lpstr>Tareas Esporádicas – Ejemplo</vt:lpstr>
      <vt:lpstr>Tareas Esporádicas – Ejemplo</vt:lpstr>
      <vt:lpstr>Tareas Esporádicas – Ejemplo</vt:lpstr>
      <vt:lpstr>Tareas Esporádicas – Ejemplo</vt:lpstr>
      <vt:lpstr>Tareas Esporádicas – Ejemplo</vt:lpstr>
      <vt:lpstr>Tareas Esporádicas – Ejemplo</vt:lpstr>
      <vt:lpstr>Tareas Esporádicas – Ejemplo</vt:lpstr>
      <vt:lpstr>El servidor diferible</vt:lpstr>
      <vt:lpstr>El servidor diferible</vt:lpstr>
      <vt:lpstr>El servidor diferible</vt:lpstr>
      <vt:lpstr>El servidor diferible</vt:lpstr>
      <vt:lpstr>El servidor diferible</vt:lpstr>
      <vt:lpstr>El servidor diferible</vt:lpstr>
      <vt:lpstr>El servidor diferible</vt:lpstr>
      <vt:lpstr>El servidor diferible - ejemplo</vt:lpstr>
      <vt:lpstr>El servidor diferible - ejemplo</vt:lpstr>
      <vt:lpstr>El servidor diferible - ejemplo</vt:lpstr>
      <vt:lpstr>El servidor diferible - ejemplo</vt:lpstr>
      <vt:lpstr>El servidor diferible - ejemplo</vt:lpstr>
      <vt:lpstr>El servidor diferible - ejemplo</vt:lpstr>
      <vt:lpstr>El servidor diferible – Diseñando el servidor</vt:lpstr>
      <vt:lpstr>El servidor diferible – Diseñando el servidor</vt:lpstr>
      <vt:lpstr>FINAL DÍA 6</vt:lpstr>
      <vt:lpstr>Memoria Cache de CPU</vt:lpstr>
      <vt:lpstr>Memoria Cache de CPU</vt:lpstr>
      <vt:lpstr>Cache del CPU:  ¿Porqué se usa?</vt:lpstr>
      <vt:lpstr>Jerarquía del cache de CPU</vt:lpstr>
      <vt:lpstr>Entradas de Cache</vt:lpstr>
      <vt:lpstr>Algunas métricas del cache</vt:lpstr>
      <vt:lpstr>Decrementando la Falla de Penalización</vt:lpstr>
      <vt:lpstr>Bloques de Cache</vt:lpstr>
      <vt:lpstr>Ubicación</vt:lpstr>
      <vt:lpstr>Cache directamente mapeado</vt:lpstr>
      <vt:lpstr>Cache directamente mapeado</vt:lpstr>
      <vt:lpstr>Set de Cache Asociativo de N-Vías</vt:lpstr>
      <vt:lpstr>Set de Cache Asociativo de N-Vías</vt:lpstr>
      <vt:lpstr>Cache Completamente Asociativo</vt:lpstr>
      <vt:lpstr>Cache Completamente Asociativo</vt:lpstr>
      <vt:lpstr>Compensación Asociativa</vt:lpstr>
      <vt:lpstr>Política de Reemplazo de Bloques</vt:lpstr>
      <vt:lpstr>FINAL DÍA 5</vt:lpstr>
      <vt:lpstr>Los Procesos necesitan Memoria</vt:lpstr>
      <vt:lpstr>¿Qué hace la administración de memoria?</vt:lpstr>
      <vt:lpstr>Unión de direcciones</vt:lpstr>
      <vt:lpstr>Unión de direcciones</vt:lpstr>
      <vt:lpstr>Unión de direcciones dinámicas</vt:lpstr>
      <vt:lpstr>Registro de Realojamiento </vt:lpstr>
      <vt:lpstr>Registro de Realojamiento </vt:lpstr>
      <vt:lpstr>Particionamiento de Memoria</vt:lpstr>
      <vt:lpstr>Particionamiento de Memoria</vt:lpstr>
      <vt:lpstr>Particionamiento de Memoria</vt:lpstr>
      <vt:lpstr>Alojamiento de Memoria Amiga Buddy Memory Allocation</vt:lpstr>
      <vt:lpstr>Alojamiento de Memoria No Contigua</vt:lpstr>
      <vt:lpstr>Paginación</vt:lpstr>
      <vt:lpstr>Paginación</vt:lpstr>
      <vt:lpstr>Traslación de Página</vt:lpstr>
      <vt:lpstr>Hardware de Página con TLB</vt:lpstr>
      <vt:lpstr>TLB</vt:lpstr>
      <vt:lpstr>Tabla Multinivel</vt:lpstr>
      <vt:lpstr>Esquema de translación de direcciones</vt:lpstr>
      <vt:lpstr>Segmentación con Paginación</vt:lpstr>
      <vt:lpstr>Segmentación con Paginación</vt:lpstr>
      <vt:lpstr>FINAL DÍA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MICROELECTRÓNICA</dc:title>
  <dc:creator>Isaias</dc:creator>
  <cp:lastModifiedBy>Rangel Isaías Alvarado Walles</cp:lastModifiedBy>
  <cp:revision>340</cp:revision>
  <dcterms:created xsi:type="dcterms:W3CDTF">2018-02-28T08:20:25Z</dcterms:created>
  <dcterms:modified xsi:type="dcterms:W3CDTF">2019-07-25T07:18:38Z</dcterms:modified>
</cp:coreProperties>
</file>